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15"/>
  </p:notesMasterIdLst>
  <p:handoutMasterIdLst>
    <p:handoutMasterId r:id="rId16"/>
  </p:handoutMasterIdLst>
  <p:sldIdLst>
    <p:sldId id="256" r:id="rId6"/>
    <p:sldId id="440" r:id="rId7"/>
    <p:sldId id="441" r:id="rId8"/>
    <p:sldId id="442" r:id="rId9"/>
    <p:sldId id="443" r:id="rId10"/>
    <p:sldId id="444" r:id="rId11"/>
    <p:sldId id="445" r:id="rId12"/>
    <p:sldId id="446" r:id="rId13"/>
    <p:sldId id="447" r:id="rId14"/>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76">
          <p15:clr>
            <a:srgbClr val="A4A3A4"/>
          </p15:clr>
        </p15:guide>
        <p15:guide id="2" pos="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resh Ramdas" initials="" lastIdx="19" clrIdx="0"/>
  <p:cmAuthor id="1" name="BHuett" initials="B" lastIdx="1" clrIdx="1"/>
  <p:cmAuthor id="2" name="Ravi Kalakota" initials="RK"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33CC33"/>
    <a:srgbClr val="EAEEF4"/>
    <a:srgbClr val="FECD6A"/>
    <a:srgbClr val="052F62"/>
    <a:srgbClr val="FF5400"/>
    <a:srgbClr val="FF525E"/>
    <a:srgbClr val="1297FD"/>
    <a:srgbClr val="FF9900"/>
    <a:srgbClr val="1A2D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86051" autoAdjust="0"/>
  </p:normalViewPr>
  <p:slideViewPr>
    <p:cSldViewPr snapToGrid="0">
      <p:cViewPr>
        <p:scale>
          <a:sx n="125" d="100"/>
          <a:sy n="125" d="100"/>
        </p:scale>
        <p:origin x="-1224" y="-12"/>
      </p:cViewPr>
      <p:guideLst>
        <p:guide orient="horz" pos="576"/>
        <p:guide pos="144"/>
      </p:guideLst>
    </p:cSldViewPr>
  </p:slideViewPr>
  <p:notesTextViewPr>
    <p:cViewPr>
      <p:scale>
        <a:sx n="100" d="100"/>
        <a:sy n="100" d="100"/>
      </p:scale>
      <p:origin x="0" y="0"/>
    </p:cViewPr>
  </p:notesTextViewPr>
  <p:sorterViewPr>
    <p:cViewPr varScale="1">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47E4A9F5-DD16-6542-BBF7-C2ADF77B96AA}" type="datetimeFigureOut">
              <a:rPr lang="en-US" smtClean="0"/>
              <a:t>1/19/2014</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9A06D020-43A4-8244-B5ED-EC67DAA95255}" type="slidenum">
              <a:rPr lang="en-US" smtClean="0"/>
              <a:t>‹#›</a:t>
            </a:fld>
            <a:endParaRPr lang="en-US"/>
          </a:p>
        </p:txBody>
      </p:sp>
    </p:spTree>
    <p:extLst>
      <p:ext uri="{BB962C8B-B14F-4D97-AF65-F5344CB8AC3E}">
        <p14:creationId xmlns:p14="http://schemas.microsoft.com/office/powerpoint/2010/main" val="412643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ACA68532-299A-4F24-A401-5EF00B782997}" type="datetimeFigureOut">
              <a:rPr lang="en-US" smtClean="0"/>
              <a:pPr/>
              <a:t>1/19/2014</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846A3697-6DAB-4A32-A932-8293F007F9B2}" type="slidenum">
              <a:rPr lang="en-US" smtClean="0"/>
              <a:pPr/>
              <a:t>‹#›</a:t>
            </a:fld>
            <a:endParaRPr lang="en-US" dirty="0"/>
          </a:p>
        </p:txBody>
      </p:sp>
    </p:spTree>
    <p:extLst>
      <p:ext uri="{BB962C8B-B14F-4D97-AF65-F5344CB8AC3E}">
        <p14:creationId xmlns:p14="http://schemas.microsoft.com/office/powerpoint/2010/main" val="2063328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2</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3</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4</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5</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6</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7</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8</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9</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1"/>
          <p:cNvSpPr>
            <a:spLocks noGrp="1"/>
          </p:cNvSpPr>
          <p:nvPr>
            <p:ph type="ctrTitle"/>
          </p:nvPr>
        </p:nvSpPr>
        <p:spPr>
          <a:xfrm>
            <a:off x="304800" y="4572000"/>
            <a:ext cx="8534400" cy="838200"/>
          </a:xfrm>
        </p:spPr>
        <p:txBody>
          <a:bodyPr>
            <a:normAutofit/>
          </a:bodyPr>
          <a:lstStyle>
            <a:lvl1pPr algn="l">
              <a:defRPr sz="3600" b="1">
                <a:solidFill>
                  <a:schemeClr val="tx1"/>
                </a:solidFill>
              </a:defRPr>
            </a:lvl1pPr>
          </a:lstStyle>
          <a:p>
            <a:r>
              <a:rPr lang="en-US" smtClean="0"/>
              <a:t>Click to edit Master title style</a:t>
            </a:r>
            <a:endParaRPr lang="en-US" dirty="0"/>
          </a:p>
        </p:txBody>
      </p:sp>
      <p:sp>
        <p:nvSpPr>
          <p:cNvPr id="11" name="Subtitle 2"/>
          <p:cNvSpPr>
            <a:spLocks noGrp="1"/>
          </p:cNvSpPr>
          <p:nvPr>
            <p:ph type="subTitle" idx="1"/>
          </p:nvPr>
        </p:nvSpPr>
        <p:spPr>
          <a:xfrm>
            <a:off x="304799" y="5410200"/>
            <a:ext cx="8534399" cy="457200"/>
          </a:xfrm>
        </p:spPr>
        <p:txBody>
          <a:bodyPr>
            <a:normAutofit/>
          </a:bodyPr>
          <a:lstStyle>
            <a:lvl1pPr marL="0" indent="0" algn="l">
              <a:buNone/>
              <a:defRPr sz="2000">
                <a:solidFill>
                  <a:schemeClr val="tx1">
                    <a:lumMod val="50000"/>
                    <a:lumOff val="50000"/>
                  </a:schemeClr>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7"/>
          <p:cNvPicPr>
            <a:picLocks noChangeAspect="1" noChangeArrowheads="1"/>
          </p:cNvPicPr>
          <p:nvPr userDrawn="1"/>
        </p:nvPicPr>
        <p:blipFill>
          <a:blip r:embed="rId2" cstate="screen"/>
          <a:srcRect/>
          <a:stretch>
            <a:fillRect/>
          </a:stretch>
        </p:blipFill>
        <p:spPr bwMode="auto">
          <a:xfrm>
            <a:off x="0" y="0"/>
            <a:ext cx="9144000" cy="3657600"/>
          </a:xfrm>
          <a:prstGeom prst="rect">
            <a:avLst/>
          </a:prstGeom>
          <a:noFill/>
          <a:ln w="9525">
            <a:noFill/>
            <a:miter lim="800000"/>
            <a:headEnd/>
            <a:tailEnd/>
          </a:ln>
        </p:spPr>
      </p:pic>
      <p:sp>
        <p:nvSpPr>
          <p:cNvPr id="13" name="Rectangle 12"/>
          <p:cNvSpPr/>
          <p:nvPr userDrawn="1"/>
        </p:nvSpPr>
        <p:spPr>
          <a:xfrm>
            <a:off x="0" y="3657600"/>
            <a:ext cx="9144000" cy="45719"/>
          </a:xfrm>
          <a:prstGeom prst="rect">
            <a:avLst/>
          </a:prstGeom>
          <a:solidFill>
            <a:srgbClr val="FF9900"/>
          </a:solidFill>
          <a:ln w="57150" cmpd="sng">
            <a:noFill/>
          </a:ln>
          <a:effectLst>
            <a:outerShdw blurRad="50800" dist="38100" dir="540000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Title 1"/>
          <p:cNvSpPr txBox="1">
            <a:spLocks/>
          </p:cNvSpPr>
          <p:nvPr userDrawn="1"/>
        </p:nvSpPr>
        <p:spPr>
          <a:xfrm>
            <a:off x="381000" y="1277521"/>
            <a:ext cx="3581400" cy="838200"/>
          </a:xfrm>
          <a:prstGeom prst="rect">
            <a:avLst/>
          </a:prstGeom>
        </p:spPr>
        <p:txBody>
          <a:bodyPr vert="horz" lIns="91440" tIns="45720" rIns="91440" bIns="45720" rtlCol="0" anchor="ctr">
            <a:normAutofit/>
          </a:bodyPr>
          <a:lstStyle>
            <a:lvl1pPr algn="l">
              <a:defRPr sz="3600" b="1">
                <a:solidFill>
                  <a:schemeClr val="tx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bg1"/>
                </a:solidFill>
                <a:effectLst/>
                <a:uLnTx/>
                <a:uFillTx/>
                <a:latin typeface="+mj-lt"/>
                <a:ea typeface="+mj-ea"/>
                <a:cs typeface="+mj-cs"/>
              </a:rPr>
              <a:t>LiquidHub</a:t>
            </a:r>
            <a:endParaRPr kumimoji="0" lang="en-US"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15" name="Text Box 9"/>
          <p:cNvSpPr txBox="1">
            <a:spLocks noChangeArrowheads="1"/>
          </p:cNvSpPr>
          <p:nvPr userDrawn="1"/>
        </p:nvSpPr>
        <p:spPr bwMode="auto">
          <a:xfrm>
            <a:off x="406400" y="2099846"/>
            <a:ext cx="3429000" cy="338554"/>
          </a:xfrm>
          <a:prstGeom prst="rect">
            <a:avLst/>
          </a:prstGeom>
          <a:noFill/>
          <a:ln w="9525">
            <a:noFill/>
            <a:miter lim="800000"/>
            <a:headEnd/>
            <a:tailEnd/>
          </a:ln>
          <a:effectLst/>
        </p:spPr>
        <p:txBody>
          <a:bodyPr>
            <a:spAutoFit/>
          </a:bodyPr>
          <a:lstStyle/>
          <a:p>
            <a:pPr>
              <a:spcBef>
                <a:spcPct val="50000"/>
              </a:spcBef>
            </a:pPr>
            <a:r>
              <a:rPr lang="en-US" sz="1600" dirty="0" smtClean="0">
                <a:solidFill>
                  <a:srgbClr val="FFFFFF"/>
                </a:solidFill>
                <a:latin typeface="+mn-lt"/>
              </a:rPr>
              <a:t>consulting </a:t>
            </a:r>
            <a:r>
              <a:rPr lang="en-US" sz="1600" dirty="0">
                <a:solidFill>
                  <a:srgbClr val="FFFFFF"/>
                </a:solidFill>
                <a:latin typeface="+mn-lt"/>
              </a:rPr>
              <a:t>| </a:t>
            </a:r>
            <a:r>
              <a:rPr lang="en-US" sz="1600" dirty="0" smtClean="0">
                <a:solidFill>
                  <a:srgbClr val="FFFFFF"/>
                </a:solidFill>
                <a:latin typeface="+mn-lt"/>
              </a:rPr>
              <a:t>solutions </a:t>
            </a:r>
            <a:r>
              <a:rPr lang="en-US" sz="1600" dirty="0">
                <a:solidFill>
                  <a:srgbClr val="FFFFFF"/>
                </a:solidFill>
                <a:latin typeface="+mn-lt"/>
              </a:rPr>
              <a:t>| </a:t>
            </a:r>
            <a:r>
              <a:rPr lang="en-US" sz="1600" dirty="0" smtClean="0">
                <a:solidFill>
                  <a:srgbClr val="FFFFFF"/>
                </a:solidFill>
                <a:latin typeface="+mn-lt"/>
              </a:rPr>
              <a:t>outsourcing  </a:t>
            </a:r>
            <a:endParaRPr lang="en-US" sz="1600" dirty="0">
              <a:solidFill>
                <a:srgbClr val="FFFFFF"/>
              </a:solidFill>
              <a:latin typeface="+mn-lt"/>
            </a:endParaRPr>
          </a:p>
        </p:txBody>
      </p:sp>
      <p:cxnSp>
        <p:nvCxnSpPr>
          <p:cNvPr id="21" name="Straight Connector 20"/>
          <p:cNvCxnSpPr/>
          <p:nvPr userDrawn="1"/>
        </p:nvCxnSpPr>
        <p:spPr>
          <a:xfrm>
            <a:off x="439271" y="2106705"/>
            <a:ext cx="3039035" cy="0"/>
          </a:xfrm>
          <a:prstGeom prst="line">
            <a:avLst/>
          </a:prstGeom>
          <a:ln w="19050">
            <a:solidFill>
              <a:srgbClr val="FF9900"/>
            </a:solidFill>
          </a:ln>
        </p:spPr>
        <p:style>
          <a:lnRef idx="2">
            <a:schemeClr val="accent1"/>
          </a:lnRef>
          <a:fillRef idx="0">
            <a:schemeClr val="accent1"/>
          </a:fillRef>
          <a:effectRef idx="1">
            <a:schemeClr val="accent1"/>
          </a:effectRef>
          <a:fontRef idx="minor">
            <a:schemeClr val="tx1"/>
          </a:fontRef>
        </p:style>
      </p:cxnSp>
      <p:pic>
        <p:nvPicPr>
          <p:cNvPr id="22" name="Picture 21" descr="tech_image4.jpg"/>
          <p:cNvPicPr>
            <a:picLocks/>
          </p:cNvPicPr>
          <p:nvPr userDrawn="1"/>
        </p:nvPicPr>
        <p:blipFill>
          <a:blip r:embed="rId3" cstate="screen"/>
          <a:stretch>
            <a:fillRect/>
          </a:stretch>
        </p:blipFill>
        <p:spPr>
          <a:xfrm>
            <a:off x="6132045" y="2895600"/>
            <a:ext cx="1375710" cy="1078992"/>
          </a:xfrm>
          <a:prstGeom prst="rect">
            <a:avLst/>
          </a:prstGeom>
          <a:ln w="25400" cap="flat" cmpd="sng" algn="ctr">
            <a:solidFill>
              <a:srgbClr val="FF9900"/>
            </a:solidFill>
            <a:prstDash val="solid"/>
            <a:round/>
            <a:headEnd type="none" w="med" len="med"/>
            <a:tailEnd type="none" w="med" len="med"/>
          </a:ln>
          <a:effectLst>
            <a:reflection blurRad="6350" stA="50000" endA="300" endPos="55000" dir="5400000" sy="-100000" algn="bl" rotWithShape="0"/>
          </a:effectLst>
        </p:spPr>
      </p:pic>
      <p:pic>
        <p:nvPicPr>
          <p:cNvPr id="23" name="Picture 2" descr="C:\Users\Ram\AppData\Local\Microsoft\Windows\Temporary Internet Files\Content.IE5\ROAOJUDE\MPj04424410000[1].jpg"/>
          <p:cNvPicPr>
            <a:picLocks noChangeAspect="1" noChangeArrowheads="1"/>
          </p:cNvPicPr>
          <p:nvPr userDrawn="1"/>
        </p:nvPicPr>
        <p:blipFill>
          <a:blip r:embed="rId4" cstate="screen"/>
          <a:srcRect/>
          <a:stretch>
            <a:fillRect/>
          </a:stretch>
        </p:blipFill>
        <p:spPr bwMode="auto">
          <a:xfrm>
            <a:off x="4648200" y="2896629"/>
            <a:ext cx="1371600" cy="1076934"/>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pic>
        <p:nvPicPr>
          <p:cNvPr id="24" name="Picture 8" descr="C:\Users\Ram\AppData\Local\Microsoft\Windows\Temporary Internet Files\Content.IE5\XBZNMR35\MPj04447870000[1].jpg"/>
          <p:cNvPicPr>
            <a:picLocks noChangeAspect="1" noChangeArrowheads="1"/>
          </p:cNvPicPr>
          <p:nvPr userDrawn="1"/>
        </p:nvPicPr>
        <p:blipFill>
          <a:blip r:embed="rId5" cstate="screen"/>
          <a:srcRect/>
          <a:stretch>
            <a:fillRect/>
          </a:stretch>
        </p:blipFill>
        <p:spPr bwMode="auto">
          <a:xfrm>
            <a:off x="7620000" y="2901696"/>
            <a:ext cx="1381468" cy="1066800"/>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7"/>
          <p:cNvPicPr>
            <a:picLocks noChangeAspect="1" noChangeArrowheads="1"/>
          </p:cNvPicPr>
          <p:nvPr userDrawn="1"/>
        </p:nvPicPr>
        <p:blipFill>
          <a:blip r:embed="rId2" cstate="screen"/>
          <a:srcRect/>
          <a:stretch>
            <a:fillRect/>
          </a:stretch>
        </p:blipFill>
        <p:spPr bwMode="auto">
          <a:xfrm>
            <a:off x="0" y="0"/>
            <a:ext cx="9144000" cy="762000"/>
          </a:xfrm>
          <a:prstGeom prst="rect">
            <a:avLst/>
          </a:prstGeom>
          <a:noFill/>
          <a:ln w="9525">
            <a:noFill/>
            <a:miter lim="800000"/>
            <a:headEnd/>
            <a:tailEnd/>
          </a:ln>
        </p:spPr>
      </p:pic>
      <p:sp>
        <p:nvSpPr>
          <p:cNvPr id="1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
        <p:nvSpPr>
          <p:cNvPr id="16"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 name="Title 1"/>
          <p:cNvSpPr>
            <a:spLocks noGrp="1"/>
          </p:cNvSpPr>
          <p:nvPr>
            <p:ph type="title"/>
          </p:nvPr>
        </p:nvSpPr>
        <p:spPr>
          <a:xfrm>
            <a:off x="228600" y="0"/>
            <a:ext cx="8915400" cy="762000"/>
          </a:xfrm>
        </p:spPr>
        <p:txBody>
          <a:bodyPr>
            <a:normAutofit/>
          </a:bodyPr>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userDrawn="1">
            <p:ph idx="1"/>
          </p:nvPr>
        </p:nvSpPr>
        <p:spPr>
          <a:xfrm>
            <a:off x="228600" y="914400"/>
            <a:ext cx="8686800" cy="5334000"/>
          </a:xfrm>
        </p:spPr>
        <p:txBody>
          <a:bodyPr>
            <a:normAutofit/>
          </a:bodyPr>
          <a:lstStyle>
            <a:lvl1pPr>
              <a:buClr>
                <a:schemeClr val="tx2">
                  <a:lumMod val="75000"/>
                </a:schemeClr>
              </a:buClr>
              <a:defRPr sz="2400"/>
            </a:lvl1pPr>
            <a:lvl2pPr>
              <a:buClr>
                <a:schemeClr val="tx2">
                  <a:lumMod val="75000"/>
                </a:schemeClr>
              </a:buClr>
              <a:defRPr sz="2000"/>
            </a:lvl2pPr>
            <a:lvl3pPr>
              <a:buClr>
                <a:schemeClr val="tx2">
                  <a:lumMod val="75000"/>
                </a:schemeClr>
              </a:buClr>
              <a:defRPr sz="1800"/>
            </a:lvl3pPr>
            <a:lvl4pPr>
              <a:buClr>
                <a:schemeClr val="tx2">
                  <a:lumMod val="75000"/>
                </a:schemeClr>
              </a:buClr>
              <a:defRPr sz="1600"/>
            </a:lvl4pPr>
            <a:lvl5pPr>
              <a:buClr>
                <a:schemeClr val="tx2">
                  <a:lumMod val="75000"/>
                </a:schemeClr>
              </a:buCl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648200"/>
            <a:ext cx="7772400" cy="1120775"/>
          </a:xfrm>
        </p:spPr>
        <p:txBody>
          <a:bodyPr anchor="t">
            <a:normAutofit/>
          </a:bodyPr>
          <a:lstStyle>
            <a:lvl1pPr algn="l">
              <a:defRPr sz="3200" b="0" cap="none">
                <a:solidFill>
                  <a:schemeClr val="tx1">
                    <a:lumMod val="50000"/>
                    <a:lumOff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86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1"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1"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2"/>
          <p:cNvSpPr/>
          <p:nvPr userDrawn="1"/>
        </p:nvSpPr>
        <p:spPr>
          <a:xfrm>
            <a:off x="0" y="762000"/>
            <a:ext cx="9144000" cy="609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New-blue-back-logo.jpg"/>
          <p:cNvPicPr>
            <a:picLocks noChangeAspect="1"/>
          </p:cNvPicPr>
          <p:nvPr/>
        </p:nvPicPr>
        <p:blipFill>
          <a:blip r:embed="rId10" cstate="screen"/>
          <a:stretch>
            <a:fillRect/>
          </a:stretch>
        </p:blipFill>
        <p:spPr>
          <a:xfrm>
            <a:off x="0" y="6400800"/>
            <a:ext cx="9144000" cy="457200"/>
          </a:xfrm>
          <a:prstGeom prst="rect">
            <a:avLst/>
          </a:prstGeom>
        </p:spPr>
      </p:pic>
      <p:pic>
        <p:nvPicPr>
          <p:cNvPr id="7" name="Picture 7"/>
          <p:cNvPicPr>
            <a:picLocks noChangeAspect="1" noChangeArrowheads="1"/>
          </p:cNvPicPr>
          <p:nvPr/>
        </p:nvPicPr>
        <p:blipFill>
          <a:blip r:embed="rId11" cstate="screen"/>
          <a:srcRect/>
          <a:stretch>
            <a:fillRect/>
          </a:stretch>
        </p:blipFill>
        <p:spPr bwMode="auto">
          <a:xfrm>
            <a:off x="0" y="0"/>
            <a:ext cx="9144000" cy="762000"/>
          </a:xfrm>
          <a:prstGeom prst="rect">
            <a:avLst/>
          </a:prstGeom>
          <a:noFill/>
          <a:ln w="9525">
            <a:noFill/>
            <a:miter lim="800000"/>
            <a:headEnd/>
            <a:tailEnd/>
          </a:ln>
        </p:spPr>
      </p:pic>
      <p:sp>
        <p:nvSpPr>
          <p:cNvPr id="2" name="Title Placeholder 1"/>
          <p:cNvSpPr>
            <a:spLocks noGrp="1"/>
          </p:cNvSpPr>
          <p:nvPr>
            <p:ph type="title"/>
          </p:nvPr>
        </p:nvSpPr>
        <p:spPr>
          <a:xfrm>
            <a:off x="228600" y="0"/>
            <a:ext cx="8915400" cy="762000"/>
          </a:xfrm>
          <a:prstGeom prst="rect">
            <a:avLst/>
          </a:prstGeom>
        </p:spPr>
        <p:txBody>
          <a:bodyPr vert="horz" lIns="91440" tIns="0" rIns="9144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914400"/>
            <a:ext cx="86868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txBox="1">
            <a:spLocks/>
          </p:cNvSpPr>
          <p:nvPr/>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spcBef>
          <a:spcPct val="0"/>
        </a:spcBef>
        <a:buNone/>
        <a:defRPr lang="en-US" sz="2400" kern="1200">
          <a:solidFill>
            <a:schemeClr val="bg1"/>
          </a:solidFill>
          <a:latin typeface="+mj-lt"/>
          <a:ea typeface="+mj-ea"/>
          <a:cs typeface="+mj-cs"/>
        </a:defRPr>
      </a:lvl1pPr>
    </p:titleStyle>
    <p:bodyStyle>
      <a:lvl1pPr marL="233363" indent="-233363" algn="l" defTabSz="914400" rtl="0" eaLnBrk="1" latinLnBrk="0" hangingPunct="1">
        <a:spcBef>
          <a:spcPct val="20000"/>
        </a:spcBef>
        <a:buClr>
          <a:srgbClr val="0070C0"/>
        </a:buClr>
        <a:buFont typeface="Arial" pitchFamily="34" charset="0"/>
        <a:buChar char="•"/>
        <a:defRPr lang="en-US" sz="2400" kern="1200" smtClean="0">
          <a:solidFill>
            <a:schemeClr val="tx1"/>
          </a:solidFill>
          <a:latin typeface="+mn-lt"/>
          <a:ea typeface="+mn-ea"/>
          <a:cs typeface="+mn-cs"/>
        </a:defRPr>
      </a:lvl1pPr>
      <a:lvl2pPr marL="631825" indent="-234950" algn="l" defTabSz="914400" rtl="0" eaLnBrk="1" latinLnBrk="0" hangingPunct="1">
        <a:spcBef>
          <a:spcPct val="20000"/>
        </a:spcBef>
        <a:buClr>
          <a:srgbClr val="0070C0"/>
        </a:buClr>
        <a:buFont typeface="Arial" pitchFamily="34" charset="0"/>
        <a:buChar char="–"/>
        <a:defRPr lang="en-US" sz="2000" kern="1200" smtClean="0">
          <a:solidFill>
            <a:schemeClr val="tx1"/>
          </a:solidFill>
          <a:latin typeface="+mn-lt"/>
          <a:ea typeface="+mn-ea"/>
          <a:cs typeface="+mn-cs"/>
        </a:defRPr>
      </a:lvl2pPr>
      <a:lvl3pPr marL="1143000" indent="-168275" algn="l" defTabSz="914400" rtl="0" eaLnBrk="1" latinLnBrk="0" hangingPunct="1">
        <a:spcBef>
          <a:spcPct val="20000"/>
        </a:spcBef>
        <a:buClr>
          <a:srgbClr val="0070C0"/>
        </a:buClr>
        <a:buFont typeface="Arial" pitchFamily="34" charset="0"/>
        <a:buChar char="•"/>
        <a:defRPr lang="en-US" sz="1800" kern="1200" smtClean="0">
          <a:solidFill>
            <a:schemeClr val="tx1"/>
          </a:solidFill>
          <a:latin typeface="+mn-lt"/>
          <a:ea typeface="+mn-ea"/>
          <a:cs typeface="+mn-cs"/>
        </a:defRPr>
      </a:lvl3pPr>
      <a:lvl4pPr marL="1600200" indent="-168275" algn="l" defTabSz="914400" rtl="0" eaLnBrk="1" latinLnBrk="0" hangingPunct="1">
        <a:spcBef>
          <a:spcPct val="20000"/>
        </a:spcBef>
        <a:buClr>
          <a:srgbClr val="0070C0"/>
        </a:buClr>
        <a:buFont typeface="Arial" pitchFamily="34" charset="0"/>
        <a:buChar char="–"/>
        <a:defRPr lang="en-US" sz="1600" kern="1200" smtClean="0">
          <a:solidFill>
            <a:schemeClr val="tx1"/>
          </a:solidFill>
          <a:latin typeface="+mn-lt"/>
          <a:ea typeface="+mn-ea"/>
          <a:cs typeface="+mn-cs"/>
        </a:defRPr>
      </a:lvl4pPr>
      <a:lvl5pPr marL="2057400" indent="-228600" algn="l" defTabSz="914400" rtl="0" eaLnBrk="1" latinLnBrk="0" hangingPunct="1">
        <a:spcBef>
          <a:spcPct val="20000"/>
        </a:spcBef>
        <a:buClr>
          <a:srgbClr val="0070C0"/>
        </a:buClr>
        <a:buFont typeface="Arial" pitchFamily="34" charset="0"/>
        <a:buChar char="»"/>
        <a:defRPr lang="en-US"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0" y="3650126"/>
            <a:ext cx="4632013" cy="632313"/>
          </a:xfrm>
        </p:spPr>
        <p:txBody>
          <a:bodyPr>
            <a:noAutofit/>
          </a:bodyPr>
          <a:lstStyle/>
          <a:p>
            <a:pPr algn="ctr"/>
            <a:r>
              <a:rPr lang="en-US" sz="2000" b="0" i="1" dirty="0">
                <a:solidFill>
                  <a:srgbClr val="002060"/>
                </a:solidFill>
                <a:effectLst>
                  <a:outerShdw blurRad="38100" dist="38100" dir="2700000" algn="tl">
                    <a:srgbClr val="000000">
                      <a:alpha val="43137"/>
                    </a:srgbClr>
                  </a:outerShdw>
                </a:effectLst>
              </a:rPr>
              <a:t>AN AGILE </a:t>
            </a:r>
            <a:r>
              <a:rPr lang="en-US" sz="2000" b="0" i="1" dirty="0" smtClean="0">
                <a:solidFill>
                  <a:srgbClr val="002060"/>
                </a:solidFill>
                <a:effectLst>
                  <a:outerShdw blurRad="38100" dist="38100" dir="2700000" algn="tl">
                    <a:srgbClr val="000000">
                      <a:alpha val="43137"/>
                    </a:srgbClr>
                  </a:outerShdw>
                </a:effectLst>
              </a:rPr>
              <a:t>DEVELOPMENT </a:t>
            </a:r>
            <a:r>
              <a:rPr lang="en-US" sz="2000" b="0" i="1" dirty="0">
                <a:solidFill>
                  <a:srgbClr val="002060"/>
                </a:solidFill>
                <a:effectLst>
                  <a:outerShdw blurRad="38100" dist="38100" dir="2700000" algn="tl">
                    <a:srgbClr val="000000">
                      <a:alpha val="43137"/>
                    </a:srgbClr>
                  </a:outerShdw>
                </a:effectLst>
              </a:rPr>
              <a:t>METHODOLOGY</a:t>
            </a:r>
          </a:p>
        </p:txBody>
      </p:sp>
      <p:sp>
        <p:nvSpPr>
          <p:cNvPr id="6" name="Subtitle 2"/>
          <p:cNvSpPr txBox="1">
            <a:spLocks/>
          </p:cNvSpPr>
          <p:nvPr/>
        </p:nvSpPr>
        <p:spPr>
          <a:xfrm>
            <a:off x="35450" y="6521553"/>
            <a:ext cx="2204055" cy="274453"/>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0070C0"/>
              </a:buClr>
              <a:buFont typeface="Arial" pitchFamily="34" charset="0"/>
              <a:buNone/>
              <a:defRPr lang="en-US" sz="2000" kern="1200">
                <a:solidFill>
                  <a:schemeClr val="tx1">
                    <a:lumMod val="50000"/>
                    <a:lumOff val="50000"/>
                  </a:schemeClr>
                </a:solidFill>
                <a:latin typeface="+mj-lt"/>
                <a:ea typeface="+mn-ea"/>
                <a:cs typeface="Arial" pitchFamily="34" charset="0"/>
              </a:defRPr>
            </a:lvl1pPr>
            <a:lvl2pPr marL="457200" indent="0" algn="ctr" defTabSz="914400" rtl="0" eaLnBrk="1" latinLnBrk="0" hangingPunct="1">
              <a:spcBef>
                <a:spcPct val="20000"/>
              </a:spcBef>
              <a:buClr>
                <a:srgbClr val="0070C0"/>
              </a:buClr>
              <a:buFont typeface="Arial" pitchFamily="34" charset="0"/>
              <a:buNone/>
              <a:defRPr lang="en-US"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0070C0"/>
              </a:buClr>
              <a:buFont typeface="Arial" pitchFamily="34" charset="0"/>
              <a:buNone/>
              <a:defRPr lang="en-US"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fld id="{BEC8922D-7E4B-4F23-913D-EF2D105C50FB}" type="datetime2">
              <a:rPr lang="en-US" sz="900" b="1" i="1" smtClean="0">
                <a:solidFill>
                  <a:schemeClr val="bg1"/>
                </a:solidFill>
                <a:effectLst>
                  <a:outerShdw blurRad="38100" dist="38100" dir="2700000" algn="tl">
                    <a:srgbClr val="000000">
                      <a:alpha val="43137"/>
                    </a:srgbClr>
                  </a:outerShdw>
                </a:effectLst>
              </a:rPr>
              <a:t>Sunday, January 19, 2014</a:t>
            </a:fld>
            <a:endParaRPr lang="en-US" sz="900" b="1" i="1" dirty="0">
              <a:solidFill>
                <a:schemeClr val="bg1"/>
              </a:solidFill>
              <a:effectLst>
                <a:outerShdw blurRad="38100" dist="38100" dir="2700000" algn="tl">
                  <a:srgbClr val="000000">
                    <a:alpha val="43137"/>
                  </a:srgbClr>
                </a:outerShdw>
              </a:effectLst>
            </a:endParaRPr>
          </a:p>
        </p:txBody>
      </p:sp>
      <p:grpSp>
        <p:nvGrpSpPr>
          <p:cNvPr id="4" name="Group 3"/>
          <p:cNvGrpSpPr/>
          <p:nvPr/>
        </p:nvGrpSpPr>
        <p:grpSpPr>
          <a:xfrm>
            <a:off x="169965" y="4215417"/>
            <a:ext cx="8891913" cy="854449"/>
            <a:chOff x="169965" y="4192557"/>
            <a:chExt cx="8891913" cy="854449"/>
          </a:xfrm>
        </p:grpSpPr>
        <p:sp>
          <p:nvSpPr>
            <p:cNvPr id="7" name="Title 1"/>
            <p:cNvSpPr txBox="1">
              <a:spLocks/>
            </p:cNvSpPr>
            <p:nvPr/>
          </p:nvSpPr>
          <p:spPr>
            <a:xfrm>
              <a:off x="196848" y="4208806"/>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chemeClr val="accent5">
                      <a:lumMod val="60000"/>
                      <a:lumOff val="40000"/>
                    </a:schemeClr>
                  </a:solidFill>
                </a:rPr>
                <a:t>Code Quality Assurance</a:t>
              </a:r>
              <a:endParaRPr lang="en-US" sz="4400" dirty="0">
                <a:solidFill>
                  <a:schemeClr val="accent5">
                    <a:lumMod val="60000"/>
                    <a:lumOff val="40000"/>
                  </a:schemeClr>
                </a:solidFill>
              </a:endParaRPr>
            </a:p>
          </p:txBody>
        </p:sp>
        <p:sp>
          <p:nvSpPr>
            <p:cNvPr id="5" name="Title 1"/>
            <p:cNvSpPr txBox="1">
              <a:spLocks/>
            </p:cNvSpPr>
            <p:nvPr/>
          </p:nvSpPr>
          <p:spPr>
            <a:xfrm>
              <a:off x="169965" y="4192557"/>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rgbClr val="002060"/>
                  </a:solidFill>
                </a:rPr>
                <a:t>Code Quality Assurance</a:t>
              </a:r>
              <a:endParaRPr lang="en-US" sz="4400" dirty="0">
                <a:solidFill>
                  <a:srgbClr val="002060"/>
                </a:solidFill>
              </a:endParaRPr>
            </a:p>
          </p:txBody>
        </p:sp>
      </p:grpSp>
      <p:sp>
        <p:nvSpPr>
          <p:cNvPr id="3" name="Subtitle 2"/>
          <p:cNvSpPr>
            <a:spLocks noGrp="1"/>
          </p:cNvSpPr>
          <p:nvPr>
            <p:ph type="subTitle" idx="1"/>
          </p:nvPr>
        </p:nvSpPr>
        <p:spPr>
          <a:xfrm>
            <a:off x="3162300" y="5119608"/>
            <a:ext cx="2918460" cy="1165860"/>
          </a:xfrm>
        </p:spPr>
        <p:txBody>
          <a:bodyPr>
            <a:noAutofit/>
          </a:bodyPr>
          <a:lstStyle/>
          <a:p>
            <a:pPr algn="ctr"/>
            <a:r>
              <a:rPr lang="en-US" sz="1400" b="1" dirty="0" smtClean="0">
                <a:effectLst>
                  <a:outerShdw blurRad="38100" dist="38100" dir="2700000" algn="tl">
                    <a:srgbClr val="000000">
                      <a:alpha val="43137"/>
                    </a:srgbClr>
                  </a:outerShdw>
                </a:effectLst>
              </a:rPr>
              <a:t>The Agile Process Team</a:t>
            </a:r>
          </a:p>
          <a:p>
            <a:r>
              <a:rPr lang="en-US" sz="1200" b="1" dirty="0" smtClean="0"/>
              <a:t>Brad Huett</a:t>
            </a:r>
            <a:r>
              <a:rPr lang="en-US" sz="1200" b="1" dirty="0"/>
              <a:t>	</a:t>
            </a:r>
            <a:r>
              <a:rPr lang="en-US" sz="1200" b="1" dirty="0" smtClean="0"/>
              <a:t>	Don Kasner</a:t>
            </a:r>
          </a:p>
          <a:p>
            <a:r>
              <a:rPr lang="en-US" sz="1200" b="1" dirty="0" smtClean="0"/>
              <a:t>Megan Schmid	Dave Latham</a:t>
            </a:r>
          </a:p>
          <a:p>
            <a:r>
              <a:rPr lang="en-US" sz="1200" b="1" dirty="0" smtClean="0"/>
              <a:t>Erich Villasis		Steven Hill</a:t>
            </a:r>
          </a:p>
          <a:p>
            <a:r>
              <a:rPr lang="en-US" sz="1200" b="1" dirty="0"/>
              <a:t>Siva Natarajan	</a:t>
            </a:r>
            <a:r>
              <a:rPr lang="en-US" sz="1200" b="1" dirty="0" smtClean="0"/>
              <a:t>	Bryce </a:t>
            </a:r>
            <a:r>
              <a:rPr lang="en-US" sz="1200" b="1" dirty="0"/>
              <a:t>Budd</a:t>
            </a:r>
          </a:p>
          <a:p>
            <a:endParaRPr lang="en-US" sz="1200" b="1" dirty="0" smtClean="0"/>
          </a:p>
          <a:p>
            <a:endParaRPr lang="en-US" sz="1200" b="1" dirty="0" smtClean="0"/>
          </a:p>
          <a:p>
            <a:endParaRPr lang="en-US" sz="1200" b="1" dirty="0" smtClean="0"/>
          </a:p>
        </p:txBody>
      </p:sp>
      <p:sp>
        <p:nvSpPr>
          <p:cNvPr id="11" name="Rectangle 10"/>
          <p:cNvSpPr/>
          <p:nvPr/>
        </p:nvSpPr>
        <p:spPr>
          <a:xfrm>
            <a:off x="5238425" y="151855"/>
            <a:ext cx="3638459" cy="2877565"/>
          </a:xfrm>
          <a:prstGeom prst="rect">
            <a:avLst/>
          </a:prstGeom>
          <a:blipFill dpi="0" rotWithShape="1">
            <a:blip r:embed="rId2">
              <a:alphaModFix amt="4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smtClean="0">
              <a:solidFill>
                <a:schemeClr val="bg1"/>
              </a:solidFill>
            </a:endParaRPr>
          </a:p>
        </p:txBody>
      </p:sp>
    </p:spTree>
    <p:extLst>
      <p:ext uri="{BB962C8B-B14F-4D97-AF65-F5344CB8AC3E}">
        <p14:creationId xmlns:p14="http://schemas.microsoft.com/office/powerpoint/2010/main" val="69311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50"/>
                                        <p:tgtEl>
                                          <p:spTgt spid="3">
                                            <p:txEl>
                                              <p:pRg st="0" end="0"/>
                                            </p:txEl>
                                          </p:spTgt>
                                        </p:tgtEl>
                                      </p:cBhvr>
                                    </p:animEffect>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childTnLst>
                                </p:cTn>
                              </p:par>
                            </p:childTnLst>
                          </p:cTn>
                        </p:par>
                        <p:par>
                          <p:cTn id="15" fill="hold">
                            <p:stCondLst>
                              <p:cond delay="275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50"/>
                                        <p:tgtEl>
                                          <p:spTgt spid="3">
                                            <p:txEl>
                                              <p:pRg st="2" end="2"/>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childTnLst>
                                </p:cTn>
                              </p:par>
                            </p:childTnLst>
                          </p:cTn>
                        </p:par>
                        <p:par>
                          <p:cTn id="23" fill="hold">
                            <p:stCondLst>
                              <p:cond delay="425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a:t>
            </a:r>
            <a:r>
              <a:rPr lang="en-US" b="1" dirty="0" smtClean="0"/>
              <a:t>is Code Quality Assurance?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The Code Development Quality Review Process</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30480" y="1253977"/>
            <a:ext cx="9036842" cy="1569660"/>
          </a:xfrm>
          <a:prstGeom prst="rect">
            <a:avLst/>
          </a:prstGeom>
        </p:spPr>
        <p:txBody>
          <a:bodyPr wrap="square">
            <a:spAutoFit/>
          </a:bodyPr>
          <a:lstStyle/>
          <a:p>
            <a:r>
              <a:rPr lang="en-US" sz="2400" dirty="0" smtClean="0">
                <a:solidFill>
                  <a:srgbClr val="002060"/>
                </a:solidFill>
              </a:rPr>
              <a:t>The “</a:t>
            </a:r>
            <a:r>
              <a:rPr lang="en-US" sz="2400" i="1" dirty="0" smtClean="0">
                <a:solidFill>
                  <a:srgbClr val="002060"/>
                </a:solidFill>
              </a:rPr>
              <a:t>Product</a:t>
            </a:r>
            <a:r>
              <a:rPr lang="en-US" sz="2400" dirty="0" smtClean="0">
                <a:solidFill>
                  <a:srgbClr val="002060"/>
                </a:solidFill>
              </a:rPr>
              <a:t>” delivered in Software Development is complied and script code along with supporting files such as images, XML, Style sheets and other file types. Like any other product manufactured, a quality control process must be in place to protect the Customer.</a:t>
            </a:r>
            <a:endParaRPr lang="en-US" sz="2400" dirty="0">
              <a:solidFill>
                <a:srgbClr val="002060"/>
              </a:solidFill>
            </a:endParaRPr>
          </a:p>
        </p:txBody>
      </p:sp>
      <p:sp>
        <p:nvSpPr>
          <p:cNvPr id="9" name="Rectangle 8"/>
          <p:cNvSpPr/>
          <p:nvPr/>
        </p:nvSpPr>
        <p:spPr>
          <a:xfrm>
            <a:off x="76200" y="2873594"/>
            <a:ext cx="9036842" cy="1569660"/>
          </a:xfrm>
          <a:prstGeom prst="rect">
            <a:avLst/>
          </a:prstGeom>
        </p:spPr>
        <p:txBody>
          <a:bodyPr wrap="square">
            <a:spAutoFit/>
          </a:bodyPr>
          <a:lstStyle/>
          <a:p>
            <a:r>
              <a:rPr lang="en-US" sz="2400" dirty="0" smtClean="0">
                <a:solidFill>
                  <a:srgbClr val="002060"/>
                </a:solidFill>
              </a:rPr>
              <a:t>The </a:t>
            </a:r>
            <a:r>
              <a:rPr lang="en-US" sz="2400" i="1" dirty="0" smtClean="0">
                <a:solidFill>
                  <a:srgbClr val="002060"/>
                </a:solidFill>
              </a:rPr>
              <a:t>QA Team </a:t>
            </a:r>
            <a:r>
              <a:rPr lang="en-US" sz="2400" dirty="0" smtClean="0">
                <a:solidFill>
                  <a:srgbClr val="002060"/>
                </a:solidFill>
              </a:rPr>
              <a:t>ensures that the product performs as expected for the Customer. This is the end result of the Code Quality process. Code quality must be monitored and validated throughout the “</a:t>
            </a:r>
            <a:r>
              <a:rPr lang="en-US" sz="2400" i="1" dirty="0" smtClean="0">
                <a:solidFill>
                  <a:srgbClr val="002060"/>
                </a:solidFill>
              </a:rPr>
              <a:t>Manufacturing</a:t>
            </a:r>
            <a:r>
              <a:rPr lang="en-US" sz="2400" dirty="0" smtClean="0">
                <a:solidFill>
                  <a:srgbClr val="002060"/>
                </a:solidFill>
              </a:rPr>
              <a:t>” process.</a:t>
            </a:r>
            <a:endParaRPr lang="en-US" sz="2400" dirty="0">
              <a:solidFill>
                <a:srgbClr val="002060"/>
              </a:solidFill>
            </a:endParaRPr>
          </a:p>
        </p:txBody>
      </p:sp>
      <p:sp>
        <p:nvSpPr>
          <p:cNvPr id="10" name="Rectangle 9"/>
          <p:cNvSpPr/>
          <p:nvPr/>
        </p:nvSpPr>
        <p:spPr>
          <a:xfrm>
            <a:off x="53340" y="4733608"/>
            <a:ext cx="7071359" cy="1200329"/>
          </a:xfrm>
          <a:prstGeom prst="rect">
            <a:avLst/>
          </a:prstGeom>
        </p:spPr>
        <p:txBody>
          <a:bodyPr wrap="square">
            <a:spAutoFit/>
          </a:bodyPr>
          <a:lstStyle/>
          <a:p>
            <a:r>
              <a:rPr lang="en-US" sz="2400" b="1" dirty="0" smtClean="0">
                <a:solidFill>
                  <a:srgbClr val="002060"/>
                </a:solidFill>
              </a:rPr>
              <a:t>The Code Development Quality Review </a:t>
            </a:r>
            <a:r>
              <a:rPr lang="en-US" sz="2400" b="1" dirty="0">
                <a:solidFill>
                  <a:srgbClr val="002060"/>
                </a:solidFill>
              </a:rPr>
              <a:t>Process unifies the commitment </a:t>
            </a:r>
            <a:r>
              <a:rPr lang="en-US" sz="2400" b="1" dirty="0" smtClean="0">
                <a:solidFill>
                  <a:srgbClr val="002060"/>
                </a:solidFill>
              </a:rPr>
              <a:t>of </a:t>
            </a:r>
            <a:r>
              <a:rPr lang="en-US" sz="2400" b="1" dirty="0">
                <a:solidFill>
                  <a:srgbClr val="002060"/>
                </a:solidFill>
              </a:rPr>
              <a:t>delivering Sprint User Story </a:t>
            </a:r>
            <a:r>
              <a:rPr lang="en-US" sz="2400" b="1" dirty="0" smtClean="0">
                <a:solidFill>
                  <a:srgbClr val="002060"/>
                </a:solidFill>
              </a:rPr>
              <a:t>Points</a:t>
            </a:r>
          </a:p>
          <a:p>
            <a:r>
              <a:rPr lang="en-US" sz="2400" b="1" dirty="0" smtClean="0">
                <a:solidFill>
                  <a:srgbClr val="002060"/>
                </a:solidFill>
              </a:rPr>
              <a:t>to </a:t>
            </a:r>
            <a:r>
              <a:rPr lang="en-US" sz="2400" b="1" dirty="0">
                <a:solidFill>
                  <a:srgbClr val="002060"/>
                </a:solidFill>
              </a:rPr>
              <a:t>QA with the fewest possible development </a:t>
            </a:r>
            <a:r>
              <a:rPr lang="en-US" sz="2400" b="1" dirty="0" smtClean="0">
                <a:solidFill>
                  <a:srgbClr val="002060"/>
                </a:solidFill>
              </a:rPr>
              <a:t>issues.</a:t>
            </a:r>
            <a:endParaRPr lang="en-US" sz="2400" b="1" dirty="0">
              <a:solidFill>
                <a:srgbClr val="002060"/>
              </a:solidFill>
            </a:endParaRPr>
          </a:p>
        </p:txBody>
      </p:sp>
      <p:pic>
        <p:nvPicPr>
          <p:cNvPr id="1026" name="Picture 2" descr="C:\Users\BHuett\Dropbox\WordPress\Templates\Images\Content\Blogs\AgileSeries\Retrospective\RawImages\MagGlass_0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85371" y="4069080"/>
            <a:ext cx="1842770" cy="2315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05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500"/>
                                        <p:tgtEl>
                                          <p:spTgt spid="9"/>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500" fill="hold"/>
                                        <p:tgtEl>
                                          <p:spTgt spid="10"/>
                                        </p:tgtEl>
                                        <p:attrNameLst>
                                          <p:attrName>ppt_w</p:attrName>
                                        </p:attrNameLst>
                                      </p:cBhvr>
                                      <p:tavLst>
                                        <p:tav tm="0">
                                          <p:val>
                                            <p:fltVal val="0"/>
                                          </p:val>
                                        </p:tav>
                                        <p:tav tm="100000">
                                          <p:val>
                                            <p:strVal val="#ppt_w"/>
                                          </p:val>
                                        </p:tav>
                                      </p:tavLst>
                                    </p:anim>
                                    <p:anim calcmode="lin" valueType="num">
                                      <p:cBhvr>
                                        <p:cTn id="16" dur="1500" fill="hold"/>
                                        <p:tgtEl>
                                          <p:spTgt spid="10"/>
                                        </p:tgtEl>
                                        <p:attrNameLst>
                                          <p:attrName>ppt_h</p:attrName>
                                        </p:attrNameLst>
                                      </p:cBhvr>
                                      <p:tavLst>
                                        <p:tav tm="0">
                                          <p:val>
                                            <p:fltVal val="0"/>
                                          </p:val>
                                        </p:tav>
                                        <p:tav tm="100000">
                                          <p:val>
                                            <p:strVal val="#ppt_h"/>
                                          </p:val>
                                        </p:tav>
                                      </p:tavLst>
                                    </p:anim>
                                    <p:animEffect transition="in" filter="fade">
                                      <p:cBhvr>
                                        <p:cTn id="17" dur="1500"/>
                                        <p:tgtEl>
                                          <p:spTgt spid="10"/>
                                        </p:tgtEl>
                                      </p:cBhvr>
                                    </p:animEffect>
                                  </p:childTnLst>
                                </p:cTn>
                              </p:par>
                            </p:childTnLst>
                          </p:cTn>
                        </p:par>
                        <p:par>
                          <p:cTn id="18" fill="hold">
                            <p:stCondLst>
                              <p:cond delay="4500"/>
                            </p:stCondLst>
                            <p:childTnLst>
                              <p:par>
                                <p:cTn id="19" presetID="53" presetClass="entr" presetSubtype="16" fill="hold" nodeType="afterEffect">
                                  <p:stCondLst>
                                    <p:cond delay="0"/>
                                  </p:stCondLst>
                                  <p:childTnLst>
                                    <p:set>
                                      <p:cBhvr>
                                        <p:cTn id="20" dur="1" fill="hold">
                                          <p:stCondLst>
                                            <p:cond delay="0"/>
                                          </p:stCondLst>
                                        </p:cTn>
                                        <p:tgtEl>
                                          <p:spTgt spid="1026"/>
                                        </p:tgtEl>
                                        <p:attrNameLst>
                                          <p:attrName>style.visibility</p:attrName>
                                        </p:attrNameLst>
                                      </p:cBhvr>
                                      <p:to>
                                        <p:strVal val="visible"/>
                                      </p:to>
                                    </p:set>
                                    <p:anim calcmode="lin" valueType="num">
                                      <p:cBhvr>
                                        <p:cTn id="21" dur="1500" fill="hold"/>
                                        <p:tgtEl>
                                          <p:spTgt spid="1026"/>
                                        </p:tgtEl>
                                        <p:attrNameLst>
                                          <p:attrName>ppt_w</p:attrName>
                                        </p:attrNameLst>
                                      </p:cBhvr>
                                      <p:tavLst>
                                        <p:tav tm="0">
                                          <p:val>
                                            <p:fltVal val="0"/>
                                          </p:val>
                                        </p:tav>
                                        <p:tav tm="100000">
                                          <p:val>
                                            <p:strVal val="#ppt_w"/>
                                          </p:val>
                                        </p:tav>
                                      </p:tavLst>
                                    </p:anim>
                                    <p:anim calcmode="lin" valueType="num">
                                      <p:cBhvr>
                                        <p:cTn id="22" dur="1500" fill="hold"/>
                                        <p:tgtEl>
                                          <p:spTgt spid="1026"/>
                                        </p:tgtEl>
                                        <p:attrNameLst>
                                          <p:attrName>ppt_h</p:attrName>
                                        </p:attrNameLst>
                                      </p:cBhvr>
                                      <p:tavLst>
                                        <p:tav tm="0">
                                          <p:val>
                                            <p:fltVal val="0"/>
                                          </p:val>
                                        </p:tav>
                                        <p:tav tm="100000">
                                          <p:val>
                                            <p:strVal val="#ppt_h"/>
                                          </p:val>
                                        </p:tav>
                                      </p:tavLst>
                                    </p:anim>
                                    <p:animEffect transition="in" filter="fade">
                                      <p:cBhvr>
                                        <p:cTn id="23" dur="1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How does the Code Quality Assurance process help QA?</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Optimizing the Efforts of the QA Team</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30480" y="1253977"/>
            <a:ext cx="9036842" cy="1200329"/>
          </a:xfrm>
          <a:prstGeom prst="rect">
            <a:avLst/>
          </a:prstGeom>
        </p:spPr>
        <p:txBody>
          <a:bodyPr wrap="square">
            <a:spAutoFit/>
          </a:bodyPr>
          <a:lstStyle/>
          <a:p>
            <a:r>
              <a:rPr lang="en-US" sz="2400" dirty="0" smtClean="0">
                <a:solidFill>
                  <a:srgbClr val="002060"/>
                </a:solidFill>
              </a:rPr>
              <a:t>The Code </a:t>
            </a:r>
            <a:r>
              <a:rPr lang="en-US" sz="2400" dirty="0">
                <a:solidFill>
                  <a:srgbClr val="002060"/>
                </a:solidFill>
              </a:rPr>
              <a:t>Review Process creates strong Development Team integration with the Architect Team and the QA Team by using the Agile "</a:t>
            </a:r>
            <a:r>
              <a:rPr lang="en-US" sz="2400" i="1" dirty="0">
                <a:solidFill>
                  <a:srgbClr val="002060"/>
                </a:solidFill>
              </a:rPr>
              <a:t>One Team</a:t>
            </a:r>
            <a:r>
              <a:rPr lang="en-US" sz="2400" dirty="0">
                <a:solidFill>
                  <a:srgbClr val="002060"/>
                </a:solidFill>
              </a:rPr>
              <a:t>" philosophy for fostering creative cooperation.</a:t>
            </a:r>
          </a:p>
        </p:txBody>
      </p:sp>
      <p:sp>
        <p:nvSpPr>
          <p:cNvPr id="9" name="Rectangle 8"/>
          <p:cNvSpPr/>
          <p:nvPr/>
        </p:nvSpPr>
        <p:spPr>
          <a:xfrm>
            <a:off x="60960" y="2446874"/>
            <a:ext cx="9036842" cy="2123658"/>
          </a:xfrm>
          <a:prstGeom prst="rect">
            <a:avLst/>
          </a:prstGeom>
        </p:spPr>
        <p:txBody>
          <a:bodyPr wrap="square">
            <a:spAutoFit/>
          </a:bodyPr>
          <a:lstStyle/>
          <a:p>
            <a:r>
              <a:rPr lang="en-US" sz="2400" dirty="0">
                <a:solidFill>
                  <a:srgbClr val="002060"/>
                </a:solidFill>
              </a:rPr>
              <a:t>The process creates an environment that fosters the QA Team to spend </a:t>
            </a:r>
            <a:r>
              <a:rPr lang="en-US" sz="2400" dirty="0" smtClean="0">
                <a:solidFill>
                  <a:srgbClr val="002060"/>
                </a:solidFill>
              </a:rPr>
              <a:t>their time on </a:t>
            </a:r>
            <a:r>
              <a:rPr lang="en-US" sz="2400" i="1" dirty="0">
                <a:solidFill>
                  <a:srgbClr val="002060"/>
                </a:solidFill>
              </a:rPr>
              <a:t>real</a:t>
            </a:r>
            <a:r>
              <a:rPr lang="en-US" sz="2400" dirty="0">
                <a:solidFill>
                  <a:srgbClr val="002060"/>
                </a:solidFill>
              </a:rPr>
              <a:t> bug and performance testing.</a:t>
            </a:r>
          </a:p>
          <a:p>
            <a:endParaRPr lang="en-US" sz="800" dirty="0">
              <a:solidFill>
                <a:srgbClr val="002060"/>
              </a:solidFill>
            </a:endParaRPr>
          </a:p>
          <a:p>
            <a:r>
              <a:rPr lang="en-US" sz="2400" dirty="0">
                <a:solidFill>
                  <a:srgbClr val="002060"/>
                </a:solidFill>
              </a:rPr>
              <a:t>The QA Team's effort is directed toward discovery of issues that were not found in the integration test suite, the </a:t>
            </a:r>
            <a:r>
              <a:rPr lang="en-US" sz="2400" i="1" dirty="0">
                <a:solidFill>
                  <a:srgbClr val="002060"/>
                </a:solidFill>
              </a:rPr>
              <a:t>QA Objective</a:t>
            </a:r>
            <a:r>
              <a:rPr lang="en-US" sz="2400" dirty="0">
                <a:solidFill>
                  <a:srgbClr val="002060"/>
                </a:solidFill>
              </a:rPr>
              <a:t>, as the </a:t>
            </a:r>
            <a:r>
              <a:rPr lang="en-US" sz="2400" dirty="0" smtClean="0">
                <a:solidFill>
                  <a:srgbClr val="002060"/>
                </a:solidFill>
              </a:rPr>
              <a:t>developer’s "</a:t>
            </a:r>
            <a:r>
              <a:rPr lang="en-US" sz="2400" i="1" dirty="0" smtClean="0">
                <a:solidFill>
                  <a:srgbClr val="002060"/>
                </a:solidFill>
              </a:rPr>
              <a:t>Happy </a:t>
            </a:r>
            <a:r>
              <a:rPr lang="en-US" sz="2400" i="1" dirty="0">
                <a:solidFill>
                  <a:srgbClr val="002060"/>
                </a:solidFill>
              </a:rPr>
              <a:t>and Sad Tests</a:t>
            </a:r>
            <a:r>
              <a:rPr lang="en-US" sz="2400" dirty="0" smtClean="0">
                <a:solidFill>
                  <a:srgbClr val="002060"/>
                </a:solidFill>
              </a:rPr>
              <a:t>".</a:t>
            </a:r>
            <a:endParaRPr lang="en-US" sz="2400" dirty="0">
              <a:solidFill>
                <a:srgbClr val="002060"/>
              </a:solidFill>
            </a:endParaRPr>
          </a:p>
        </p:txBody>
      </p:sp>
      <p:sp>
        <p:nvSpPr>
          <p:cNvPr id="10" name="Rectangle 9"/>
          <p:cNvSpPr/>
          <p:nvPr/>
        </p:nvSpPr>
        <p:spPr>
          <a:xfrm>
            <a:off x="3192780" y="4687888"/>
            <a:ext cx="5935979" cy="1446550"/>
          </a:xfrm>
          <a:prstGeom prst="rect">
            <a:avLst/>
          </a:prstGeom>
        </p:spPr>
        <p:txBody>
          <a:bodyPr wrap="square">
            <a:spAutoFit/>
          </a:bodyPr>
          <a:lstStyle/>
          <a:p>
            <a:r>
              <a:rPr lang="en-US" sz="2000" b="1" dirty="0">
                <a:solidFill>
                  <a:srgbClr val="002060"/>
                </a:solidFill>
              </a:rPr>
              <a:t>This process enables the QA Team's daily activity to concentrate on real world </a:t>
            </a:r>
            <a:r>
              <a:rPr lang="en-US" sz="2000" b="1" dirty="0" smtClean="0">
                <a:solidFill>
                  <a:srgbClr val="002060"/>
                </a:solidFill>
              </a:rPr>
              <a:t>code issues. </a:t>
            </a:r>
            <a:r>
              <a:rPr lang="en-US" sz="2400" b="1" dirty="0" smtClean="0">
                <a:solidFill>
                  <a:srgbClr val="002060"/>
                </a:solidFill>
              </a:rPr>
              <a:t/>
            </a:r>
            <a:br>
              <a:rPr lang="en-US" sz="2400" b="1" dirty="0" smtClean="0">
                <a:solidFill>
                  <a:srgbClr val="002060"/>
                </a:solidFill>
              </a:rPr>
            </a:br>
            <a:r>
              <a:rPr lang="en-US" sz="800" b="1" dirty="0" smtClean="0">
                <a:solidFill>
                  <a:srgbClr val="002060"/>
                </a:solidFill>
              </a:rPr>
              <a:t/>
            </a:r>
            <a:br>
              <a:rPr lang="en-US" sz="800" b="1" dirty="0" smtClean="0">
                <a:solidFill>
                  <a:srgbClr val="002060"/>
                </a:solidFill>
              </a:rPr>
            </a:br>
            <a:r>
              <a:rPr lang="en-US" sz="2000" b="1" dirty="0" smtClean="0">
                <a:solidFill>
                  <a:srgbClr val="002060"/>
                </a:solidFill>
              </a:rPr>
              <a:t>The process eliminates </a:t>
            </a:r>
            <a:r>
              <a:rPr lang="en-US" sz="2000" b="1" dirty="0">
                <a:solidFill>
                  <a:srgbClr val="002060"/>
                </a:solidFill>
              </a:rPr>
              <a:t>the </a:t>
            </a:r>
            <a:r>
              <a:rPr lang="en-US" sz="2000" b="1" dirty="0" smtClean="0">
                <a:solidFill>
                  <a:srgbClr val="002060"/>
                </a:solidFill>
              </a:rPr>
              <a:t>costly "</a:t>
            </a:r>
            <a:r>
              <a:rPr lang="en-US" sz="2000" b="1" i="1" dirty="0" smtClean="0">
                <a:solidFill>
                  <a:srgbClr val="002060"/>
                </a:solidFill>
              </a:rPr>
              <a:t>Gotcha</a:t>
            </a:r>
            <a:r>
              <a:rPr lang="en-US" sz="2000" b="1" dirty="0">
                <a:solidFill>
                  <a:srgbClr val="002060"/>
                </a:solidFill>
              </a:rPr>
              <a:t>" game </a:t>
            </a:r>
            <a:r>
              <a:rPr lang="en-US" sz="2000" b="1" dirty="0" smtClean="0">
                <a:solidFill>
                  <a:srgbClr val="002060"/>
                </a:solidFill>
              </a:rPr>
              <a:t>that some QA Teams play with </a:t>
            </a:r>
            <a:r>
              <a:rPr lang="en-US" sz="2000" b="1" dirty="0">
                <a:solidFill>
                  <a:srgbClr val="002060"/>
                </a:solidFill>
              </a:rPr>
              <a:t>the Development Team.</a:t>
            </a:r>
          </a:p>
        </p:txBody>
      </p:sp>
      <p:pic>
        <p:nvPicPr>
          <p:cNvPr id="2050" name="Picture 2" descr="C:\Users\BHuett\Dropbox\WordPress\Templates\Images\Content\Blogs\AgileSeries\SprintDevelopmentProcess\DevelopmentAndDesign\Gotcha.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 y="4568986"/>
            <a:ext cx="2236470" cy="1814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12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500"/>
                                        <p:tgtEl>
                                          <p:spTgt spid="9"/>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500" fill="hold"/>
                                        <p:tgtEl>
                                          <p:spTgt spid="10"/>
                                        </p:tgtEl>
                                        <p:attrNameLst>
                                          <p:attrName>ppt_w</p:attrName>
                                        </p:attrNameLst>
                                      </p:cBhvr>
                                      <p:tavLst>
                                        <p:tav tm="0">
                                          <p:val>
                                            <p:fltVal val="0"/>
                                          </p:val>
                                        </p:tav>
                                        <p:tav tm="100000">
                                          <p:val>
                                            <p:strVal val="#ppt_w"/>
                                          </p:val>
                                        </p:tav>
                                      </p:tavLst>
                                    </p:anim>
                                    <p:anim calcmode="lin" valueType="num">
                                      <p:cBhvr>
                                        <p:cTn id="16" dur="1500" fill="hold"/>
                                        <p:tgtEl>
                                          <p:spTgt spid="10"/>
                                        </p:tgtEl>
                                        <p:attrNameLst>
                                          <p:attrName>ppt_h</p:attrName>
                                        </p:attrNameLst>
                                      </p:cBhvr>
                                      <p:tavLst>
                                        <p:tav tm="0">
                                          <p:val>
                                            <p:fltVal val="0"/>
                                          </p:val>
                                        </p:tav>
                                        <p:tav tm="100000">
                                          <p:val>
                                            <p:strVal val="#ppt_h"/>
                                          </p:val>
                                        </p:tav>
                                      </p:tavLst>
                                    </p:anim>
                                    <p:animEffect transition="in" filter="fade">
                                      <p:cBhvr>
                                        <p:cTn id="17" dur="1500"/>
                                        <p:tgtEl>
                                          <p:spTgt spid="10"/>
                                        </p:tgtEl>
                                      </p:cBhvr>
                                    </p:animEffect>
                                  </p:childTnLst>
                                </p:cTn>
                              </p:par>
                            </p:childTnLst>
                          </p:cTn>
                        </p:par>
                        <p:par>
                          <p:cTn id="18" fill="hold">
                            <p:stCondLst>
                              <p:cond delay="4500"/>
                            </p:stCondLst>
                            <p:childTnLst>
                              <p:par>
                                <p:cTn id="19" presetID="53" presetClass="entr" presetSubtype="16" fill="hold" nodeType="afterEffect">
                                  <p:stCondLst>
                                    <p:cond delay="0"/>
                                  </p:stCondLst>
                                  <p:childTnLst>
                                    <p:set>
                                      <p:cBhvr>
                                        <p:cTn id="20" dur="1" fill="hold">
                                          <p:stCondLst>
                                            <p:cond delay="0"/>
                                          </p:stCondLst>
                                        </p:cTn>
                                        <p:tgtEl>
                                          <p:spTgt spid="2050"/>
                                        </p:tgtEl>
                                        <p:attrNameLst>
                                          <p:attrName>style.visibility</p:attrName>
                                        </p:attrNameLst>
                                      </p:cBhvr>
                                      <p:to>
                                        <p:strVal val="visible"/>
                                      </p:to>
                                    </p:set>
                                    <p:anim calcmode="lin" valueType="num">
                                      <p:cBhvr>
                                        <p:cTn id="21" dur="1500" fill="hold"/>
                                        <p:tgtEl>
                                          <p:spTgt spid="2050"/>
                                        </p:tgtEl>
                                        <p:attrNameLst>
                                          <p:attrName>ppt_w</p:attrName>
                                        </p:attrNameLst>
                                      </p:cBhvr>
                                      <p:tavLst>
                                        <p:tav tm="0">
                                          <p:val>
                                            <p:fltVal val="0"/>
                                          </p:val>
                                        </p:tav>
                                        <p:tav tm="100000">
                                          <p:val>
                                            <p:strVal val="#ppt_w"/>
                                          </p:val>
                                        </p:tav>
                                      </p:tavLst>
                                    </p:anim>
                                    <p:anim calcmode="lin" valueType="num">
                                      <p:cBhvr>
                                        <p:cTn id="22" dur="1500" fill="hold"/>
                                        <p:tgtEl>
                                          <p:spTgt spid="2050"/>
                                        </p:tgtEl>
                                        <p:attrNameLst>
                                          <p:attrName>ppt_h</p:attrName>
                                        </p:attrNameLst>
                                      </p:cBhvr>
                                      <p:tavLst>
                                        <p:tav tm="0">
                                          <p:val>
                                            <p:fltVal val="0"/>
                                          </p:val>
                                        </p:tav>
                                        <p:tav tm="100000">
                                          <p:val>
                                            <p:strVal val="#ppt_h"/>
                                          </p:val>
                                        </p:tav>
                                      </p:tavLst>
                                    </p:anim>
                                    <p:animEffect transition="in" filter="fade">
                                      <p:cBhvr>
                                        <p:cTn id="23" dur="1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the </a:t>
            </a:r>
            <a:r>
              <a:rPr lang="en-US" b="1" dirty="0"/>
              <a:t>Code Review </a:t>
            </a:r>
            <a:r>
              <a:rPr lang="en-US" b="1" dirty="0" smtClean="0"/>
              <a:t>QA Objective?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Optimizing the Efforts of the Development Team</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30480" y="1253977"/>
            <a:ext cx="9036842" cy="830997"/>
          </a:xfrm>
          <a:prstGeom prst="rect">
            <a:avLst/>
          </a:prstGeom>
        </p:spPr>
        <p:txBody>
          <a:bodyPr wrap="square">
            <a:spAutoFit/>
          </a:bodyPr>
          <a:lstStyle/>
          <a:p>
            <a:r>
              <a:rPr lang="en-US" sz="2400" dirty="0" smtClean="0">
                <a:solidFill>
                  <a:srgbClr val="002060"/>
                </a:solidFill>
              </a:rPr>
              <a:t>The QA Objective supports the </a:t>
            </a:r>
            <a:r>
              <a:rPr lang="en-US" sz="2400" dirty="0">
                <a:solidFill>
                  <a:srgbClr val="002060"/>
                </a:solidFill>
              </a:rPr>
              <a:t>real </a:t>
            </a:r>
            <a:r>
              <a:rPr lang="en-US" sz="2400" dirty="0" smtClean="0">
                <a:solidFill>
                  <a:srgbClr val="002060"/>
                </a:solidFill>
              </a:rPr>
              <a:t>“</a:t>
            </a:r>
            <a:r>
              <a:rPr lang="en-US" sz="2400" i="1" dirty="0" smtClean="0">
                <a:solidFill>
                  <a:srgbClr val="002060"/>
                </a:solidFill>
              </a:rPr>
              <a:t>Objective</a:t>
            </a:r>
            <a:r>
              <a:rPr lang="en-US" sz="2400" dirty="0" smtClean="0">
                <a:solidFill>
                  <a:srgbClr val="002060"/>
                </a:solidFill>
              </a:rPr>
              <a:t>” </a:t>
            </a:r>
            <a:r>
              <a:rPr lang="en-US" sz="2400" dirty="0">
                <a:solidFill>
                  <a:srgbClr val="002060"/>
                </a:solidFill>
              </a:rPr>
              <a:t>of </a:t>
            </a:r>
            <a:r>
              <a:rPr lang="en-US" sz="2400" dirty="0" smtClean="0">
                <a:solidFill>
                  <a:srgbClr val="002060"/>
                </a:solidFill>
              </a:rPr>
              <a:t>developing high quality code that QA testing validates to support this concept:</a:t>
            </a:r>
            <a:endParaRPr lang="en-US" sz="2400" dirty="0">
              <a:solidFill>
                <a:srgbClr val="002060"/>
              </a:solidFill>
            </a:endParaRPr>
          </a:p>
        </p:txBody>
      </p:sp>
      <p:sp>
        <p:nvSpPr>
          <p:cNvPr id="9" name="Rectangle 8"/>
          <p:cNvSpPr/>
          <p:nvPr/>
        </p:nvSpPr>
        <p:spPr>
          <a:xfrm>
            <a:off x="2377440" y="2263994"/>
            <a:ext cx="6073140" cy="1200329"/>
          </a:xfrm>
          <a:prstGeom prst="rect">
            <a:avLst/>
          </a:prstGeom>
        </p:spPr>
        <p:txBody>
          <a:bodyPr wrap="square">
            <a:spAutoFit/>
          </a:bodyPr>
          <a:lstStyle/>
          <a:p>
            <a:r>
              <a:rPr lang="en-US" sz="2400" b="1" i="1" dirty="0">
                <a:solidFill>
                  <a:schemeClr val="accent6">
                    <a:lumMod val="50000"/>
                  </a:schemeClr>
                </a:solidFill>
              </a:rPr>
              <a:t>Quality Business Solutions that </a:t>
            </a:r>
            <a:r>
              <a:rPr lang="en-US" sz="2400" b="1" i="1" dirty="0" smtClean="0">
                <a:solidFill>
                  <a:schemeClr val="accent6">
                    <a:lumMod val="50000"/>
                  </a:schemeClr>
                </a:solidFill>
              </a:rPr>
              <a:t>Controls</a:t>
            </a:r>
            <a:endParaRPr lang="en-US" sz="2400" b="1" dirty="0">
              <a:solidFill>
                <a:schemeClr val="accent6">
                  <a:lumMod val="50000"/>
                </a:schemeClr>
              </a:solidFill>
            </a:endParaRPr>
          </a:p>
          <a:p>
            <a:r>
              <a:rPr lang="en-US" sz="2400" b="1" i="1" dirty="0">
                <a:solidFill>
                  <a:schemeClr val="accent6">
                    <a:lumMod val="50000"/>
                  </a:schemeClr>
                </a:solidFill>
              </a:rPr>
              <a:t>... The Cost of Delivery and Maintenance</a:t>
            </a:r>
            <a:endParaRPr lang="en-US" sz="2400" b="1" dirty="0">
              <a:solidFill>
                <a:schemeClr val="accent6">
                  <a:lumMod val="50000"/>
                </a:schemeClr>
              </a:solidFill>
            </a:endParaRPr>
          </a:p>
          <a:p>
            <a:r>
              <a:rPr lang="en-US" sz="2400" b="1" i="1" dirty="0">
                <a:solidFill>
                  <a:schemeClr val="accent6">
                    <a:lumMod val="50000"/>
                  </a:schemeClr>
                </a:solidFill>
              </a:rPr>
              <a:t>...... Over the Software Development Life Cycle</a:t>
            </a:r>
            <a:endParaRPr lang="en-US" sz="2400" b="1" dirty="0">
              <a:solidFill>
                <a:schemeClr val="accent6">
                  <a:lumMod val="50000"/>
                </a:schemeClr>
              </a:solidFill>
            </a:endParaRPr>
          </a:p>
        </p:txBody>
      </p:sp>
      <p:pic>
        <p:nvPicPr>
          <p:cNvPr id="3074" name="Picture 2" descr="C:\Users\BHuett\Dropbox\WordPress\Templates\Images\Content\Bonuses\TechDollar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 y="2188581"/>
            <a:ext cx="1905000" cy="143289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0" y="3730477"/>
            <a:ext cx="9036842" cy="830997"/>
          </a:xfrm>
          <a:prstGeom prst="rect">
            <a:avLst/>
          </a:prstGeom>
        </p:spPr>
        <p:txBody>
          <a:bodyPr wrap="square">
            <a:spAutoFit/>
          </a:bodyPr>
          <a:lstStyle/>
          <a:p>
            <a:r>
              <a:rPr lang="en-US" sz="2400" dirty="0">
                <a:solidFill>
                  <a:srgbClr val="002060"/>
                </a:solidFill>
              </a:rPr>
              <a:t>The </a:t>
            </a:r>
            <a:r>
              <a:rPr lang="en-US" sz="2400" dirty="0" smtClean="0">
                <a:solidFill>
                  <a:srgbClr val="002060"/>
                </a:solidFill>
              </a:rPr>
              <a:t>term </a:t>
            </a:r>
            <a:r>
              <a:rPr lang="en-US" sz="2400" dirty="0">
                <a:solidFill>
                  <a:srgbClr val="002060"/>
                </a:solidFill>
              </a:rPr>
              <a:t>“QA Objective” refers to the QA Team Test Suite that exercises the Sprint Feature Story Scenarios developed </a:t>
            </a:r>
            <a:r>
              <a:rPr lang="en-US" sz="2400" dirty="0" smtClean="0">
                <a:solidFill>
                  <a:srgbClr val="002060"/>
                </a:solidFill>
              </a:rPr>
              <a:t>as the code </a:t>
            </a:r>
            <a:r>
              <a:rPr lang="en-US" sz="2400" dirty="0">
                <a:solidFill>
                  <a:srgbClr val="002060"/>
                </a:solidFill>
              </a:rPr>
              <a:t>base.</a:t>
            </a:r>
          </a:p>
        </p:txBody>
      </p:sp>
      <p:sp>
        <p:nvSpPr>
          <p:cNvPr id="12" name="Rectangle 11"/>
          <p:cNvSpPr/>
          <p:nvPr/>
        </p:nvSpPr>
        <p:spPr>
          <a:xfrm>
            <a:off x="594360" y="4680071"/>
            <a:ext cx="5699760" cy="1600438"/>
          </a:xfrm>
          <a:prstGeom prst="rect">
            <a:avLst/>
          </a:prstGeom>
        </p:spPr>
        <p:txBody>
          <a:bodyPr wrap="square">
            <a:spAutoFit/>
          </a:bodyPr>
          <a:lstStyle/>
          <a:p>
            <a:pPr algn="r"/>
            <a:r>
              <a:rPr lang="en-US" b="1" dirty="0">
                <a:solidFill>
                  <a:srgbClr val="002060"/>
                </a:solidFill>
              </a:rPr>
              <a:t>The QA Objective ensures that the Development </a:t>
            </a:r>
            <a:r>
              <a:rPr lang="en-US" b="1" dirty="0" smtClean="0">
                <a:solidFill>
                  <a:srgbClr val="002060"/>
                </a:solidFill>
              </a:rPr>
              <a:t>Review </a:t>
            </a:r>
            <a:r>
              <a:rPr lang="en-US" b="1" dirty="0">
                <a:solidFill>
                  <a:srgbClr val="002060"/>
                </a:solidFill>
              </a:rPr>
              <a:t>Certification </a:t>
            </a:r>
            <a:r>
              <a:rPr lang="en-US" b="1" dirty="0" smtClean="0">
                <a:solidFill>
                  <a:srgbClr val="002060"/>
                </a:solidFill>
              </a:rPr>
              <a:t>process meets </a:t>
            </a:r>
            <a:r>
              <a:rPr lang="en-US" b="1" dirty="0">
                <a:solidFill>
                  <a:srgbClr val="002060"/>
                </a:solidFill>
              </a:rPr>
              <a:t>the Business Team’s User Story Acceptance Criteria for all </a:t>
            </a:r>
            <a:r>
              <a:rPr lang="en-US" b="1" dirty="0" smtClean="0">
                <a:solidFill>
                  <a:srgbClr val="002060"/>
                </a:solidFill>
              </a:rPr>
              <a:t>delivered code.  </a:t>
            </a:r>
            <a:endParaRPr lang="en-US" b="1" dirty="0">
              <a:solidFill>
                <a:srgbClr val="002060"/>
              </a:solidFill>
            </a:endParaRPr>
          </a:p>
          <a:p>
            <a:pPr algn="r"/>
            <a:endParaRPr lang="en-US" sz="800" b="1" dirty="0">
              <a:solidFill>
                <a:srgbClr val="002060"/>
              </a:solidFill>
            </a:endParaRPr>
          </a:p>
          <a:p>
            <a:pPr algn="r"/>
            <a:r>
              <a:rPr lang="en-US" b="1" dirty="0">
                <a:solidFill>
                  <a:srgbClr val="002060"/>
                </a:solidFill>
              </a:rPr>
              <a:t>The QA Objective supports the Sprint concept of "</a:t>
            </a:r>
            <a:r>
              <a:rPr lang="en-US" b="1" i="1" dirty="0">
                <a:solidFill>
                  <a:srgbClr val="002060"/>
                </a:solidFill>
              </a:rPr>
              <a:t>Definition of </a:t>
            </a:r>
            <a:r>
              <a:rPr lang="en-US" b="1" i="1" dirty="0" smtClean="0">
                <a:solidFill>
                  <a:srgbClr val="002060"/>
                </a:solidFill>
              </a:rPr>
              <a:t>Done</a:t>
            </a:r>
            <a:r>
              <a:rPr lang="en-US" b="1" dirty="0" smtClean="0">
                <a:solidFill>
                  <a:srgbClr val="002060"/>
                </a:solidFill>
              </a:rPr>
              <a:t>“.</a:t>
            </a:r>
            <a:endParaRPr lang="en-US" b="1" dirty="0">
              <a:solidFill>
                <a:srgbClr val="002060"/>
              </a:solidFill>
            </a:endParaRPr>
          </a:p>
        </p:txBody>
      </p:sp>
      <p:pic>
        <p:nvPicPr>
          <p:cNvPr id="3075" name="Picture 3" descr="C:\Users\BHuett\Dropbox\WordPress\Templates\Images\Content\Blogs\AgileSeries\SprintDevelopmentProcess\DevelopmentAndDesign\AgileRubberStamp.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23178" y="4644618"/>
            <a:ext cx="1404490" cy="1671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57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53" presetClass="entr" presetSubtype="16" fill="hold" nodeType="afterEffect">
                                  <p:stCondLst>
                                    <p:cond delay="0"/>
                                  </p:stCondLst>
                                  <p:childTnLst>
                                    <p:set>
                                      <p:cBhvr>
                                        <p:cTn id="10" dur="1" fill="hold">
                                          <p:stCondLst>
                                            <p:cond delay="0"/>
                                          </p:stCondLst>
                                        </p:cTn>
                                        <p:tgtEl>
                                          <p:spTgt spid="3074"/>
                                        </p:tgtEl>
                                        <p:attrNameLst>
                                          <p:attrName>style.visibility</p:attrName>
                                        </p:attrNameLst>
                                      </p:cBhvr>
                                      <p:to>
                                        <p:strVal val="visible"/>
                                      </p:to>
                                    </p:set>
                                    <p:anim calcmode="lin" valueType="num">
                                      <p:cBhvr>
                                        <p:cTn id="11" dur="1500" fill="hold"/>
                                        <p:tgtEl>
                                          <p:spTgt spid="3074"/>
                                        </p:tgtEl>
                                        <p:attrNameLst>
                                          <p:attrName>ppt_w</p:attrName>
                                        </p:attrNameLst>
                                      </p:cBhvr>
                                      <p:tavLst>
                                        <p:tav tm="0">
                                          <p:val>
                                            <p:fltVal val="0"/>
                                          </p:val>
                                        </p:tav>
                                        <p:tav tm="100000">
                                          <p:val>
                                            <p:strVal val="#ppt_w"/>
                                          </p:val>
                                        </p:tav>
                                      </p:tavLst>
                                    </p:anim>
                                    <p:anim calcmode="lin" valueType="num">
                                      <p:cBhvr>
                                        <p:cTn id="12" dur="1500" fill="hold"/>
                                        <p:tgtEl>
                                          <p:spTgt spid="3074"/>
                                        </p:tgtEl>
                                        <p:attrNameLst>
                                          <p:attrName>ppt_h</p:attrName>
                                        </p:attrNameLst>
                                      </p:cBhvr>
                                      <p:tavLst>
                                        <p:tav tm="0">
                                          <p:val>
                                            <p:fltVal val="0"/>
                                          </p:val>
                                        </p:tav>
                                        <p:tav tm="100000">
                                          <p:val>
                                            <p:strVal val="#ppt_h"/>
                                          </p:val>
                                        </p:tav>
                                      </p:tavLst>
                                    </p:anim>
                                    <p:animEffect transition="in" filter="fade">
                                      <p:cBhvr>
                                        <p:cTn id="13" dur="1500"/>
                                        <p:tgtEl>
                                          <p:spTgt spid="3074"/>
                                        </p:tgtEl>
                                      </p:cBhvr>
                                    </p:animEffect>
                                  </p:childTnLst>
                                </p:cTn>
                              </p:par>
                            </p:childTnLst>
                          </p:cTn>
                        </p:par>
                        <p:par>
                          <p:cTn id="14" fill="hold">
                            <p:stCondLst>
                              <p:cond delay="3000"/>
                            </p:stCondLst>
                            <p:childTnLst>
                              <p:par>
                                <p:cTn id="15" presetID="53" presetClass="entr" presetSubtype="16"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500" fill="hold"/>
                                        <p:tgtEl>
                                          <p:spTgt spid="9"/>
                                        </p:tgtEl>
                                        <p:attrNameLst>
                                          <p:attrName>ppt_w</p:attrName>
                                        </p:attrNameLst>
                                      </p:cBhvr>
                                      <p:tavLst>
                                        <p:tav tm="0">
                                          <p:val>
                                            <p:fltVal val="0"/>
                                          </p:val>
                                        </p:tav>
                                        <p:tav tm="100000">
                                          <p:val>
                                            <p:strVal val="#ppt_w"/>
                                          </p:val>
                                        </p:tav>
                                      </p:tavLst>
                                    </p:anim>
                                    <p:anim calcmode="lin" valueType="num">
                                      <p:cBhvr>
                                        <p:cTn id="18" dur="1500" fill="hold"/>
                                        <p:tgtEl>
                                          <p:spTgt spid="9"/>
                                        </p:tgtEl>
                                        <p:attrNameLst>
                                          <p:attrName>ppt_h</p:attrName>
                                        </p:attrNameLst>
                                      </p:cBhvr>
                                      <p:tavLst>
                                        <p:tav tm="0">
                                          <p:val>
                                            <p:fltVal val="0"/>
                                          </p:val>
                                        </p:tav>
                                        <p:tav tm="100000">
                                          <p:val>
                                            <p:strVal val="#ppt_h"/>
                                          </p:val>
                                        </p:tav>
                                      </p:tavLst>
                                    </p:anim>
                                    <p:animEffect transition="in" filter="fade">
                                      <p:cBhvr>
                                        <p:cTn id="19" dur="1500"/>
                                        <p:tgtEl>
                                          <p:spTgt spid="9"/>
                                        </p:tgtEl>
                                      </p:cBhvr>
                                    </p:animEffect>
                                  </p:childTnLst>
                                </p:cTn>
                              </p:par>
                            </p:childTnLst>
                          </p:cTn>
                        </p:par>
                        <p:par>
                          <p:cTn id="20" fill="hold">
                            <p:stCondLst>
                              <p:cond delay="45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500"/>
                                        <p:tgtEl>
                                          <p:spTgt spid="11"/>
                                        </p:tgtEl>
                                      </p:cBhvr>
                                    </p:animEffect>
                                  </p:childTnLst>
                                </p:cTn>
                              </p:par>
                            </p:childTnLst>
                          </p:cTn>
                        </p:par>
                        <p:par>
                          <p:cTn id="24" fill="hold">
                            <p:stCondLst>
                              <p:cond delay="6000"/>
                            </p:stCondLst>
                            <p:childTnLst>
                              <p:par>
                                <p:cTn id="25" presetID="53" presetClass="entr" presetSubtype="16" fill="hold" nodeType="afterEffect">
                                  <p:stCondLst>
                                    <p:cond delay="0"/>
                                  </p:stCondLst>
                                  <p:childTnLst>
                                    <p:set>
                                      <p:cBhvr>
                                        <p:cTn id="26" dur="1" fill="hold">
                                          <p:stCondLst>
                                            <p:cond delay="0"/>
                                          </p:stCondLst>
                                        </p:cTn>
                                        <p:tgtEl>
                                          <p:spTgt spid="3075"/>
                                        </p:tgtEl>
                                        <p:attrNameLst>
                                          <p:attrName>style.visibility</p:attrName>
                                        </p:attrNameLst>
                                      </p:cBhvr>
                                      <p:to>
                                        <p:strVal val="visible"/>
                                      </p:to>
                                    </p:set>
                                    <p:anim calcmode="lin" valueType="num">
                                      <p:cBhvr>
                                        <p:cTn id="27" dur="1500" fill="hold"/>
                                        <p:tgtEl>
                                          <p:spTgt spid="3075"/>
                                        </p:tgtEl>
                                        <p:attrNameLst>
                                          <p:attrName>ppt_w</p:attrName>
                                        </p:attrNameLst>
                                      </p:cBhvr>
                                      <p:tavLst>
                                        <p:tav tm="0">
                                          <p:val>
                                            <p:fltVal val="0"/>
                                          </p:val>
                                        </p:tav>
                                        <p:tav tm="100000">
                                          <p:val>
                                            <p:strVal val="#ppt_w"/>
                                          </p:val>
                                        </p:tav>
                                      </p:tavLst>
                                    </p:anim>
                                    <p:anim calcmode="lin" valueType="num">
                                      <p:cBhvr>
                                        <p:cTn id="28" dur="1500" fill="hold"/>
                                        <p:tgtEl>
                                          <p:spTgt spid="3075"/>
                                        </p:tgtEl>
                                        <p:attrNameLst>
                                          <p:attrName>ppt_h</p:attrName>
                                        </p:attrNameLst>
                                      </p:cBhvr>
                                      <p:tavLst>
                                        <p:tav tm="0">
                                          <p:val>
                                            <p:fltVal val="0"/>
                                          </p:val>
                                        </p:tav>
                                        <p:tav tm="100000">
                                          <p:val>
                                            <p:strVal val="#ppt_h"/>
                                          </p:val>
                                        </p:tav>
                                      </p:tavLst>
                                    </p:anim>
                                    <p:animEffect transition="in" filter="fade">
                                      <p:cBhvr>
                                        <p:cTn id="29" dur="1500"/>
                                        <p:tgtEl>
                                          <p:spTgt spid="3075"/>
                                        </p:tgtEl>
                                      </p:cBhvr>
                                    </p:animEffect>
                                  </p:childTnLst>
                                </p:cTn>
                              </p:par>
                            </p:childTnLst>
                          </p:cTn>
                        </p:par>
                        <p:par>
                          <p:cTn id="30" fill="hold">
                            <p:stCondLst>
                              <p:cond delay="7500"/>
                            </p:stCondLst>
                            <p:childTnLst>
                              <p:par>
                                <p:cTn id="31" presetID="53" presetClass="entr" presetSubtype="16"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500" fill="hold"/>
                                        <p:tgtEl>
                                          <p:spTgt spid="12"/>
                                        </p:tgtEl>
                                        <p:attrNameLst>
                                          <p:attrName>ppt_w</p:attrName>
                                        </p:attrNameLst>
                                      </p:cBhvr>
                                      <p:tavLst>
                                        <p:tav tm="0">
                                          <p:val>
                                            <p:fltVal val="0"/>
                                          </p:val>
                                        </p:tav>
                                        <p:tav tm="100000">
                                          <p:val>
                                            <p:strVal val="#ppt_w"/>
                                          </p:val>
                                        </p:tav>
                                      </p:tavLst>
                                    </p:anim>
                                    <p:anim calcmode="lin" valueType="num">
                                      <p:cBhvr>
                                        <p:cTn id="34" dur="1500" fill="hold"/>
                                        <p:tgtEl>
                                          <p:spTgt spid="12"/>
                                        </p:tgtEl>
                                        <p:attrNameLst>
                                          <p:attrName>ppt_h</p:attrName>
                                        </p:attrNameLst>
                                      </p:cBhvr>
                                      <p:tavLst>
                                        <p:tav tm="0">
                                          <p:val>
                                            <p:fltVal val="0"/>
                                          </p:val>
                                        </p:tav>
                                        <p:tav tm="100000">
                                          <p:val>
                                            <p:strVal val="#ppt_h"/>
                                          </p:val>
                                        </p:tav>
                                      </p:tavLst>
                                    </p:anim>
                                    <p:animEffect transition="in" filter="fade">
                                      <p:cBhvr>
                                        <p:cTn id="35" dur="1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a:t>
            </a:r>
            <a:r>
              <a:rPr lang="en-US" b="1" dirty="0"/>
              <a:t>the Development Review Certification </a:t>
            </a:r>
            <a:r>
              <a:rPr lang="en-US" b="1" dirty="0" smtClean="0"/>
              <a:t>Process</a:t>
            </a:r>
            <a:r>
              <a:rPr lang="en-US" b="1" dirty="0"/>
              <a:t>?</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Certifying the Product </a:t>
            </a:r>
            <a:r>
              <a:rPr lang="en-US" sz="3000" b="1" i="1" dirty="0" smtClean="0">
                <a:solidFill>
                  <a:srgbClr val="002060"/>
                </a:solidFill>
                <a:effectLst>
                  <a:outerShdw blurRad="38100" dist="38100" dir="2700000" algn="tl">
                    <a:srgbClr val="000000">
                      <a:alpha val="43137"/>
                    </a:srgbClr>
                  </a:outerShdw>
                </a:effectLst>
              </a:rPr>
              <a:t>BEFORE</a:t>
            </a:r>
            <a:r>
              <a:rPr lang="en-US" sz="3000" b="1" dirty="0" smtClean="0">
                <a:solidFill>
                  <a:srgbClr val="002060"/>
                </a:solidFill>
                <a:effectLst>
                  <a:outerShdw blurRad="38100" dist="38100" dir="2700000" algn="tl">
                    <a:srgbClr val="000000">
                      <a:alpha val="43137"/>
                    </a:srgbClr>
                  </a:outerShdw>
                </a:effectLst>
              </a:rPr>
              <a:t> QA Testing</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30480" y="1253977"/>
            <a:ext cx="4261326" cy="2308324"/>
          </a:xfrm>
          <a:prstGeom prst="rect">
            <a:avLst/>
          </a:prstGeom>
        </p:spPr>
        <p:txBody>
          <a:bodyPr wrap="square">
            <a:spAutoFit/>
          </a:bodyPr>
          <a:lstStyle/>
          <a:p>
            <a:r>
              <a:rPr lang="en-US" sz="2400" dirty="0" smtClean="0">
                <a:solidFill>
                  <a:srgbClr val="002060"/>
                </a:solidFill>
              </a:rPr>
              <a:t>The preeminent goal of the Development Team is to deliver code that is as “</a:t>
            </a:r>
            <a:r>
              <a:rPr lang="en-US" sz="2400" i="1" dirty="0" smtClean="0">
                <a:solidFill>
                  <a:srgbClr val="002060"/>
                </a:solidFill>
              </a:rPr>
              <a:t>Bullet Proof</a:t>
            </a:r>
            <a:r>
              <a:rPr lang="en-US" sz="2400" dirty="0" smtClean="0">
                <a:solidFill>
                  <a:srgbClr val="002060"/>
                </a:solidFill>
              </a:rPr>
              <a:t>” as possible. This means achieving a </a:t>
            </a:r>
            <a:r>
              <a:rPr lang="en-US" sz="2400" i="1" dirty="0" smtClean="0">
                <a:solidFill>
                  <a:srgbClr val="002060"/>
                </a:solidFill>
              </a:rPr>
              <a:t>high level </a:t>
            </a:r>
            <a:r>
              <a:rPr lang="en-US" sz="2400" dirty="0" smtClean="0">
                <a:solidFill>
                  <a:srgbClr val="002060"/>
                </a:solidFill>
              </a:rPr>
              <a:t>of functionality with a </a:t>
            </a:r>
            <a:r>
              <a:rPr lang="en-US" sz="2400" i="1" dirty="0" smtClean="0">
                <a:solidFill>
                  <a:srgbClr val="002060"/>
                </a:solidFill>
              </a:rPr>
              <a:t>low count </a:t>
            </a:r>
            <a:r>
              <a:rPr lang="en-US" sz="2400" dirty="0" smtClean="0">
                <a:solidFill>
                  <a:srgbClr val="002060"/>
                </a:solidFill>
              </a:rPr>
              <a:t>of code issues: </a:t>
            </a:r>
            <a:r>
              <a:rPr lang="en-US" sz="2400" i="1" dirty="0" smtClean="0">
                <a:solidFill>
                  <a:srgbClr val="002060"/>
                </a:solidFill>
              </a:rPr>
              <a:t>Bugs</a:t>
            </a:r>
            <a:r>
              <a:rPr lang="en-US" sz="2400" dirty="0" smtClean="0">
                <a:solidFill>
                  <a:srgbClr val="002060"/>
                </a:solidFill>
              </a:rPr>
              <a:t>.</a:t>
            </a:r>
            <a:endParaRPr lang="en-US" sz="2400" dirty="0">
              <a:solidFill>
                <a:srgbClr val="002060"/>
              </a:solidFill>
            </a:endParaRPr>
          </a:p>
        </p:txBody>
      </p:sp>
      <p:sp>
        <p:nvSpPr>
          <p:cNvPr id="11" name="Rectangle 10"/>
          <p:cNvSpPr/>
          <p:nvPr/>
        </p:nvSpPr>
        <p:spPr>
          <a:xfrm>
            <a:off x="4291806" y="1468977"/>
            <a:ext cx="4745036" cy="461665"/>
          </a:xfrm>
          <a:prstGeom prst="rect">
            <a:avLst/>
          </a:prstGeom>
        </p:spPr>
        <p:txBody>
          <a:bodyPr wrap="square">
            <a:spAutoFit/>
          </a:bodyPr>
          <a:lstStyle/>
          <a:p>
            <a:pPr algn="ctr"/>
            <a:r>
              <a:rPr lang="en-US" sz="2400" b="1" dirty="0" smtClean="0">
                <a:solidFill>
                  <a:srgbClr val="002060"/>
                </a:solidFill>
              </a:rPr>
              <a:t>The Three Phase Review Process:</a:t>
            </a:r>
            <a:endParaRPr lang="en-US" sz="2400" b="1" dirty="0">
              <a:solidFill>
                <a:srgbClr val="002060"/>
              </a:solidFill>
            </a:endParaRPr>
          </a:p>
        </p:txBody>
      </p:sp>
      <p:pic>
        <p:nvPicPr>
          <p:cNvPr id="4098" name="Picture 2" descr="C:\Users\BHuett\Dropbox\WordPress\Templates\Images\Content\Blogs\AgileSeries\AgileTeam\DevProcessMode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91806" y="1897380"/>
            <a:ext cx="4789942" cy="4145916"/>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68579" y="3579000"/>
            <a:ext cx="4183381" cy="2569934"/>
          </a:xfrm>
          <a:prstGeom prst="rect">
            <a:avLst/>
          </a:prstGeom>
        </p:spPr>
        <p:txBody>
          <a:bodyPr wrap="square">
            <a:spAutoFit/>
          </a:bodyPr>
          <a:lstStyle/>
          <a:p>
            <a:pPr marL="342900" indent="-342900">
              <a:buFont typeface="+mj-lt"/>
              <a:buAutoNum type="arabicPeriod"/>
            </a:pPr>
            <a:r>
              <a:rPr lang="en-US" sz="1600" b="1" dirty="0" smtClean="0">
                <a:solidFill>
                  <a:srgbClr val="002060"/>
                </a:solidFill>
              </a:rPr>
              <a:t>The Internal Design Review – </a:t>
            </a:r>
            <a:r>
              <a:rPr lang="en-US" sz="1600" i="1" dirty="0" smtClean="0">
                <a:solidFill>
                  <a:srgbClr val="002060"/>
                </a:solidFill>
              </a:rPr>
              <a:t>Introduction of a possible development solution course of action</a:t>
            </a:r>
            <a:br>
              <a:rPr lang="en-US" sz="1600" i="1" dirty="0" smtClean="0">
                <a:solidFill>
                  <a:srgbClr val="002060"/>
                </a:solidFill>
              </a:rPr>
            </a:br>
            <a:endParaRPr lang="en-US" sz="800" i="1" dirty="0" smtClean="0">
              <a:solidFill>
                <a:srgbClr val="002060"/>
              </a:solidFill>
            </a:endParaRPr>
          </a:p>
          <a:p>
            <a:pPr marL="342900" indent="-342900">
              <a:buFont typeface="+mj-lt"/>
              <a:buAutoNum type="arabicPeriod"/>
            </a:pPr>
            <a:r>
              <a:rPr lang="en-US" sz="1600" b="1" dirty="0">
                <a:solidFill>
                  <a:srgbClr val="002060"/>
                </a:solidFill>
              </a:rPr>
              <a:t>The </a:t>
            </a:r>
            <a:r>
              <a:rPr lang="en-US" sz="1600" b="1" dirty="0" smtClean="0">
                <a:solidFill>
                  <a:srgbClr val="002060"/>
                </a:solidFill>
              </a:rPr>
              <a:t>Deliverable Review </a:t>
            </a:r>
            <a:r>
              <a:rPr lang="en-US" sz="1600" b="1" dirty="0">
                <a:solidFill>
                  <a:srgbClr val="002060"/>
                </a:solidFill>
              </a:rPr>
              <a:t>– </a:t>
            </a:r>
            <a:r>
              <a:rPr lang="en-US" sz="1600" i="1" dirty="0" smtClean="0">
                <a:solidFill>
                  <a:srgbClr val="002060"/>
                </a:solidFill>
              </a:rPr>
              <a:t>Validation of the Test Driven Development Unit Testing standards</a:t>
            </a:r>
            <a:br>
              <a:rPr lang="en-US" sz="1600" i="1" dirty="0" smtClean="0">
                <a:solidFill>
                  <a:srgbClr val="002060"/>
                </a:solidFill>
              </a:rPr>
            </a:br>
            <a:endParaRPr lang="en-US" sz="800" i="1" dirty="0" smtClean="0">
              <a:solidFill>
                <a:srgbClr val="002060"/>
              </a:solidFill>
            </a:endParaRPr>
          </a:p>
          <a:p>
            <a:pPr marL="342900" indent="-342900">
              <a:buFont typeface="+mj-lt"/>
              <a:buAutoNum type="arabicPeriod"/>
            </a:pPr>
            <a:r>
              <a:rPr lang="en-US" sz="1600" b="1" dirty="0">
                <a:solidFill>
                  <a:srgbClr val="002060"/>
                </a:solidFill>
              </a:rPr>
              <a:t>The </a:t>
            </a:r>
            <a:r>
              <a:rPr lang="en-US" sz="1600" b="1" dirty="0" smtClean="0">
                <a:solidFill>
                  <a:srgbClr val="002060"/>
                </a:solidFill>
              </a:rPr>
              <a:t>Integration Review </a:t>
            </a:r>
            <a:r>
              <a:rPr lang="en-US" sz="1600" b="1" dirty="0">
                <a:solidFill>
                  <a:srgbClr val="002060"/>
                </a:solidFill>
              </a:rPr>
              <a:t>– </a:t>
            </a:r>
            <a:r>
              <a:rPr lang="en-US" sz="1600" i="1" dirty="0" smtClean="0">
                <a:solidFill>
                  <a:srgbClr val="002060"/>
                </a:solidFill>
              </a:rPr>
              <a:t>Integration of System dependencies and certification of the QA Objective</a:t>
            </a:r>
            <a:endParaRPr lang="en-US" sz="1600" i="1" dirty="0">
              <a:solidFill>
                <a:srgbClr val="002060"/>
              </a:solidFill>
            </a:endParaRPr>
          </a:p>
        </p:txBody>
      </p:sp>
    </p:spTree>
    <p:extLst>
      <p:ext uri="{BB962C8B-B14F-4D97-AF65-F5344CB8AC3E}">
        <p14:creationId xmlns:p14="http://schemas.microsoft.com/office/powerpoint/2010/main" val="198792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1500" fill="hold"/>
                                        <p:tgtEl>
                                          <p:spTgt spid="14"/>
                                        </p:tgtEl>
                                        <p:attrNameLst>
                                          <p:attrName>ppt_w</p:attrName>
                                        </p:attrNameLst>
                                      </p:cBhvr>
                                      <p:tavLst>
                                        <p:tav tm="0">
                                          <p:val>
                                            <p:fltVal val="0"/>
                                          </p:val>
                                        </p:tav>
                                        <p:tav tm="100000">
                                          <p:val>
                                            <p:strVal val="#ppt_w"/>
                                          </p:val>
                                        </p:tav>
                                      </p:tavLst>
                                    </p:anim>
                                    <p:anim calcmode="lin" valueType="num">
                                      <p:cBhvr>
                                        <p:cTn id="16" dur="1500" fill="hold"/>
                                        <p:tgtEl>
                                          <p:spTgt spid="14"/>
                                        </p:tgtEl>
                                        <p:attrNameLst>
                                          <p:attrName>ppt_h</p:attrName>
                                        </p:attrNameLst>
                                      </p:cBhvr>
                                      <p:tavLst>
                                        <p:tav tm="0">
                                          <p:val>
                                            <p:fltVal val="0"/>
                                          </p:val>
                                        </p:tav>
                                        <p:tav tm="100000">
                                          <p:val>
                                            <p:strVal val="#ppt_h"/>
                                          </p:val>
                                        </p:tav>
                                      </p:tavLst>
                                    </p:anim>
                                    <p:animEffect transition="in" filter="fade">
                                      <p:cBhvr>
                                        <p:cTn id="17" dur="1500"/>
                                        <p:tgtEl>
                                          <p:spTgt spid="14"/>
                                        </p:tgtEl>
                                      </p:cBhvr>
                                    </p:animEffect>
                                  </p:childTnLst>
                                </p:cTn>
                              </p:par>
                              <p:par>
                                <p:cTn id="18" presetID="53" presetClass="entr" presetSubtype="16" fill="hold" nodeType="withEffect">
                                  <p:stCondLst>
                                    <p:cond delay="0"/>
                                  </p:stCondLst>
                                  <p:childTnLst>
                                    <p:set>
                                      <p:cBhvr>
                                        <p:cTn id="19" dur="1" fill="hold">
                                          <p:stCondLst>
                                            <p:cond delay="0"/>
                                          </p:stCondLst>
                                        </p:cTn>
                                        <p:tgtEl>
                                          <p:spTgt spid="4098"/>
                                        </p:tgtEl>
                                        <p:attrNameLst>
                                          <p:attrName>style.visibility</p:attrName>
                                        </p:attrNameLst>
                                      </p:cBhvr>
                                      <p:to>
                                        <p:strVal val="visible"/>
                                      </p:to>
                                    </p:set>
                                    <p:anim calcmode="lin" valueType="num">
                                      <p:cBhvr>
                                        <p:cTn id="20" dur="1500" fill="hold"/>
                                        <p:tgtEl>
                                          <p:spTgt spid="4098"/>
                                        </p:tgtEl>
                                        <p:attrNameLst>
                                          <p:attrName>ppt_w</p:attrName>
                                        </p:attrNameLst>
                                      </p:cBhvr>
                                      <p:tavLst>
                                        <p:tav tm="0">
                                          <p:val>
                                            <p:fltVal val="0"/>
                                          </p:val>
                                        </p:tav>
                                        <p:tav tm="100000">
                                          <p:val>
                                            <p:strVal val="#ppt_w"/>
                                          </p:val>
                                        </p:tav>
                                      </p:tavLst>
                                    </p:anim>
                                    <p:anim calcmode="lin" valueType="num">
                                      <p:cBhvr>
                                        <p:cTn id="21" dur="1500" fill="hold"/>
                                        <p:tgtEl>
                                          <p:spTgt spid="4098"/>
                                        </p:tgtEl>
                                        <p:attrNameLst>
                                          <p:attrName>ppt_h</p:attrName>
                                        </p:attrNameLst>
                                      </p:cBhvr>
                                      <p:tavLst>
                                        <p:tav tm="0">
                                          <p:val>
                                            <p:fltVal val="0"/>
                                          </p:val>
                                        </p:tav>
                                        <p:tav tm="100000">
                                          <p:val>
                                            <p:strVal val="#ppt_h"/>
                                          </p:val>
                                        </p:tav>
                                      </p:tavLst>
                                    </p:anim>
                                    <p:animEffect transition="in" filter="fade">
                                      <p:cBhvr>
                                        <p:cTn id="22" dur="1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Phase One Code Quality Assurance?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Phase One: The Internal Design Review</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205740" y="3357097"/>
            <a:ext cx="8693942" cy="1200329"/>
          </a:xfrm>
          <a:prstGeom prst="rect">
            <a:avLst/>
          </a:prstGeom>
        </p:spPr>
        <p:txBody>
          <a:bodyPr wrap="square">
            <a:spAutoFit/>
          </a:bodyPr>
          <a:lstStyle/>
          <a:p>
            <a:r>
              <a:rPr lang="en-US" dirty="0" smtClean="0">
                <a:solidFill>
                  <a:srgbClr val="002060"/>
                </a:solidFill>
              </a:rPr>
              <a:t>The process begins with a Business User Story selected for Sprint development. That story is transformed into a Technology Feature Story with Task Scenarios that map to the User Story Acceptance Criteria. A joint effort between the Architect, Development and QA teams create the initial design and the QA testing criteria that forms the QA Objective.</a:t>
            </a:r>
            <a:endParaRPr lang="en-US" dirty="0">
              <a:solidFill>
                <a:srgbClr val="002060"/>
              </a:solidFill>
            </a:endParaRPr>
          </a:p>
        </p:txBody>
      </p:sp>
      <p:pic>
        <p:nvPicPr>
          <p:cNvPr id="1026" name="Picture 2" descr="C:\Users\BHuett\Dropbox\WordPress\Templates\Images\Content\Blogs\AgileSeries\AgileTeam\Architectur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 y="1261707"/>
            <a:ext cx="8722754" cy="203775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98120" y="4549805"/>
            <a:ext cx="8693942" cy="1200329"/>
          </a:xfrm>
          <a:prstGeom prst="rect">
            <a:avLst/>
          </a:prstGeom>
        </p:spPr>
        <p:txBody>
          <a:bodyPr wrap="square">
            <a:spAutoFit/>
          </a:bodyPr>
          <a:lstStyle/>
          <a:p>
            <a:r>
              <a:rPr lang="en-US" dirty="0" smtClean="0">
                <a:solidFill>
                  <a:srgbClr val="002060"/>
                </a:solidFill>
              </a:rPr>
              <a:t>Before the development begins an Internal Design Review is conducted to ensure that the  Business Acceptance Criteria has been understood, using the Ubiquitous Language, and the representation of the criteria will be correct when presented within a the Acceptance Testing web page display</a:t>
            </a:r>
            <a:r>
              <a:rPr lang="en-US" dirty="0" smtClean="0">
                <a:solidFill>
                  <a:srgbClr val="002060"/>
                </a:solidFill>
              </a:rPr>
              <a:t>. The Design SOW document is the roadmap for development.</a:t>
            </a:r>
            <a:endParaRPr lang="en-US" dirty="0">
              <a:solidFill>
                <a:srgbClr val="002060"/>
              </a:solidFill>
            </a:endParaRPr>
          </a:p>
        </p:txBody>
      </p:sp>
      <p:sp>
        <p:nvSpPr>
          <p:cNvPr id="13" name="Rectangle 12"/>
          <p:cNvSpPr/>
          <p:nvPr/>
        </p:nvSpPr>
        <p:spPr>
          <a:xfrm>
            <a:off x="188622" y="5777548"/>
            <a:ext cx="8764878" cy="615553"/>
          </a:xfrm>
          <a:prstGeom prst="rect">
            <a:avLst/>
          </a:prstGeom>
        </p:spPr>
        <p:txBody>
          <a:bodyPr wrap="square">
            <a:spAutoFit/>
          </a:bodyPr>
          <a:lstStyle/>
          <a:p>
            <a:r>
              <a:rPr lang="en-US" sz="1700" b="1" dirty="0" smtClean="0">
                <a:solidFill>
                  <a:srgbClr val="002060"/>
                </a:solidFill>
              </a:rPr>
              <a:t>This review is referred to as “</a:t>
            </a:r>
            <a:r>
              <a:rPr lang="en-US" sz="1700" b="1" i="1" dirty="0" smtClean="0">
                <a:solidFill>
                  <a:srgbClr val="002060"/>
                </a:solidFill>
              </a:rPr>
              <a:t>Internal</a:t>
            </a:r>
            <a:r>
              <a:rPr lang="en-US" sz="1700" b="1" dirty="0" smtClean="0">
                <a:solidFill>
                  <a:srgbClr val="002060"/>
                </a:solidFill>
              </a:rPr>
              <a:t>” because it is primarily the delivery team that creates the acceptance criteria the Business Stakeholders will validate using the Acceptance Test Web page.</a:t>
            </a:r>
            <a:endParaRPr lang="en-US" sz="1700" b="1" dirty="0">
              <a:solidFill>
                <a:srgbClr val="002060"/>
              </a:solidFill>
            </a:endParaRPr>
          </a:p>
        </p:txBody>
      </p:sp>
    </p:spTree>
    <p:extLst>
      <p:ext uri="{BB962C8B-B14F-4D97-AF65-F5344CB8AC3E}">
        <p14:creationId xmlns:p14="http://schemas.microsoft.com/office/powerpoint/2010/main" val="265968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500" fill="hold"/>
                                        <p:tgtEl>
                                          <p:spTgt spid="1026"/>
                                        </p:tgtEl>
                                        <p:attrNameLst>
                                          <p:attrName>ppt_w</p:attrName>
                                        </p:attrNameLst>
                                      </p:cBhvr>
                                      <p:tavLst>
                                        <p:tav tm="0">
                                          <p:val>
                                            <p:fltVal val="0"/>
                                          </p:val>
                                        </p:tav>
                                        <p:tav tm="100000">
                                          <p:val>
                                            <p:strVal val="#ppt_w"/>
                                          </p:val>
                                        </p:tav>
                                      </p:tavLst>
                                    </p:anim>
                                    <p:anim calcmode="lin" valueType="num">
                                      <p:cBhvr>
                                        <p:cTn id="8" dur="1500" fill="hold"/>
                                        <p:tgtEl>
                                          <p:spTgt spid="1026"/>
                                        </p:tgtEl>
                                        <p:attrNameLst>
                                          <p:attrName>ppt_h</p:attrName>
                                        </p:attrNameLst>
                                      </p:cBhvr>
                                      <p:tavLst>
                                        <p:tav tm="0">
                                          <p:val>
                                            <p:fltVal val="0"/>
                                          </p:val>
                                        </p:tav>
                                        <p:tav tm="100000">
                                          <p:val>
                                            <p:strVal val="#ppt_h"/>
                                          </p:val>
                                        </p:tav>
                                      </p:tavLst>
                                    </p:anim>
                                    <p:animEffect transition="in" filter="fade">
                                      <p:cBhvr>
                                        <p:cTn id="9" dur="1500"/>
                                        <p:tgtEl>
                                          <p:spTgt spid="1026"/>
                                        </p:tgtEl>
                                      </p:cBhvr>
                                    </p:animEffect>
                                  </p:childTnLst>
                                </p:cTn>
                              </p:par>
                            </p:childTnLst>
                          </p:cTn>
                        </p:par>
                        <p:par>
                          <p:cTn id="10" fill="hold">
                            <p:stCondLst>
                              <p:cond delay="15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500"/>
                                        <p:tgtEl>
                                          <p:spTgt spid="8"/>
                                        </p:tgtEl>
                                      </p:cBhvr>
                                    </p:animEffect>
                                  </p:childTnLst>
                                </p:cTn>
                              </p:par>
                            </p:childTnLst>
                          </p:cTn>
                        </p:par>
                        <p:par>
                          <p:cTn id="14" fill="hold">
                            <p:stCondLst>
                              <p:cond delay="3000"/>
                            </p:stCondLst>
                            <p:childTnLst>
                              <p:par>
                                <p:cTn id="15" presetID="10"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500"/>
                                        <p:tgtEl>
                                          <p:spTgt spid="12"/>
                                        </p:tgtEl>
                                      </p:cBhvr>
                                    </p:animEffect>
                                  </p:childTnLst>
                                </p:cTn>
                              </p:par>
                            </p:childTnLst>
                          </p:cTn>
                        </p:par>
                        <p:par>
                          <p:cTn id="18" fill="hold">
                            <p:stCondLst>
                              <p:cond delay="4500"/>
                            </p:stCondLst>
                            <p:childTnLst>
                              <p:par>
                                <p:cTn id="19" presetID="53" presetClass="entr" presetSubtype="16"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500" fill="hold"/>
                                        <p:tgtEl>
                                          <p:spTgt spid="13"/>
                                        </p:tgtEl>
                                        <p:attrNameLst>
                                          <p:attrName>ppt_w</p:attrName>
                                        </p:attrNameLst>
                                      </p:cBhvr>
                                      <p:tavLst>
                                        <p:tav tm="0">
                                          <p:val>
                                            <p:fltVal val="0"/>
                                          </p:val>
                                        </p:tav>
                                        <p:tav tm="100000">
                                          <p:val>
                                            <p:strVal val="#ppt_w"/>
                                          </p:val>
                                        </p:tav>
                                      </p:tavLst>
                                    </p:anim>
                                    <p:anim calcmode="lin" valueType="num">
                                      <p:cBhvr>
                                        <p:cTn id="22" dur="1500" fill="hold"/>
                                        <p:tgtEl>
                                          <p:spTgt spid="13"/>
                                        </p:tgtEl>
                                        <p:attrNameLst>
                                          <p:attrName>ppt_h</p:attrName>
                                        </p:attrNameLst>
                                      </p:cBhvr>
                                      <p:tavLst>
                                        <p:tav tm="0">
                                          <p:val>
                                            <p:fltVal val="0"/>
                                          </p:val>
                                        </p:tav>
                                        <p:tav tm="100000">
                                          <p:val>
                                            <p:strVal val="#ppt_h"/>
                                          </p:val>
                                        </p:tav>
                                      </p:tavLst>
                                    </p:anim>
                                    <p:animEffect transition="in" filter="fade">
                                      <p:cBhvr>
                                        <p:cTn id="23" dur="1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Phase Two Code Quality Assurance?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Phase Two: The Deliverable Review</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213360" y="3410437"/>
            <a:ext cx="8693942" cy="2923877"/>
          </a:xfrm>
          <a:prstGeom prst="rect">
            <a:avLst/>
          </a:prstGeom>
        </p:spPr>
        <p:txBody>
          <a:bodyPr wrap="square">
            <a:spAutoFit/>
          </a:bodyPr>
          <a:lstStyle/>
          <a:p>
            <a:r>
              <a:rPr lang="en-US" sz="1600" dirty="0">
                <a:solidFill>
                  <a:srgbClr val="002060"/>
                </a:solidFill>
              </a:rPr>
              <a:t>This review is held during the Sprint iteration for the code base developed using true Unit </a:t>
            </a:r>
            <a:r>
              <a:rPr lang="en-US" sz="1600" dirty="0" smtClean="0">
                <a:solidFill>
                  <a:srgbClr val="002060"/>
                </a:solidFill>
              </a:rPr>
              <a:t>Tests. All </a:t>
            </a:r>
            <a:r>
              <a:rPr lang="en-US" sz="1600" dirty="0">
                <a:solidFill>
                  <a:srgbClr val="002060"/>
                </a:solidFill>
              </a:rPr>
              <a:t>external dependencies mocked for this review. </a:t>
            </a:r>
          </a:p>
          <a:p>
            <a:endParaRPr lang="en-US" sz="800" dirty="0">
              <a:solidFill>
                <a:srgbClr val="002060"/>
              </a:solidFill>
            </a:endParaRPr>
          </a:p>
          <a:p>
            <a:r>
              <a:rPr lang="en-US" sz="1600" dirty="0">
                <a:solidFill>
                  <a:srgbClr val="002060"/>
                </a:solidFill>
              </a:rPr>
              <a:t>The developer’s code base is reviewed using the Developer’s Unit Test Suite within the Development environment. </a:t>
            </a:r>
            <a:r>
              <a:rPr lang="en-US" sz="1600" dirty="0" smtClean="0">
                <a:solidFill>
                  <a:srgbClr val="002060"/>
                </a:solidFill>
              </a:rPr>
              <a:t> A </a:t>
            </a:r>
            <a:r>
              <a:rPr lang="en-US" sz="1600" dirty="0">
                <a:solidFill>
                  <a:srgbClr val="002060"/>
                </a:solidFill>
              </a:rPr>
              <a:t>representative from the QA Team </a:t>
            </a:r>
            <a:r>
              <a:rPr lang="en-US" sz="1600" dirty="0" smtClean="0">
                <a:solidFill>
                  <a:srgbClr val="002060"/>
                </a:solidFill>
              </a:rPr>
              <a:t>can be </a:t>
            </a:r>
            <a:r>
              <a:rPr lang="en-US" sz="1600" dirty="0">
                <a:solidFill>
                  <a:srgbClr val="002060"/>
                </a:solidFill>
              </a:rPr>
              <a:t>a member of this review to ensure that the understanding of the QA Objective from the Design Review is correct. </a:t>
            </a:r>
          </a:p>
          <a:p>
            <a:endParaRPr lang="en-US" sz="800" dirty="0">
              <a:solidFill>
                <a:srgbClr val="002060"/>
              </a:solidFill>
            </a:endParaRPr>
          </a:p>
          <a:p>
            <a:r>
              <a:rPr lang="en-US" sz="1600" dirty="0">
                <a:solidFill>
                  <a:srgbClr val="002060"/>
                </a:solidFill>
              </a:rPr>
              <a:t>The QA representative leaves the review with a clear </a:t>
            </a:r>
            <a:r>
              <a:rPr lang="en-US" sz="1600" dirty="0" smtClean="0">
                <a:solidFill>
                  <a:srgbClr val="002060"/>
                </a:solidFill>
              </a:rPr>
              <a:t>direction of </a:t>
            </a:r>
            <a:r>
              <a:rPr lang="en-US" sz="1600" dirty="0">
                <a:solidFill>
                  <a:srgbClr val="002060"/>
                </a:solidFill>
              </a:rPr>
              <a:t>the QA Objective delivery criteria. </a:t>
            </a:r>
            <a:r>
              <a:rPr lang="en-US" sz="1600" dirty="0" smtClean="0">
                <a:solidFill>
                  <a:srgbClr val="002060"/>
                </a:solidFill>
              </a:rPr>
              <a:t> This </a:t>
            </a:r>
            <a:r>
              <a:rPr lang="en-US" sz="1600" dirty="0">
                <a:solidFill>
                  <a:srgbClr val="002060"/>
                </a:solidFill>
              </a:rPr>
              <a:t>understanding must be based on the concrete representation of the code base as demonstrated during the Development Code Review. </a:t>
            </a:r>
          </a:p>
          <a:p>
            <a:endParaRPr lang="en-US" sz="800" dirty="0">
              <a:solidFill>
                <a:srgbClr val="002060"/>
              </a:solidFill>
            </a:endParaRPr>
          </a:p>
          <a:p>
            <a:r>
              <a:rPr lang="en-US" sz="1600" dirty="0">
                <a:solidFill>
                  <a:srgbClr val="002060"/>
                </a:solidFill>
              </a:rPr>
              <a:t>This </a:t>
            </a:r>
            <a:r>
              <a:rPr lang="en-US" sz="1600" dirty="0" smtClean="0">
                <a:solidFill>
                  <a:srgbClr val="002060"/>
                </a:solidFill>
              </a:rPr>
              <a:t>direction should help refine </a:t>
            </a:r>
            <a:r>
              <a:rPr lang="en-US" sz="1600" dirty="0">
                <a:solidFill>
                  <a:srgbClr val="002060"/>
                </a:solidFill>
              </a:rPr>
              <a:t>the </a:t>
            </a:r>
            <a:r>
              <a:rPr lang="en-US" sz="1600" dirty="0" smtClean="0">
                <a:solidFill>
                  <a:srgbClr val="002060"/>
                </a:solidFill>
              </a:rPr>
              <a:t>QA </a:t>
            </a:r>
            <a:r>
              <a:rPr lang="en-US" sz="1600" dirty="0">
                <a:solidFill>
                  <a:srgbClr val="002060"/>
                </a:solidFill>
              </a:rPr>
              <a:t>Objective </a:t>
            </a:r>
            <a:r>
              <a:rPr lang="en-US" sz="1600" dirty="0" smtClean="0">
                <a:solidFill>
                  <a:srgbClr val="002060"/>
                </a:solidFill>
              </a:rPr>
              <a:t>that has formed the Test suite and Use Cases created after </a:t>
            </a:r>
            <a:r>
              <a:rPr lang="en-US" sz="1600" dirty="0">
                <a:solidFill>
                  <a:srgbClr val="002060"/>
                </a:solidFill>
              </a:rPr>
              <a:t>the Sprint </a:t>
            </a:r>
            <a:r>
              <a:rPr lang="en-US" sz="1600" dirty="0" smtClean="0">
                <a:solidFill>
                  <a:srgbClr val="002060"/>
                </a:solidFill>
              </a:rPr>
              <a:t>Design Review.</a:t>
            </a:r>
            <a:endParaRPr lang="en-US" sz="1600" dirty="0">
              <a:solidFill>
                <a:srgbClr val="002060"/>
              </a:solidFill>
            </a:endParaRPr>
          </a:p>
        </p:txBody>
      </p:sp>
      <p:pic>
        <p:nvPicPr>
          <p:cNvPr id="2050" name="Picture 2" descr="C:\Users\BHuett\Dropbox\WordPress\Templates\Images\Content\Blogs\AgileSeries\AgileTeam\Developmen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7881" y="1284567"/>
            <a:ext cx="4914900" cy="2065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45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500" fill="hold"/>
                                        <p:tgtEl>
                                          <p:spTgt spid="2050"/>
                                        </p:tgtEl>
                                        <p:attrNameLst>
                                          <p:attrName>ppt_w</p:attrName>
                                        </p:attrNameLst>
                                      </p:cBhvr>
                                      <p:tavLst>
                                        <p:tav tm="0">
                                          <p:val>
                                            <p:fltVal val="0"/>
                                          </p:val>
                                        </p:tav>
                                        <p:tav tm="100000">
                                          <p:val>
                                            <p:strVal val="#ppt_w"/>
                                          </p:val>
                                        </p:tav>
                                      </p:tavLst>
                                    </p:anim>
                                    <p:anim calcmode="lin" valueType="num">
                                      <p:cBhvr>
                                        <p:cTn id="8" dur="1500" fill="hold"/>
                                        <p:tgtEl>
                                          <p:spTgt spid="2050"/>
                                        </p:tgtEl>
                                        <p:attrNameLst>
                                          <p:attrName>ppt_h</p:attrName>
                                        </p:attrNameLst>
                                      </p:cBhvr>
                                      <p:tavLst>
                                        <p:tav tm="0">
                                          <p:val>
                                            <p:fltVal val="0"/>
                                          </p:val>
                                        </p:tav>
                                        <p:tav tm="100000">
                                          <p:val>
                                            <p:strVal val="#ppt_h"/>
                                          </p:val>
                                        </p:tav>
                                      </p:tavLst>
                                    </p:anim>
                                    <p:animEffect transition="in" filter="fade">
                                      <p:cBhvr>
                                        <p:cTn id="9" dur="1500"/>
                                        <p:tgtEl>
                                          <p:spTgt spid="2050"/>
                                        </p:tgtEl>
                                      </p:cBhvr>
                                    </p:animEffect>
                                  </p:childTnLst>
                                </p:cTn>
                              </p:par>
                            </p:childTnLst>
                          </p:cTn>
                        </p:par>
                        <p:par>
                          <p:cTn id="10" fill="hold">
                            <p:stCondLst>
                              <p:cond delay="15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Phase Three Code Quality Assurance?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Phase Three: The Integration Review</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205740" y="3410437"/>
            <a:ext cx="8693942" cy="2954655"/>
          </a:xfrm>
          <a:prstGeom prst="rect">
            <a:avLst/>
          </a:prstGeom>
        </p:spPr>
        <p:txBody>
          <a:bodyPr wrap="square">
            <a:spAutoFit/>
          </a:bodyPr>
          <a:lstStyle/>
          <a:p>
            <a:r>
              <a:rPr lang="en-US" dirty="0">
                <a:solidFill>
                  <a:srgbClr val="002060"/>
                </a:solidFill>
              </a:rPr>
              <a:t>This </a:t>
            </a:r>
            <a:r>
              <a:rPr lang="en-US" dirty="0" smtClean="0">
                <a:solidFill>
                  <a:srgbClr val="002060"/>
                </a:solidFill>
              </a:rPr>
              <a:t>Code Review </a:t>
            </a:r>
            <a:r>
              <a:rPr lang="en-US" dirty="0">
                <a:solidFill>
                  <a:srgbClr val="002060"/>
                </a:solidFill>
              </a:rPr>
              <a:t>is held before the developed code base is released to the QA Team </a:t>
            </a:r>
            <a:r>
              <a:rPr lang="en-US" dirty="0" smtClean="0">
                <a:solidFill>
                  <a:srgbClr val="002060"/>
                </a:solidFill>
              </a:rPr>
              <a:t>as a validation that the </a:t>
            </a:r>
            <a:r>
              <a:rPr lang="en-US" dirty="0">
                <a:solidFill>
                  <a:srgbClr val="002060"/>
                </a:solidFill>
              </a:rPr>
              <a:t>QA Objective </a:t>
            </a:r>
            <a:r>
              <a:rPr lang="en-US" dirty="0" smtClean="0">
                <a:solidFill>
                  <a:srgbClr val="002060"/>
                </a:solidFill>
              </a:rPr>
              <a:t>has been certified. </a:t>
            </a:r>
          </a:p>
          <a:p>
            <a:endParaRPr lang="en-US" sz="800" dirty="0">
              <a:solidFill>
                <a:srgbClr val="002060"/>
              </a:solidFill>
            </a:endParaRPr>
          </a:p>
          <a:p>
            <a:r>
              <a:rPr lang="en-US" dirty="0">
                <a:solidFill>
                  <a:srgbClr val="002060"/>
                </a:solidFill>
              </a:rPr>
              <a:t>The code base is tested in the QA environment but not released to the QA Team until the Integration Review is completed and certified as a successfully </a:t>
            </a:r>
            <a:r>
              <a:rPr lang="en-US" dirty="0" smtClean="0">
                <a:solidFill>
                  <a:srgbClr val="002060"/>
                </a:solidFill>
              </a:rPr>
              <a:t>validation of the code base. </a:t>
            </a:r>
            <a:endParaRPr lang="en-US" dirty="0">
              <a:solidFill>
                <a:srgbClr val="002060"/>
              </a:solidFill>
            </a:endParaRPr>
          </a:p>
          <a:p>
            <a:endParaRPr lang="en-US" sz="800" dirty="0">
              <a:solidFill>
                <a:srgbClr val="002060"/>
              </a:solidFill>
            </a:endParaRPr>
          </a:p>
          <a:p>
            <a:r>
              <a:rPr lang="en-US" dirty="0">
                <a:solidFill>
                  <a:srgbClr val="002060"/>
                </a:solidFill>
              </a:rPr>
              <a:t>The certification criterion for the Integration Review code is QA Objective Test </a:t>
            </a:r>
            <a:r>
              <a:rPr lang="en-US" dirty="0" smtClean="0">
                <a:solidFill>
                  <a:srgbClr val="002060"/>
                </a:solidFill>
              </a:rPr>
              <a:t>Suite and all Use Cases using the QA team’s test data. The </a:t>
            </a:r>
            <a:r>
              <a:rPr lang="en-US" dirty="0">
                <a:solidFill>
                  <a:srgbClr val="002060"/>
                </a:solidFill>
              </a:rPr>
              <a:t>Integration Review Lead certifies the passing code base. </a:t>
            </a:r>
            <a:r>
              <a:rPr lang="en-US" dirty="0" smtClean="0">
                <a:solidFill>
                  <a:srgbClr val="002060"/>
                </a:solidFill>
              </a:rPr>
              <a:t> It </a:t>
            </a:r>
            <a:r>
              <a:rPr lang="en-US" dirty="0">
                <a:solidFill>
                  <a:srgbClr val="002060"/>
                </a:solidFill>
              </a:rPr>
              <a:t>is now ready for delivery to the QA Team. </a:t>
            </a:r>
          </a:p>
          <a:p>
            <a:endParaRPr lang="en-US" sz="800" dirty="0">
              <a:solidFill>
                <a:srgbClr val="002060"/>
              </a:solidFill>
            </a:endParaRPr>
          </a:p>
          <a:p>
            <a:r>
              <a:rPr lang="en-US" dirty="0">
                <a:solidFill>
                  <a:srgbClr val="002060"/>
                </a:solidFill>
              </a:rPr>
              <a:t>The Integration Review Lead notifies the QA Team that the </a:t>
            </a:r>
            <a:r>
              <a:rPr lang="en-US" dirty="0" smtClean="0">
                <a:solidFill>
                  <a:srgbClr val="002060"/>
                </a:solidFill>
              </a:rPr>
              <a:t>developed scenario has </a:t>
            </a:r>
            <a:r>
              <a:rPr lang="en-US" dirty="0">
                <a:solidFill>
                  <a:srgbClr val="002060"/>
                </a:solidFill>
              </a:rPr>
              <a:t>met the QA Objective and is ready for testing.</a:t>
            </a:r>
            <a:endParaRPr lang="en-US" dirty="0">
              <a:solidFill>
                <a:srgbClr val="002060"/>
              </a:solidFill>
            </a:endParaRPr>
          </a:p>
        </p:txBody>
      </p:sp>
      <p:pic>
        <p:nvPicPr>
          <p:cNvPr id="3074" name="Picture 2" descr="C:\Users\BHuett\Dropbox\WordPress\Templates\Images\Content\Blogs\AgileSeries\AgileTeam\QA.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4668" y="1223620"/>
            <a:ext cx="6009190" cy="2110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395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500" fill="hold"/>
                                        <p:tgtEl>
                                          <p:spTgt spid="3074"/>
                                        </p:tgtEl>
                                        <p:attrNameLst>
                                          <p:attrName>ppt_w</p:attrName>
                                        </p:attrNameLst>
                                      </p:cBhvr>
                                      <p:tavLst>
                                        <p:tav tm="0">
                                          <p:val>
                                            <p:fltVal val="0"/>
                                          </p:val>
                                        </p:tav>
                                        <p:tav tm="100000">
                                          <p:val>
                                            <p:strVal val="#ppt_w"/>
                                          </p:val>
                                        </p:tav>
                                      </p:tavLst>
                                    </p:anim>
                                    <p:anim calcmode="lin" valueType="num">
                                      <p:cBhvr>
                                        <p:cTn id="8" dur="1500" fill="hold"/>
                                        <p:tgtEl>
                                          <p:spTgt spid="3074"/>
                                        </p:tgtEl>
                                        <p:attrNameLst>
                                          <p:attrName>ppt_h</p:attrName>
                                        </p:attrNameLst>
                                      </p:cBhvr>
                                      <p:tavLst>
                                        <p:tav tm="0">
                                          <p:val>
                                            <p:fltVal val="0"/>
                                          </p:val>
                                        </p:tav>
                                        <p:tav tm="100000">
                                          <p:val>
                                            <p:strVal val="#ppt_h"/>
                                          </p:val>
                                        </p:tav>
                                      </p:tavLst>
                                    </p:anim>
                                    <p:animEffect transition="in" filter="fade">
                                      <p:cBhvr>
                                        <p:cTn id="9" dur="1500"/>
                                        <p:tgtEl>
                                          <p:spTgt spid="3074"/>
                                        </p:tgtEl>
                                      </p:cBhvr>
                                    </p:animEffect>
                                  </p:childTnLst>
                                </p:cTn>
                              </p:par>
                            </p:childTnLst>
                          </p:cTn>
                        </p:par>
                        <p:par>
                          <p:cTn id="10" fill="hold">
                            <p:stCondLst>
                              <p:cond delay="15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In Conclusion: </a:t>
            </a:r>
            <a:r>
              <a:rPr lang="en-US" b="1" dirty="0" smtClean="0"/>
              <a:t>Code Quality Assurance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7620" y="71407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The Preeminent Development Responsibility</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59080" y="1302853"/>
            <a:ext cx="8977761" cy="1938992"/>
          </a:xfrm>
          <a:prstGeom prst="rect">
            <a:avLst/>
          </a:prstGeom>
        </p:spPr>
        <p:txBody>
          <a:bodyPr wrap="square">
            <a:spAutoFit/>
          </a:bodyPr>
          <a:lstStyle/>
          <a:p>
            <a:r>
              <a:rPr lang="en-US" dirty="0">
                <a:solidFill>
                  <a:srgbClr val="002060"/>
                </a:solidFill>
              </a:rPr>
              <a:t>The </a:t>
            </a:r>
            <a:r>
              <a:rPr lang="en-US" dirty="0" smtClean="0">
                <a:solidFill>
                  <a:srgbClr val="002060"/>
                </a:solidFill>
              </a:rPr>
              <a:t>Code Quality Assurance process </a:t>
            </a:r>
            <a:r>
              <a:rPr lang="en-US" dirty="0">
                <a:solidFill>
                  <a:srgbClr val="002060"/>
                </a:solidFill>
              </a:rPr>
              <a:t>is a structured balance of Team Cooperation and Defined </a:t>
            </a:r>
            <a:r>
              <a:rPr lang="en-US" dirty="0" smtClean="0">
                <a:solidFill>
                  <a:srgbClr val="002060"/>
                </a:solidFill>
              </a:rPr>
              <a:t>Processes. The </a:t>
            </a:r>
            <a:r>
              <a:rPr lang="en-US" dirty="0">
                <a:solidFill>
                  <a:srgbClr val="002060"/>
                </a:solidFill>
              </a:rPr>
              <a:t>goal, as always, is to reduce the Cost of Software Development through the </a:t>
            </a:r>
            <a:r>
              <a:rPr lang="en-US" dirty="0" smtClean="0">
                <a:solidFill>
                  <a:srgbClr val="002060"/>
                </a:solidFill>
              </a:rPr>
              <a:t>use </a:t>
            </a:r>
            <a:r>
              <a:rPr lang="en-US" dirty="0">
                <a:solidFill>
                  <a:srgbClr val="002060"/>
                </a:solidFill>
              </a:rPr>
              <a:t>of Agile Methodologies.</a:t>
            </a:r>
          </a:p>
          <a:p>
            <a:endParaRPr lang="en-US" sz="800" dirty="0">
              <a:solidFill>
                <a:srgbClr val="002060"/>
              </a:solidFill>
            </a:endParaRPr>
          </a:p>
          <a:p>
            <a:r>
              <a:rPr lang="en-US" dirty="0">
                <a:solidFill>
                  <a:srgbClr val="002060"/>
                </a:solidFill>
              </a:rPr>
              <a:t>The "</a:t>
            </a:r>
            <a:r>
              <a:rPr lang="en-US" i="1" dirty="0">
                <a:solidFill>
                  <a:srgbClr val="002060"/>
                </a:solidFill>
              </a:rPr>
              <a:t>One Team</a:t>
            </a:r>
            <a:r>
              <a:rPr lang="en-US" dirty="0">
                <a:solidFill>
                  <a:srgbClr val="002060"/>
                </a:solidFill>
              </a:rPr>
              <a:t>" philosophy of Agile is expanded in the </a:t>
            </a:r>
            <a:r>
              <a:rPr lang="en-US" dirty="0" smtClean="0">
                <a:solidFill>
                  <a:srgbClr val="002060"/>
                </a:solidFill>
              </a:rPr>
              <a:t>Code </a:t>
            </a:r>
            <a:r>
              <a:rPr lang="en-US" dirty="0">
                <a:solidFill>
                  <a:srgbClr val="002060"/>
                </a:solidFill>
              </a:rPr>
              <a:t>Review process to prevent issues related to the traditional adversarial relationship between the </a:t>
            </a:r>
            <a:r>
              <a:rPr lang="en-US" i="1" dirty="0">
                <a:solidFill>
                  <a:srgbClr val="002060"/>
                </a:solidFill>
              </a:rPr>
              <a:t>Development Team </a:t>
            </a:r>
            <a:r>
              <a:rPr lang="en-US" dirty="0">
                <a:solidFill>
                  <a:srgbClr val="002060"/>
                </a:solidFill>
              </a:rPr>
              <a:t>and the </a:t>
            </a:r>
            <a:r>
              <a:rPr lang="en-US" i="1" dirty="0">
                <a:solidFill>
                  <a:srgbClr val="002060"/>
                </a:solidFill>
              </a:rPr>
              <a:t>QA Team</a:t>
            </a:r>
            <a:r>
              <a:rPr lang="en-US" dirty="0">
                <a:solidFill>
                  <a:srgbClr val="002060"/>
                </a:solidFill>
              </a:rPr>
              <a:t>.</a:t>
            </a:r>
            <a:endParaRPr lang="en-US" dirty="0">
              <a:solidFill>
                <a:srgbClr val="002060"/>
              </a:solidFill>
            </a:endParaRPr>
          </a:p>
        </p:txBody>
      </p:sp>
      <p:sp>
        <p:nvSpPr>
          <p:cNvPr id="2" name="Rectangle 1"/>
          <p:cNvSpPr/>
          <p:nvPr/>
        </p:nvSpPr>
        <p:spPr>
          <a:xfrm>
            <a:off x="59081" y="3085237"/>
            <a:ext cx="8977761" cy="923330"/>
          </a:xfrm>
          <a:prstGeom prst="rect">
            <a:avLst/>
          </a:prstGeom>
        </p:spPr>
        <p:txBody>
          <a:bodyPr wrap="square">
            <a:spAutoFit/>
          </a:bodyPr>
          <a:lstStyle/>
          <a:p>
            <a:pPr algn="ctr"/>
            <a:r>
              <a:rPr lang="en-US" b="1" dirty="0">
                <a:solidFill>
                  <a:schemeClr val="accent6">
                    <a:lumMod val="50000"/>
                  </a:schemeClr>
                </a:solidFill>
              </a:rPr>
              <a:t>The preeminent objective of the Code Review </a:t>
            </a:r>
            <a:r>
              <a:rPr lang="en-US" b="1" dirty="0" smtClean="0">
                <a:solidFill>
                  <a:schemeClr val="accent6">
                    <a:lumMod val="50000"/>
                  </a:schemeClr>
                </a:solidFill>
              </a:rPr>
              <a:t>process is </a:t>
            </a:r>
            <a:r>
              <a:rPr lang="en-US" b="1" dirty="0">
                <a:solidFill>
                  <a:schemeClr val="accent6">
                    <a:lumMod val="50000"/>
                  </a:schemeClr>
                </a:solidFill>
              </a:rPr>
              <a:t>to deliver to the QA Team developed </a:t>
            </a:r>
            <a:r>
              <a:rPr lang="en-US" b="1" dirty="0" smtClean="0">
                <a:solidFill>
                  <a:schemeClr val="accent6">
                    <a:lumMod val="50000"/>
                  </a:schemeClr>
                </a:solidFill>
              </a:rPr>
              <a:t>code that </a:t>
            </a:r>
            <a:r>
              <a:rPr lang="en-US" b="1" dirty="0">
                <a:solidFill>
                  <a:schemeClr val="accent6">
                    <a:lumMod val="50000"/>
                  </a:schemeClr>
                </a:solidFill>
              </a:rPr>
              <a:t>has been pre-tested for </a:t>
            </a:r>
            <a:r>
              <a:rPr lang="en-US" b="1" dirty="0" smtClean="0">
                <a:solidFill>
                  <a:schemeClr val="accent6">
                    <a:lumMod val="50000"/>
                  </a:schemeClr>
                </a:solidFill>
              </a:rPr>
              <a:t>compliance with </a:t>
            </a:r>
            <a:r>
              <a:rPr lang="en-US" b="1" dirty="0">
                <a:solidFill>
                  <a:schemeClr val="accent6">
                    <a:lumMod val="50000"/>
                  </a:schemeClr>
                </a:solidFill>
              </a:rPr>
              <a:t>the Business Team’s </a:t>
            </a:r>
            <a:r>
              <a:rPr lang="en-US" b="1" dirty="0" smtClean="0">
                <a:solidFill>
                  <a:schemeClr val="accent6">
                    <a:lumMod val="50000"/>
                  </a:schemeClr>
                </a:solidFill>
              </a:rPr>
              <a:t>Success Criteria as </a:t>
            </a:r>
            <a:r>
              <a:rPr lang="en-US" b="1" dirty="0">
                <a:solidFill>
                  <a:schemeClr val="accent6">
                    <a:lumMod val="50000"/>
                  </a:schemeClr>
                </a:solidFill>
              </a:rPr>
              <a:t>defined by the QA Objective</a:t>
            </a:r>
          </a:p>
        </p:txBody>
      </p:sp>
      <p:sp>
        <p:nvSpPr>
          <p:cNvPr id="3" name="Rectangle 2"/>
          <p:cNvSpPr/>
          <p:nvPr/>
        </p:nvSpPr>
        <p:spPr>
          <a:xfrm>
            <a:off x="241960" y="4061907"/>
            <a:ext cx="8657721" cy="646331"/>
          </a:xfrm>
          <a:prstGeom prst="rect">
            <a:avLst/>
          </a:prstGeom>
        </p:spPr>
        <p:txBody>
          <a:bodyPr wrap="square">
            <a:spAutoFit/>
          </a:bodyPr>
          <a:lstStyle/>
          <a:p>
            <a:r>
              <a:rPr lang="en-US" b="1" dirty="0">
                <a:solidFill>
                  <a:srgbClr val="002060"/>
                </a:solidFill>
              </a:rPr>
              <a:t>This objective creates an environment where the QA Team can efficiently concentrate on finding issues that the developers had not thought of during the development activities.</a:t>
            </a:r>
          </a:p>
        </p:txBody>
      </p:sp>
      <p:sp>
        <p:nvSpPr>
          <p:cNvPr id="4" name="Rectangle 3"/>
          <p:cNvSpPr/>
          <p:nvPr/>
        </p:nvSpPr>
        <p:spPr>
          <a:xfrm>
            <a:off x="1377816" y="4793040"/>
            <a:ext cx="7278979" cy="1569660"/>
          </a:xfrm>
          <a:prstGeom prst="rect">
            <a:avLst/>
          </a:prstGeom>
        </p:spPr>
        <p:txBody>
          <a:bodyPr wrap="square">
            <a:spAutoFit/>
          </a:bodyPr>
          <a:lstStyle/>
          <a:p>
            <a:r>
              <a:rPr lang="en-US" b="1" dirty="0">
                <a:solidFill>
                  <a:schemeClr val="accent5">
                    <a:lumMod val="75000"/>
                  </a:schemeClr>
                </a:solidFill>
              </a:rPr>
              <a:t>... The Concept of Giving the Developers the Test Suite</a:t>
            </a:r>
          </a:p>
          <a:p>
            <a:endParaRPr lang="en-US" sz="800" b="1" dirty="0">
              <a:solidFill>
                <a:schemeClr val="accent5">
                  <a:lumMod val="75000"/>
                </a:schemeClr>
              </a:solidFill>
            </a:endParaRPr>
          </a:p>
          <a:p>
            <a:r>
              <a:rPr lang="en-US" b="1" dirty="0">
                <a:solidFill>
                  <a:schemeClr val="accent5">
                    <a:lumMod val="75000"/>
                  </a:schemeClr>
                </a:solidFill>
              </a:rPr>
              <a:t>...... Is like Giving a Student the Answers to a Test</a:t>
            </a:r>
          </a:p>
          <a:p>
            <a:endParaRPr lang="en-US" sz="800" b="1" dirty="0">
              <a:solidFill>
                <a:schemeClr val="accent5">
                  <a:lumMod val="75000"/>
                </a:schemeClr>
              </a:solidFill>
            </a:endParaRPr>
          </a:p>
          <a:p>
            <a:r>
              <a:rPr lang="en-US" b="1" dirty="0">
                <a:solidFill>
                  <a:schemeClr val="accent5">
                    <a:lumMod val="75000"/>
                  </a:schemeClr>
                </a:solidFill>
              </a:rPr>
              <a:t>... Violates the </a:t>
            </a:r>
            <a:r>
              <a:rPr lang="en-US" b="1" dirty="0" smtClean="0">
                <a:solidFill>
                  <a:schemeClr val="accent5">
                    <a:lumMod val="75000"/>
                  </a:schemeClr>
                </a:solidFill>
              </a:rPr>
              <a:t>Preeminent </a:t>
            </a:r>
            <a:r>
              <a:rPr lang="en-US" b="1" dirty="0">
                <a:solidFill>
                  <a:schemeClr val="accent5">
                    <a:lumMod val="75000"/>
                  </a:schemeClr>
                </a:solidFill>
              </a:rPr>
              <a:t>Responsibility of the QA Team</a:t>
            </a:r>
          </a:p>
          <a:p>
            <a:endParaRPr lang="en-US" sz="800" b="1" dirty="0">
              <a:solidFill>
                <a:schemeClr val="accent5">
                  <a:lumMod val="75000"/>
                </a:schemeClr>
              </a:solidFill>
            </a:endParaRPr>
          </a:p>
          <a:p>
            <a:r>
              <a:rPr lang="en-US" b="1" dirty="0">
                <a:solidFill>
                  <a:schemeClr val="accent5">
                    <a:lumMod val="75000"/>
                  </a:schemeClr>
                </a:solidFill>
              </a:rPr>
              <a:t>...... Efficient Use of QA Resources for the Business Team's Success Criteria</a:t>
            </a:r>
          </a:p>
        </p:txBody>
      </p:sp>
    </p:spTree>
    <p:extLst>
      <p:ext uri="{BB962C8B-B14F-4D97-AF65-F5344CB8AC3E}">
        <p14:creationId xmlns:p14="http://schemas.microsoft.com/office/powerpoint/2010/main" val="208763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500" fill="hold"/>
                                        <p:tgtEl>
                                          <p:spTgt spid="2"/>
                                        </p:tgtEl>
                                        <p:attrNameLst>
                                          <p:attrName>ppt_w</p:attrName>
                                        </p:attrNameLst>
                                      </p:cBhvr>
                                      <p:tavLst>
                                        <p:tav tm="0">
                                          <p:val>
                                            <p:fltVal val="0"/>
                                          </p:val>
                                        </p:tav>
                                        <p:tav tm="100000">
                                          <p:val>
                                            <p:strVal val="#ppt_w"/>
                                          </p:val>
                                        </p:tav>
                                      </p:tavLst>
                                    </p:anim>
                                    <p:anim calcmode="lin" valueType="num">
                                      <p:cBhvr>
                                        <p:cTn id="12" dur="1500" fill="hold"/>
                                        <p:tgtEl>
                                          <p:spTgt spid="2"/>
                                        </p:tgtEl>
                                        <p:attrNameLst>
                                          <p:attrName>ppt_h</p:attrName>
                                        </p:attrNameLst>
                                      </p:cBhvr>
                                      <p:tavLst>
                                        <p:tav tm="0">
                                          <p:val>
                                            <p:fltVal val="0"/>
                                          </p:val>
                                        </p:tav>
                                        <p:tav tm="100000">
                                          <p:val>
                                            <p:strVal val="#ppt_h"/>
                                          </p:val>
                                        </p:tav>
                                      </p:tavLst>
                                    </p:anim>
                                    <p:animEffect transition="in" filter="fade">
                                      <p:cBhvr>
                                        <p:cTn id="13" dur="1500"/>
                                        <p:tgtEl>
                                          <p:spTgt spid="2"/>
                                        </p:tgtEl>
                                      </p:cBhvr>
                                    </p:animEffect>
                                  </p:childTnLst>
                                </p:cTn>
                              </p:par>
                            </p:childTnLst>
                          </p:cTn>
                        </p:par>
                        <p:par>
                          <p:cTn id="14" fill="hold">
                            <p:stCondLst>
                              <p:cond delay="3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500"/>
                                        <p:tgtEl>
                                          <p:spTgt spid="3"/>
                                        </p:tgtEl>
                                      </p:cBhvr>
                                    </p:animEffect>
                                  </p:childTnLst>
                                </p:cTn>
                              </p:par>
                            </p:childTnLst>
                          </p:cTn>
                        </p:par>
                        <p:par>
                          <p:cTn id="18" fill="hold">
                            <p:stCondLst>
                              <p:cond delay="4500"/>
                            </p:stCondLst>
                            <p:childTnLst>
                              <p:par>
                                <p:cTn id="19" presetID="53" presetClass="entr" presetSubtype="16"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500" fill="hold"/>
                                        <p:tgtEl>
                                          <p:spTgt spid="4"/>
                                        </p:tgtEl>
                                        <p:attrNameLst>
                                          <p:attrName>ppt_w</p:attrName>
                                        </p:attrNameLst>
                                      </p:cBhvr>
                                      <p:tavLst>
                                        <p:tav tm="0">
                                          <p:val>
                                            <p:fltVal val="0"/>
                                          </p:val>
                                        </p:tav>
                                        <p:tav tm="100000">
                                          <p:val>
                                            <p:strVal val="#ppt_w"/>
                                          </p:val>
                                        </p:tav>
                                      </p:tavLst>
                                    </p:anim>
                                    <p:anim calcmode="lin" valueType="num">
                                      <p:cBhvr>
                                        <p:cTn id="22" dur="1500" fill="hold"/>
                                        <p:tgtEl>
                                          <p:spTgt spid="4"/>
                                        </p:tgtEl>
                                        <p:attrNameLst>
                                          <p:attrName>ppt_h</p:attrName>
                                        </p:attrNameLst>
                                      </p:cBhvr>
                                      <p:tavLst>
                                        <p:tav tm="0">
                                          <p:val>
                                            <p:fltVal val="0"/>
                                          </p:val>
                                        </p:tav>
                                        <p:tav tm="100000">
                                          <p:val>
                                            <p:strVal val="#ppt_h"/>
                                          </p:val>
                                        </p:tav>
                                      </p:tavLst>
                                    </p:anim>
                                    <p:animEffect transition="in" filter="fade">
                                      <p:cBhvr>
                                        <p:cTn id="23"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4" grpId="0"/>
    </p:bldLst>
  </p:timing>
</p:sld>
</file>

<file path=ppt/theme/theme1.xml><?xml version="1.0" encoding="utf-8"?>
<a:theme xmlns:a="http://schemas.openxmlformats.org/drawingml/2006/main" name="LH Template 2010">
  <a:themeElements>
    <a:clrScheme name="Custom 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F99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solidFill>
            <a:schemeClr val="bg1">
              <a:lumMod val="85000"/>
            </a:schemeClr>
          </a:solidFill>
        </a:ln>
      </a:spPr>
      <a:bodyPr rtlCol="0" anchor="ctr"/>
      <a:lstStyle>
        <a:defPPr algn="ctr">
          <a:defRPr sz="20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49EA360BAE1A4CAFEC6D1171484980" ma:contentTypeVersion="5" ma:contentTypeDescription="Create a new document." ma:contentTypeScope="" ma:versionID="0d1c20cb071930fe9365392a5bf2b656">
  <xsd:schema xmlns:xsd="http://www.w3.org/2001/XMLSchema" xmlns:xs="http://www.w3.org/2001/XMLSchema" xmlns:p="http://schemas.microsoft.com/office/2006/metadata/properties" xmlns:ns2="2826709c-166b-41ae-a295-bcf73b4a1c6b" targetNamespace="http://schemas.microsoft.com/office/2006/metadata/properties" ma:root="true" ma:fieldsID="2dd0b30619f52303b3a188af80c3baac" ns2:_="">
    <xsd:import namespace="2826709c-166b-41ae-a295-bcf73b4a1c6b"/>
    <xsd:element name="properties">
      <xsd:complexType>
        <xsd:sequence>
          <xsd:element name="documentManagement">
            <xsd:complexType>
              <xsd:all>
                <xsd:element ref="ns2:_dlc_DocId" minOccurs="0"/>
                <xsd:element ref="ns2:_dlc_DocIdUrl" minOccurs="0"/>
                <xsd:element ref="ns2:_dlc_DocIdPersistId" minOccurs="0"/>
                <xsd:element ref="ns2:LH_x0020_Office" minOccurs="0"/>
                <xsd:element ref="ns2:Consulting_x0020_Org" minOccurs="0"/>
                <xsd:element ref="ns2:Corporate_x0020_Org" minOccurs="0"/>
                <xsd:element ref="ns2:Sales_x0020_Or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26709c-166b-41ae-a295-bcf73b4a1c6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H_x0020_Office" ma:index="11" nillable="true" ma:displayName="LH Office" ma:default="Philadelphia" ma:internalName="LH_x0020_Office" ma:requiredMultiChoice="true">
      <xsd:complexType>
        <xsd:complexContent>
          <xsd:extension base="dms:MultiChoice">
            <xsd:sequence>
              <xsd:element name="Value" maxOccurs="unbounded" minOccurs="0" nillable="true">
                <xsd:simpleType>
                  <xsd:restriction base="dms:Choice">
                    <xsd:enumeration value="Boston"/>
                    <xsd:enumeration value="Hyderabad"/>
                    <xsd:enumeration value="Philadelphia"/>
                  </xsd:restriction>
                </xsd:simpleType>
              </xsd:element>
            </xsd:sequence>
          </xsd:extension>
        </xsd:complexContent>
      </xsd:complexType>
    </xsd:element>
    <xsd:element name="Consulting_x0020_Org" ma:index="12" nillable="true" ma:displayName="Consulting Org" ma:internalName="Consulting_x0020_Org">
      <xsd:complexType>
        <xsd:complexContent>
          <xsd:extension base="dms:MultiChoice">
            <xsd:sequence>
              <xsd:element name="Value" maxOccurs="unbounded" minOccurs="0" nillable="true">
                <xsd:simpleType>
                  <xsd:restriction base="dms:Choice">
                    <xsd:enumeration value="Enterprise Solutions"/>
                    <xsd:enumeration value="Managed Infrastructure"/>
                    <xsd:enumeration value="Management Consulting"/>
                  </xsd:restriction>
                </xsd:simpleType>
              </xsd:element>
            </xsd:sequence>
          </xsd:extension>
        </xsd:complexContent>
      </xsd:complexType>
    </xsd:element>
    <xsd:element name="Corporate_x0020_Org" ma:index="13" nillable="true" ma:displayName="Corporate Org" ma:internalName="Corporate_x0020_Org">
      <xsd:complexType>
        <xsd:complexContent>
          <xsd:extension base="dms:MultiChoice">
            <xsd:sequence>
              <xsd:element name="Value" maxOccurs="unbounded" minOccurs="0" nillable="true">
                <xsd:simpleType>
                  <xsd:restriction base="dms:Choice">
                    <xsd:enumeration value="Administration"/>
                    <xsd:enumeration value="Finance"/>
                    <xsd:enumeration value="Human Resources"/>
                    <xsd:enumeration value="Information Technology"/>
                    <xsd:enumeration value="Marketing"/>
                    <xsd:enumeration value="Recruiting"/>
                  </xsd:restriction>
                </xsd:simpleType>
              </xsd:element>
            </xsd:sequence>
          </xsd:extension>
        </xsd:complexContent>
      </xsd:complexType>
    </xsd:element>
    <xsd:element name="Sales_x0020_Org" ma:index="14" nillable="true" ma:displayName="Sales Org" ma:internalName="Sales_x0020_Org">
      <xsd:complexType>
        <xsd:complexContent>
          <xsd:extension base="dms:MultiChoice">
            <xsd:sequence>
              <xsd:element name="Value" maxOccurs="unbounded" minOccurs="0" nillable="true">
                <xsd:simpleType>
                  <xsd:restriction base="dms:Choice">
                    <xsd:enumeration value="Emerging Markets"/>
                    <xsd:enumeration value="Financial Services and Insurance"/>
                    <xsd:enumeration value="Healthcare"/>
                    <xsd:enumeration value="Public Secto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Url xmlns="2826709c-166b-41ae-a295-bcf73b4a1c6b">
      <Url>https://hub.liquidhub.com/salesmarketing/_layouts/DocIdRedir.aspx?ID=2T4W6TMTQDPE-60-13</Url>
      <Description>2T4W6TMTQDPE-60-13</Description>
    </_dlc_DocIdUrl>
    <_dlc_DocId xmlns="2826709c-166b-41ae-a295-bcf73b4a1c6b">2T4W6TMTQDPE-60-13</_dlc_DocId>
    <LH_x0020_Office xmlns="2826709c-166b-41ae-a295-bcf73b4a1c6b">
      <Value>Philadelphia</Value>
    </LH_x0020_Office>
    <Sales_x0020_Org xmlns="2826709c-166b-41ae-a295-bcf73b4a1c6b">
      <Value>Healthcare</Value>
    </Sales_x0020_Org>
    <Corporate_x0020_Org xmlns="2826709c-166b-41ae-a295-bcf73b4a1c6b">
      <Value>Administration</Value>
    </Corporate_x0020_Org>
    <Consulting_x0020_Org xmlns="2826709c-166b-41ae-a295-bcf73b4a1c6b">
      <Value>Management Consulting</Value>
    </Consulting_x0020_Org>
    <_dlc_DocIdPersistId xmlns="2826709c-166b-41ae-a295-bcf73b4a1c6b">false</_dlc_DocIdPersistId>
  </documentManagement>
</p:properties>
</file>

<file path=customXml/itemProps1.xml><?xml version="1.0" encoding="utf-8"?>
<ds:datastoreItem xmlns:ds="http://schemas.openxmlformats.org/officeDocument/2006/customXml" ds:itemID="{D5152FD5-BD5C-429B-B8B8-A3FBBC15EFED}">
  <ds:schemaRefs>
    <ds:schemaRef ds:uri="http://schemas.microsoft.com/sharepoint/events"/>
  </ds:schemaRefs>
</ds:datastoreItem>
</file>

<file path=customXml/itemProps2.xml><?xml version="1.0" encoding="utf-8"?>
<ds:datastoreItem xmlns:ds="http://schemas.openxmlformats.org/officeDocument/2006/customXml" ds:itemID="{5019858E-8F8A-4307-9BD1-C5F3648EB2C6}">
  <ds:schemaRefs>
    <ds:schemaRef ds:uri="http://schemas.microsoft.com/sharepoint/v3/contenttype/forms"/>
  </ds:schemaRefs>
</ds:datastoreItem>
</file>

<file path=customXml/itemProps3.xml><?xml version="1.0" encoding="utf-8"?>
<ds:datastoreItem xmlns:ds="http://schemas.openxmlformats.org/officeDocument/2006/customXml" ds:itemID="{9ECA5962-4DF7-486E-88F8-2F0748006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26709c-166b-41ae-a295-bcf73b4a1c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0460556-6AA8-48A6-9C70-088F8AC87B4F}">
  <ds:schemaRefs>
    <ds:schemaRef ds:uri="http://purl.org/dc/elements/1.1/"/>
    <ds:schemaRef ds:uri="http://schemas.openxmlformats.org/package/2006/metadata/core-properties"/>
    <ds:schemaRef ds:uri="http://purl.org/dc/dcmitype/"/>
    <ds:schemaRef ds:uri="http://schemas.microsoft.com/office/2006/documentManagement/types"/>
    <ds:schemaRef ds:uri="2826709c-166b-41ae-a295-bcf73b4a1c6b"/>
    <ds:schemaRef ds:uri="http://purl.org/dc/terms/"/>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LH Template 2010.potx</Template>
  <TotalTime>30527</TotalTime>
  <Words>1097</Words>
  <Application>Microsoft Office PowerPoint</Application>
  <PresentationFormat>On-screen Show (4:3)</PresentationFormat>
  <Paragraphs>85</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LH Template 2010</vt:lpstr>
      <vt:lpstr>AN AGILE DEVELOPMENT METHODOLOGY</vt:lpstr>
      <vt:lpstr>What is Code Quality Assurance?</vt:lpstr>
      <vt:lpstr>How does the Code Quality Assurance process help QA?</vt:lpstr>
      <vt:lpstr>What is the Code Review QA Objective?</vt:lpstr>
      <vt:lpstr>What is the Development Review Certification Process?</vt:lpstr>
      <vt:lpstr>What is Phase One Code Quality Assurance?</vt:lpstr>
      <vt:lpstr>What is Phase Two Code Quality Assurance?</vt:lpstr>
      <vt:lpstr>What is Phase Three Code Quality Assurance?</vt:lpstr>
      <vt:lpstr>In Conclusion: Code Quality Assurance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Kelley</dc:creator>
  <cp:lastModifiedBy>Brad Huett</cp:lastModifiedBy>
  <cp:revision>492</cp:revision>
  <cp:lastPrinted>2013-12-19T18:50:26Z</cp:lastPrinted>
  <dcterms:created xsi:type="dcterms:W3CDTF">2010-02-12T13:39:48Z</dcterms:created>
  <dcterms:modified xsi:type="dcterms:W3CDTF">2014-01-19T15:29:19Z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0x0101000A49EA360BAE1A4CAFEC6D1171484980</vt:lpwstr>
  </property>
  <property fmtid="{D5CDD505-2E9C-101B-9397-08002B2CF9AE}" pid="3" name="_dlc_DocIdItemGuid">
    <vt:lpwstr>baea632b-a26e-4a89-a0ac-83a04e69a2ba</vt:lpwstr>
  </property>
  <property fmtid="{D5CDD505-2E9C-101B-9397-08002B2CF9AE}" pid="4" name="Order">
    <vt:r8>1300</vt:r8>
  </property>
  <property fmtid="{D5CDD505-2E9C-101B-9397-08002B2CF9AE}" pid="5" name="TemplateUrl">
    <vt:lpwstr/>
  </property>
  <property fmtid="{D5CDD505-2E9C-101B-9397-08002B2CF9AE}" pid="6" name="Verticals">
    <vt:lpwstr/>
  </property>
  <property fmtid="{D5CDD505-2E9C-101B-9397-08002B2CF9AE}" pid="7" name="Organization">
    <vt:lpwstr/>
  </property>
  <property fmtid="{D5CDD505-2E9C-101B-9397-08002B2CF9AE}" pid="8" name="xd_Signature">
    <vt:bool>false</vt:bool>
  </property>
  <property fmtid="{D5CDD505-2E9C-101B-9397-08002B2CF9AE}" pid="9" name="xd_ProgID">
    <vt:lpwstr/>
  </property>
  <property fmtid="{D5CDD505-2E9C-101B-9397-08002B2CF9AE}" pid="10" name="_SourceUrl">
    <vt:lpwstr/>
  </property>
  <property fmtid="{D5CDD505-2E9C-101B-9397-08002B2CF9AE}" pid="11" name="_SharedFileIndex">
    <vt:lpwstr/>
  </property>
</Properties>
</file>