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5"/>
  </p:sldMasterIdLst>
  <p:notesMasterIdLst>
    <p:notesMasterId r:id="rId14"/>
  </p:notesMasterIdLst>
  <p:handoutMasterIdLst>
    <p:handoutMasterId r:id="rId15"/>
  </p:handoutMasterIdLst>
  <p:sldIdLst>
    <p:sldId id="256" r:id="rId6"/>
    <p:sldId id="440" r:id="rId7"/>
    <p:sldId id="441" r:id="rId8"/>
    <p:sldId id="446" r:id="rId9"/>
    <p:sldId id="442" r:id="rId10"/>
    <p:sldId id="445" r:id="rId11"/>
    <p:sldId id="447" r:id="rId12"/>
    <p:sldId id="444" r:id="rId13"/>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576">
          <p15:clr>
            <a:srgbClr val="A4A3A4"/>
          </p15:clr>
        </p15:guide>
        <p15:guide id="2" pos="14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resh Ramdas" initials="" lastIdx="19" clrIdx="0"/>
  <p:cmAuthor id="1" name="BHuett" initials="B" lastIdx="1" clrIdx="1"/>
  <p:cmAuthor id="2" name="Ravi Kalakota" initials="RK"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E4DF17"/>
    <a:srgbClr val="EAEA32"/>
    <a:srgbClr val="1A2D65"/>
    <a:srgbClr val="333333"/>
    <a:srgbClr val="EAEEF4"/>
    <a:srgbClr val="FECD6A"/>
    <a:srgbClr val="052F62"/>
    <a:srgbClr val="FF5400"/>
    <a:srgbClr val="FF52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3689" autoAdjust="0"/>
    <p:restoredTop sz="86051" autoAdjust="0"/>
  </p:normalViewPr>
  <p:slideViewPr>
    <p:cSldViewPr snapToGrid="0">
      <p:cViewPr>
        <p:scale>
          <a:sx n="125" d="100"/>
          <a:sy n="125" d="100"/>
        </p:scale>
        <p:origin x="-1224" y="-72"/>
      </p:cViewPr>
      <p:guideLst>
        <p:guide orient="horz" pos="576"/>
        <p:guide pos="144"/>
      </p:guideLst>
    </p:cSldViewPr>
  </p:slideViewPr>
  <p:notesTextViewPr>
    <p:cViewPr>
      <p:scale>
        <a:sx n="100" d="100"/>
        <a:sy n="100" d="100"/>
      </p:scale>
      <p:origin x="0" y="0"/>
    </p:cViewPr>
  </p:notesTextViewPr>
  <p:sorterViewPr>
    <p:cViewPr varScale="1">
      <p:scale>
        <a:sx n="100" d="100"/>
        <a:sy n="100" d="100"/>
      </p:scale>
      <p:origin x="0" y="4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sz="quarter" idx="1"/>
          </p:nvPr>
        </p:nvSpPr>
        <p:spPr>
          <a:xfrm>
            <a:off x="3979930" y="0"/>
            <a:ext cx="3044719" cy="465614"/>
          </a:xfrm>
          <a:prstGeom prst="rect">
            <a:avLst/>
          </a:prstGeom>
        </p:spPr>
        <p:txBody>
          <a:bodyPr vert="horz" lIns="93360" tIns="46680" rIns="93360" bIns="46680" rtlCol="0"/>
          <a:lstStyle>
            <a:lvl1pPr algn="r">
              <a:defRPr sz="1200"/>
            </a:lvl1pPr>
          </a:lstStyle>
          <a:p>
            <a:fld id="{47E4A9F5-DD16-6542-BBF7-C2ADF77B96AA}" type="datetimeFigureOut">
              <a:rPr lang="en-US" smtClean="0"/>
              <a:t>1/19/2014</a:t>
            </a:fld>
            <a:endParaRPr lang="en-US"/>
          </a:p>
        </p:txBody>
      </p:sp>
      <p:sp>
        <p:nvSpPr>
          <p:cNvPr id="4" name="Footer Placeholder 3"/>
          <p:cNvSpPr>
            <a:spLocks noGrp="1"/>
          </p:cNvSpPr>
          <p:nvPr>
            <p:ph type="ftr" sz="quarter" idx="2"/>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a:p>
        </p:txBody>
      </p:sp>
      <p:sp>
        <p:nvSpPr>
          <p:cNvPr id="5" name="Slide Number Placeholder 4"/>
          <p:cNvSpPr>
            <a:spLocks noGrp="1"/>
          </p:cNvSpPr>
          <p:nvPr>
            <p:ph type="sldNum" sz="quarter" idx="3"/>
          </p:nvPr>
        </p:nvSpPr>
        <p:spPr>
          <a:xfrm>
            <a:off x="3979930" y="8845045"/>
            <a:ext cx="3044719" cy="465614"/>
          </a:xfrm>
          <a:prstGeom prst="rect">
            <a:avLst/>
          </a:prstGeom>
        </p:spPr>
        <p:txBody>
          <a:bodyPr vert="horz" lIns="93360" tIns="46680" rIns="93360" bIns="46680" rtlCol="0" anchor="b"/>
          <a:lstStyle>
            <a:lvl1pPr algn="r">
              <a:defRPr sz="1200"/>
            </a:lvl1pPr>
          </a:lstStyle>
          <a:p>
            <a:fld id="{9A06D020-43A4-8244-B5ED-EC67DAA95255}" type="slidenum">
              <a:rPr lang="en-US" smtClean="0"/>
              <a:t>‹#›</a:t>
            </a:fld>
            <a:endParaRPr lang="en-US"/>
          </a:p>
        </p:txBody>
      </p:sp>
    </p:spTree>
    <p:extLst>
      <p:ext uri="{BB962C8B-B14F-4D97-AF65-F5344CB8AC3E}">
        <p14:creationId xmlns:p14="http://schemas.microsoft.com/office/powerpoint/2010/main" val="4126430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dirty="0"/>
          </a:p>
        </p:txBody>
      </p:sp>
      <p:sp>
        <p:nvSpPr>
          <p:cNvPr id="3" name="Date Placeholder 2"/>
          <p:cNvSpPr>
            <a:spLocks noGrp="1"/>
          </p:cNvSpPr>
          <p:nvPr>
            <p:ph type="dt" idx="1"/>
          </p:nvPr>
        </p:nvSpPr>
        <p:spPr>
          <a:xfrm>
            <a:off x="3979930" y="0"/>
            <a:ext cx="3044719" cy="465614"/>
          </a:xfrm>
          <a:prstGeom prst="rect">
            <a:avLst/>
          </a:prstGeom>
        </p:spPr>
        <p:txBody>
          <a:bodyPr vert="horz" lIns="93360" tIns="46680" rIns="93360" bIns="46680" rtlCol="0"/>
          <a:lstStyle>
            <a:lvl1pPr algn="r">
              <a:defRPr sz="1200"/>
            </a:lvl1pPr>
          </a:lstStyle>
          <a:p>
            <a:fld id="{ACA68532-299A-4F24-A401-5EF00B782997}" type="datetimeFigureOut">
              <a:rPr lang="en-US" smtClean="0"/>
              <a:pPr/>
              <a:t>1/19/2014</a:t>
            </a:fld>
            <a:endParaRPr lang="en-US" dirty="0"/>
          </a:p>
        </p:txBody>
      </p:sp>
      <p:sp>
        <p:nvSpPr>
          <p:cNvPr id="4" name="Slide Image Placeholder 3"/>
          <p:cNvSpPr>
            <a:spLocks noGrp="1" noRot="1" noChangeAspect="1"/>
          </p:cNvSpPr>
          <p:nvPr>
            <p:ph type="sldImg" idx="2"/>
          </p:nvPr>
        </p:nvSpPr>
        <p:spPr>
          <a:xfrm>
            <a:off x="1184275" y="698500"/>
            <a:ext cx="4657725" cy="3492500"/>
          </a:xfrm>
          <a:prstGeom prst="rect">
            <a:avLst/>
          </a:prstGeom>
          <a:noFill/>
          <a:ln w="12700">
            <a:solidFill>
              <a:prstClr val="black"/>
            </a:solidFill>
          </a:ln>
        </p:spPr>
        <p:txBody>
          <a:bodyPr vert="horz" lIns="93360" tIns="46680" rIns="93360" bIns="46680" rtlCol="0" anchor="ctr"/>
          <a:lstStyle/>
          <a:p>
            <a:endParaRPr lang="en-US" dirty="0"/>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60" tIns="46680" rIns="93360" bIns="466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9930" y="8845045"/>
            <a:ext cx="3044719" cy="465614"/>
          </a:xfrm>
          <a:prstGeom prst="rect">
            <a:avLst/>
          </a:prstGeom>
        </p:spPr>
        <p:txBody>
          <a:bodyPr vert="horz" lIns="93360" tIns="46680" rIns="93360" bIns="46680" rtlCol="0" anchor="b"/>
          <a:lstStyle>
            <a:lvl1pPr algn="r">
              <a:defRPr sz="1200"/>
            </a:lvl1pPr>
          </a:lstStyle>
          <a:p>
            <a:fld id="{846A3697-6DAB-4A32-A932-8293F007F9B2}" type="slidenum">
              <a:rPr lang="en-US" smtClean="0"/>
              <a:pPr/>
              <a:t>‹#›</a:t>
            </a:fld>
            <a:endParaRPr lang="en-US" dirty="0"/>
          </a:p>
        </p:txBody>
      </p:sp>
    </p:spTree>
    <p:extLst>
      <p:ext uri="{BB962C8B-B14F-4D97-AF65-F5344CB8AC3E}">
        <p14:creationId xmlns:p14="http://schemas.microsoft.com/office/powerpoint/2010/main" val="2063328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2</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3</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4</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5</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6</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7</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8</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Title 1"/>
          <p:cNvSpPr>
            <a:spLocks noGrp="1"/>
          </p:cNvSpPr>
          <p:nvPr>
            <p:ph type="ctrTitle"/>
          </p:nvPr>
        </p:nvSpPr>
        <p:spPr>
          <a:xfrm>
            <a:off x="304800" y="4572000"/>
            <a:ext cx="8534400" cy="838200"/>
          </a:xfrm>
        </p:spPr>
        <p:txBody>
          <a:bodyPr>
            <a:normAutofit/>
          </a:bodyPr>
          <a:lstStyle>
            <a:lvl1pPr algn="l">
              <a:defRPr sz="3600" b="1">
                <a:solidFill>
                  <a:schemeClr val="tx1"/>
                </a:solidFill>
              </a:defRPr>
            </a:lvl1pPr>
          </a:lstStyle>
          <a:p>
            <a:r>
              <a:rPr lang="en-US" smtClean="0"/>
              <a:t>Click to edit Master title style</a:t>
            </a:r>
            <a:endParaRPr lang="en-US" dirty="0"/>
          </a:p>
        </p:txBody>
      </p:sp>
      <p:sp>
        <p:nvSpPr>
          <p:cNvPr id="11" name="Subtitle 2"/>
          <p:cNvSpPr>
            <a:spLocks noGrp="1"/>
          </p:cNvSpPr>
          <p:nvPr>
            <p:ph type="subTitle" idx="1"/>
          </p:nvPr>
        </p:nvSpPr>
        <p:spPr>
          <a:xfrm>
            <a:off x="304799" y="5410200"/>
            <a:ext cx="8534399" cy="457200"/>
          </a:xfrm>
        </p:spPr>
        <p:txBody>
          <a:bodyPr>
            <a:normAutofit/>
          </a:bodyPr>
          <a:lstStyle>
            <a:lvl1pPr marL="0" indent="0" algn="l">
              <a:buNone/>
              <a:defRPr sz="2000">
                <a:solidFill>
                  <a:schemeClr val="tx1">
                    <a:lumMod val="50000"/>
                    <a:lumOff val="50000"/>
                  </a:schemeClr>
                </a:solidFill>
                <a:latin typeface="+mj-lt"/>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5" name="Footer Placeholder 4"/>
          <p:cNvSpPr txBox="1">
            <a:spLocks/>
          </p:cNvSpPr>
          <p:nvPr userDrawn="1"/>
        </p:nvSpPr>
        <p:spPr>
          <a:xfrm>
            <a:off x="3238500" y="6513063"/>
            <a:ext cx="2667000" cy="273050"/>
          </a:xfrm>
          <a:prstGeom prst="rect">
            <a:avLst/>
          </a:prstGeom>
        </p:spPr>
        <p:txBody>
          <a:bodyPr vert="horz" lIns="91440" tIns="45720" rIns="91440" bIns="45720" rtlCol="0" anchor="ctr"/>
          <a:lstStyle>
            <a:lvl1pPr algn="l">
              <a:defRPr sz="14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bg1"/>
                </a:solidFill>
                <a:effectLst/>
                <a:uLnTx/>
                <a:uFillTx/>
                <a:latin typeface="+mn-lt"/>
                <a:ea typeface="+mn-ea"/>
                <a:cs typeface="+mn-cs"/>
              </a:rPr>
              <a:t>fueling business transformation</a:t>
            </a:r>
            <a:endParaRPr kumimoji="0" lang="en-US" sz="1100" b="0" i="1" u="none" strike="noStrike" kern="1200" cap="none" spc="0" normalizeH="0" baseline="0" noProof="0" dirty="0">
              <a:ln>
                <a:noFill/>
              </a:ln>
              <a:solidFill>
                <a:schemeClr val="bg1"/>
              </a:solidFill>
              <a:effectLst/>
              <a:uLnTx/>
              <a:uFillTx/>
              <a:latin typeface="+mn-lt"/>
              <a:ea typeface="+mn-ea"/>
              <a:cs typeface="+mn-cs"/>
            </a:endParaRPr>
          </a:p>
        </p:txBody>
      </p:sp>
      <p:pic>
        <p:nvPicPr>
          <p:cNvPr id="12" name="Picture 7"/>
          <p:cNvPicPr>
            <a:picLocks noChangeAspect="1" noChangeArrowheads="1"/>
          </p:cNvPicPr>
          <p:nvPr userDrawn="1"/>
        </p:nvPicPr>
        <p:blipFill>
          <a:blip r:embed="rId2" cstate="screen"/>
          <a:srcRect/>
          <a:stretch>
            <a:fillRect/>
          </a:stretch>
        </p:blipFill>
        <p:spPr bwMode="auto">
          <a:xfrm>
            <a:off x="0" y="0"/>
            <a:ext cx="9144000" cy="3657600"/>
          </a:xfrm>
          <a:prstGeom prst="rect">
            <a:avLst/>
          </a:prstGeom>
          <a:noFill/>
          <a:ln w="9525">
            <a:noFill/>
            <a:miter lim="800000"/>
            <a:headEnd/>
            <a:tailEnd/>
          </a:ln>
        </p:spPr>
      </p:pic>
      <p:sp>
        <p:nvSpPr>
          <p:cNvPr id="13" name="Rectangle 12"/>
          <p:cNvSpPr/>
          <p:nvPr userDrawn="1"/>
        </p:nvSpPr>
        <p:spPr>
          <a:xfrm>
            <a:off x="0" y="3657600"/>
            <a:ext cx="9144000" cy="45719"/>
          </a:xfrm>
          <a:prstGeom prst="rect">
            <a:avLst/>
          </a:prstGeom>
          <a:solidFill>
            <a:srgbClr val="FF9900"/>
          </a:solidFill>
          <a:ln w="57150" cmpd="sng">
            <a:noFill/>
          </a:ln>
          <a:effectLst>
            <a:outerShdw blurRad="50800" dist="38100" dir="5400000">
              <a:schemeClr val="tx1">
                <a:lumMod val="65000"/>
                <a:lumOff val="35000"/>
                <a:alpha val="4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 name="Title 1"/>
          <p:cNvSpPr txBox="1">
            <a:spLocks/>
          </p:cNvSpPr>
          <p:nvPr userDrawn="1"/>
        </p:nvSpPr>
        <p:spPr>
          <a:xfrm>
            <a:off x="381000" y="1277521"/>
            <a:ext cx="3581400" cy="838200"/>
          </a:xfrm>
          <a:prstGeom prst="rect">
            <a:avLst/>
          </a:prstGeom>
        </p:spPr>
        <p:txBody>
          <a:bodyPr vert="horz" lIns="91440" tIns="45720" rIns="91440" bIns="45720" rtlCol="0" anchor="ctr">
            <a:normAutofit/>
          </a:bodyPr>
          <a:lstStyle>
            <a:lvl1pPr algn="l">
              <a:defRPr sz="3600" b="1">
                <a:solidFill>
                  <a:schemeClr val="tx1"/>
                </a:solidFill>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bg1"/>
                </a:solidFill>
                <a:effectLst/>
                <a:uLnTx/>
                <a:uFillTx/>
                <a:latin typeface="+mj-lt"/>
                <a:ea typeface="+mj-ea"/>
                <a:cs typeface="+mj-cs"/>
              </a:rPr>
              <a:t>LiquidHub</a:t>
            </a:r>
            <a:endParaRPr kumimoji="0" lang="en-US" sz="4400" b="1" i="0" u="none" strike="noStrike" kern="1200" cap="none" spc="0" normalizeH="0" baseline="0" noProof="0" dirty="0">
              <a:ln>
                <a:noFill/>
              </a:ln>
              <a:solidFill>
                <a:schemeClr val="bg1"/>
              </a:solidFill>
              <a:effectLst/>
              <a:uLnTx/>
              <a:uFillTx/>
              <a:latin typeface="+mj-lt"/>
              <a:ea typeface="+mj-ea"/>
              <a:cs typeface="+mj-cs"/>
            </a:endParaRPr>
          </a:p>
        </p:txBody>
      </p:sp>
      <p:sp>
        <p:nvSpPr>
          <p:cNvPr id="15" name="Text Box 9"/>
          <p:cNvSpPr txBox="1">
            <a:spLocks noChangeArrowheads="1"/>
          </p:cNvSpPr>
          <p:nvPr userDrawn="1"/>
        </p:nvSpPr>
        <p:spPr bwMode="auto">
          <a:xfrm>
            <a:off x="406400" y="2099846"/>
            <a:ext cx="3429000" cy="338554"/>
          </a:xfrm>
          <a:prstGeom prst="rect">
            <a:avLst/>
          </a:prstGeom>
          <a:noFill/>
          <a:ln w="9525">
            <a:noFill/>
            <a:miter lim="800000"/>
            <a:headEnd/>
            <a:tailEnd/>
          </a:ln>
          <a:effectLst/>
        </p:spPr>
        <p:txBody>
          <a:bodyPr>
            <a:spAutoFit/>
          </a:bodyPr>
          <a:lstStyle/>
          <a:p>
            <a:pPr>
              <a:spcBef>
                <a:spcPct val="50000"/>
              </a:spcBef>
            </a:pPr>
            <a:r>
              <a:rPr lang="en-US" sz="1600" dirty="0" smtClean="0">
                <a:solidFill>
                  <a:srgbClr val="FFFFFF"/>
                </a:solidFill>
                <a:latin typeface="+mn-lt"/>
              </a:rPr>
              <a:t>consulting </a:t>
            </a:r>
            <a:r>
              <a:rPr lang="en-US" sz="1600" dirty="0">
                <a:solidFill>
                  <a:srgbClr val="FFFFFF"/>
                </a:solidFill>
                <a:latin typeface="+mn-lt"/>
              </a:rPr>
              <a:t>| </a:t>
            </a:r>
            <a:r>
              <a:rPr lang="en-US" sz="1600" dirty="0" smtClean="0">
                <a:solidFill>
                  <a:srgbClr val="FFFFFF"/>
                </a:solidFill>
                <a:latin typeface="+mn-lt"/>
              </a:rPr>
              <a:t>solutions </a:t>
            </a:r>
            <a:r>
              <a:rPr lang="en-US" sz="1600" dirty="0">
                <a:solidFill>
                  <a:srgbClr val="FFFFFF"/>
                </a:solidFill>
                <a:latin typeface="+mn-lt"/>
              </a:rPr>
              <a:t>| </a:t>
            </a:r>
            <a:r>
              <a:rPr lang="en-US" sz="1600" dirty="0" smtClean="0">
                <a:solidFill>
                  <a:srgbClr val="FFFFFF"/>
                </a:solidFill>
                <a:latin typeface="+mn-lt"/>
              </a:rPr>
              <a:t>outsourcing  </a:t>
            </a:r>
            <a:endParaRPr lang="en-US" sz="1600" dirty="0">
              <a:solidFill>
                <a:srgbClr val="FFFFFF"/>
              </a:solidFill>
              <a:latin typeface="+mn-lt"/>
            </a:endParaRPr>
          </a:p>
        </p:txBody>
      </p:sp>
      <p:cxnSp>
        <p:nvCxnSpPr>
          <p:cNvPr id="21" name="Straight Connector 20"/>
          <p:cNvCxnSpPr/>
          <p:nvPr userDrawn="1"/>
        </p:nvCxnSpPr>
        <p:spPr>
          <a:xfrm>
            <a:off x="439271" y="2106705"/>
            <a:ext cx="3039035" cy="0"/>
          </a:xfrm>
          <a:prstGeom prst="line">
            <a:avLst/>
          </a:prstGeom>
          <a:ln w="19050">
            <a:solidFill>
              <a:srgbClr val="FF9900"/>
            </a:solidFill>
          </a:ln>
        </p:spPr>
        <p:style>
          <a:lnRef idx="2">
            <a:schemeClr val="accent1"/>
          </a:lnRef>
          <a:fillRef idx="0">
            <a:schemeClr val="accent1"/>
          </a:fillRef>
          <a:effectRef idx="1">
            <a:schemeClr val="accent1"/>
          </a:effectRef>
          <a:fontRef idx="minor">
            <a:schemeClr val="tx1"/>
          </a:fontRef>
        </p:style>
      </p:cxnSp>
      <p:pic>
        <p:nvPicPr>
          <p:cNvPr id="22" name="Picture 21" descr="tech_image4.jpg"/>
          <p:cNvPicPr>
            <a:picLocks/>
          </p:cNvPicPr>
          <p:nvPr userDrawn="1"/>
        </p:nvPicPr>
        <p:blipFill>
          <a:blip r:embed="rId3" cstate="screen"/>
          <a:stretch>
            <a:fillRect/>
          </a:stretch>
        </p:blipFill>
        <p:spPr>
          <a:xfrm>
            <a:off x="6132045" y="2895600"/>
            <a:ext cx="1375710" cy="1078992"/>
          </a:xfrm>
          <a:prstGeom prst="rect">
            <a:avLst/>
          </a:prstGeom>
          <a:ln w="25400" cap="flat" cmpd="sng" algn="ctr">
            <a:solidFill>
              <a:srgbClr val="FF9900"/>
            </a:solidFill>
            <a:prstDash val="solid"/>
            <a:round/>
            <a:headEnd type="none" w="med" len="med"/>
            <a:tailEnd type="none" w="med" len="med"/>
          </a:ln>
          <a:effectLst>
            <a:reflection blurRad="6350" stA="50000" endA="300" endPos="55000" dir="5400000" sy="-100000" algn="bl" rotWithShape="0"/>
          </a:effectLst>
        </p:spPr>
      </p:pic>
      <p:pic>
        <p:nvPicPr>
          <p:cNvPr id="23" name="Picture 2" descr="C:\Users\Ram\AppData\Local\Microsoft\Windows\Temporary Internet Files\Content.IE5\ROAOJUDE\MPj04424410000[1].jpg"/>
          <p:cNvPicPr>
            <a:picLocks noChangeAspect="1" noChangeArrowheads="1"/>
          </p:cNvPicPr>
          <p:nvPr userDrawn="1"/>
        </p:nvPicPr>
        <p:blipFill>
          <a:blip r:embed="rId4" cstate="screen"/>
          <a:srcRect/>
          <a:stretch>
            <a:fillRect/>
          </a:stretch>
        </p:blipFill>
        <p:spPr bwMode="auto">
          <a:xfrm>
            <a:off x="4648200" y="2896629"/>
            <a:ext cx="1371600" cy="1076934"/>
          </a:xfrm>
          <a:prstGeom prst="rect">
            <a:avLst/>
          </a:prstGeom>
          <a:noFill/>
          <a:ln w="25400" cap="flat" cmpd="sng" algn="ctr">
            <a:solidFill>
              <a:srgbClr val="FF9900"/>
            </a:solidFill>
            <a:prstDash val="solid"/>
            <a:round/>
            <a:headEnd type="none" w="med" len="med"/>
            <a:tailEnd type="none" w="med" len="med"/>
          </a:ln>
          <a:effectLst>
            <a:reflection blurRad="6350" stA="52000" endA="300" endPos="35000" dir="5400000" sy="-100000" algn="bl" rotWithShape="0"/>
          </a:effectLst>
        </p:spPr>
      </p:pic>
      <p:pic>
        <p:nvPicPr>
          <p:cNvPr id="24" name="Picture 8" descr="C:\Users\Ram\AppData\Local\Microsoft\Windows\Temporary Internet Files\Content.IE5\XBZNMR35\MPj04447870000[1].jpg"/>
          <p:cNvPicPr>
            <a:picLocks noChangeAspect="1" noChangeArrowheads="1"/>
          </p:cNvPicPr>
          <p:nvPr userDrawn="1"/>
        </p:nvPicPr>
        <p:blipFill>
          <a:blip r:embed="rId5" cstate="screen"/>
          <a:srcRect/>
          <a:stretch>
            <a:fillRect/>
          </a:stretch>
        </p:blipFill>
        <p:spPr bwMode="auto">
          <a:xfrm>
            <a:off x="7620000" y="2901696"/>
            <a:ext cx="1381468" cy="1066800"/>
          </a:xfrm>
          <a:prstGeom prst="rect">
            <a:avLst/>
          </a:prstGeom>
          <a:noFill/>
          <a:ln w="25400" cap="flat" cmpd="sng" algn="ctr">
            <a:solidFill>
              <a:srgbClr val="FF9900"/>
            </a:solidFill>
            <a:prstDash val="solid"/>
            <a:round/>
            <a:headEnd type="none" w="med" len="med"/>
            <a:tailEnd type="none" w="med" len="med"/>
          </a:ln>
          <a:effectLst>
            <a:reflection blurRad="6350" stA="52000" endA="300" endPos="35000" dir="5400000" sy="-100000" algn="bl" rotWithShape="0"/>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7"/>
          <p:cNvPicPr>
            <a:picLocks noChangeAspect="1" noChangeArrowheads="1"/>
          </p:cNvPicPr>
          <p:nvPr userDrawn="1"/>
        </p:nvPicPr>
        <p:blipFill>
          <a:blip r:embed="rId2" cstate="screen"/>
          <a:srcRect/>
          <a:stretch>
            <a:fillRect/>
          </a:stretch>
        </p:blipFill>
        <p:spPr bwMode="auto">
          <a:xfrm>
            <a:off x="0" y="0"/>
            <a:ext cx="9144000" cy="762000"/>
          </a:xfrm>
          <a:prstGeom prst="rect">
            <a:avLst/>
          </a:prstGeom>
          <a:noFill/>
          <a:ln w="9525">
            <a:noFill/>
            <a:miter lim="800000"/>
            <a:headEnd/>
            <a:tailEnd/>
          </a:ln>
        </p:spPr>
      </p:pic>
      <p:sp>
        <p:nvSpPr>
          <p:cNvPr id="15" name="Footer Placeholder 4"/>
          <p:cNvSpPr txBox="1">
            <a:spLocks/>
          </p:cNvSpPr>
          <p:nvPr userDrawn="1"/>
        </p:nvSpPr>
        <p:spPr>
          <a:xfrm>
            <a:off x="3238500" y="6513063"/>
            <a:ext cx="2667000" cy="273050"/>
          </a:xfrm>
          <a:prstGeom prst="rect">
            <a:avLst/>
          </a:prstGeom>
        </p:spPr>
        <p:txBody>
          <a:bodyPr vert="horz" lIns="91440" tIns="45720" rIns="91440" bIns="45720" rtlCol="0" anchor="ctr"/>
          <a:lstStyle>
            <a:lvl1pPr algn="l">
              <a:defRPr sz="14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bg1"/>
                </a:solidFill>
                <a:effectLst/>
                <a:uLnTx/>
                <a:uFillTx/>
                <a:latin typeface="+mn-lt"/>
                <a:ea typeface="+mn-ea"/>
                <a:cs typeface="+mn-cs"/>
              </a:rPr>
              <a:t>fueling business transformation</a:t>
            </a:r>
            <a:endParaRPr kumimoji="0" lang="en-US" sz="1100" b="0" i="1" u="none" strike="noStrike" kern="1200" cap="none" spc="0" normalizeH="0" baseline="0" noProof="0" dirty="0">
              <a:ln>
                <a:noFill/>
              </a:ln>
              <a:solidFill>
                <a:schemeClr val="bg1"/>
              </a:solidFill>
              <a:effectLst/>
              <a:uLnTx/>
              <a:uFillTx/>
              <a:latin typeface="+mn-lt"/>
              <a:ea typeface="+mn-ea"/>
              <a:cs typeface="+mn-cs"/>
            </a:endParaRPr>
          </a:p>
        </p:txBody>
      </p:sp>
      <p:sp>
        <p:nvSpPr>
          <p:cNvPr id="16"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2" name="Title 1"/>
          <p:cNvSpPr>
            <a:spLocks noGrp="1"/>
          </p:cNvSpPr>
          <p:nvPr>
            <p:ph type="title"/>
          </p:nvPr>
        </p:nvSpPr>
        <p:spPr>
          <a:xfrm>
            <a:off x="228600" y="0"/>
            <a:ext cx="8915400" cy="762000"/>
          </a:xfrm>
        </p:spPr>
        <p:txBody>
          <a:bodyPr>
            <a:normAutofit/>
          </a:bodyPr>
          <a:lstStyle>
            <a:lvl1pPr algn="l">
              <a:defRPr sz="2400">
                <a:solidFill>
                  <a:schemeClr val="bg1"/>
                </a:solidFill>
              </a:defRPr>
            </a:lvl1pPr>
          </a:lstStyle>
          <a:p>
            <a:r>
              <a:rPr lang="en-US" smtClean="0"/>
              <a:t>Click to edit Master title style</a:t>
            </a:r>
            <a:endParaRPr lang="en-US" dirty="0"/>
          </a:p>
        </p:txBody>
      </p:sp>
      <p:sp>
        <p:nvSpPr>
          <p:cNvPr id="3" name="Content Placeholder 2"/>
          <p:cNvSpPr>
            <a:spLocks noGrp="1"/>
          </p:cNvSpPr>
          <p:nvPr userDrawn="1">
            <p:ph idx="1"/>
          </p:nvPr>
        </p:nvSpPr>
        <p:spPr>
          <a:xfrm>
            <a:off x="228600" y="914400"/>
            <a:ext cx="8686800" cy="5334000"/>
          </a:xfrm>
        </p:spPr>
        <p:txBody>
          <a:bodyPr>
            <a:normAutofit/>
          </a:bodyPr>
          <a:lstStyle>
            <a:lvl1pPr>
              <a:buClr>
                <a:schemeClr val="tx2">
                  <a:lumMod val="75000"/>
                </a:schemeClr>
              </a:buClr>
              <a:defRPr sz="2400"/>
            </a:lvl1pPr>
            <a:lvl2pPr>
              <a:buClr>
                <a:schemeClr val="tx2">
                  <a:lumMod val="75000"/>
                </a:schemeClr>
              </a:buClr>
              <a:defRPr sz="2000"/>
            </a:lvl2pPr>
            <a:lvl3pPr>
              <a:buClr>
                <a:schemeClr val="tx2">
                  <a:lumMod val="75000"/>
                </a:schemeClr>
              </a:buClr>
              <a:defRPr sz="1800"/>
            </a:lvl3pPr>
            <a:lvl4pPr>
              <a:buClr>
                <a:schemeClr val="tx2">
                  <a:lumMod val="75000"/>
                </a:schemeClr>
              </a:buClr>
              <a:defRPr sz="1600"/>
            </a:lvl4pPr>
            <a:lvl5pPr>
              <a:buClr>
                <a:schemeClr val="tx2">
                  <a:lumMod val="75000"/>
                </a:schemeClr>
              </a:buCl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648200"/>
            <a:ext cx="7772400" cy="1120775"/>
          </a:xfrm>
        </p:spPr>
        <p:txBody>
          <a:bodyPr anchor="t">
            <a:normAutofit/>
          </a:bodyPr>
          <a:lstStyle>
            <a:lvl1pPr algn="l">
              <a:defRPr sz="3200" b="0" cap="none">
                <a:solidFill>
                  <a:schemeClr val="tx1">
                    <a:lumMod val="50000"/>
                    <a:lumOff val="50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8600" y="914400"/>
            <a:ext cx="4267200" cy="53340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914400"/>
            <a:ext cx="4267200" cy="53340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28600" y="914400"/>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 y="1554162"/>
            <a:ext cx="4267200" cy="4694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1" y="914400"/>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8201" y="1554162"/>
            <a:ext cx="4267200" cy="4694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o Foo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2"/>
          <p:cNvSpPr/>
          <p:nvPr userDrawn="1"/>
        </p:nvSpPr>
        <p:spPr>
          <a:xfrm>
            <a:off x="0" y="762000"/>
            <a:ext cx="9144000" cy="6096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New-blue-back-logo.jpg"/>
          <p:cNvPicPr>
            <a:picLocks noChangeAspect="1"/>
          </p:cNvPicPr>
          <p:nvPr/>
        </p:nvPicPr>
        <p:blipFill>
          <a:blip r:embed="rId10" cstate="screen"/>
          <a:stretch>
            <a:fillRect/>
          </a:stretch>
        </p:blipFill>
        <p:spPr>
          <a:xfrm>
            <a:off x="0" y="6400800"/>
            <a:ext cx="9144000" cy="457200"/>
          </a:xfrm>
          <a:prstGeom prst="rect">
            <a:avLst/>
          </a:prstGeom>
        </p:spPr>
      </p:pic>
      <p:pic>
        <p:nvPicPr>
          <p:cNvPr id="7" name="Picture 7"/>
          <p:cNvPicPr>
            <a:picLocks noChangeAspect="1" noChangeArrowheads="1"/>
          </p:cNvPicPr>
          <p:nvPr/>
        </p:nvPicPr>
        <p:blipFill>
          <a:blip r:embed="rId11" cstate="screen"/>
          <a:srcRect/>
          <a:stretch>
            <a:fillRect/>
          </a:stretch>
        </p:blipFill>
        <p:spPr bwMode="auto">
          <a:xfrm>
            <a:off x="0" y="0"/>
            <a:ext cx="9144000" cy="762000"/>
          </a:xfrm>
          <a:prstGeom prst="rect">
            <a:avLst/>
          </a:prstGeom>
          <a:noFill/>
          <a:ln w="9525">
            <a:noFill/>
            <a:miter lim="800000"/>
            <a:headEnd/>
            <a:tailEnd/>
          </a:ln>
        </p:spPr>
      </p:pic>
      <p:sp>
        <p:nvSpPr>
          <p:cNvPr id="2" name="Title Placeholder 1"/>
          <p:cNvSpPr>
            <a:spLocks noGrp="1"/>
          </p:cNvSpPr>
          <p:nvPr>
            <p:ph type="title"/>
          </p:nvPr>
        </p:nvSpPr>
        <p:spPr>
          <a:xfrm>
            <a:off x="228600" y="0"/>
            <a:ext cx="8915400" cy="762000"/>
          </a:xfrm>
          <a:prstGeom prst="rect">
            <a:avLst/>
          </a:prstGeom>
        </p:spPr>
        <p:txBody>
          <a:bodyPr vert="horz" lIns="91440" tIns="0" rIns="91440" bIns="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8600" y="914400"/>
            <a:ext cx="8686800" cy="5334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Footer Placeholder 4"/>
          <p:cNvSpPr txBox="1">
            <a:spLocks/>
          </p:cNvSpPr>
          <p:nvPr/>
        </p:nvSpPr>
        <p:spPr>
          <a:xfrm>
            <a:off x="3238500" y="6513063"/>
            <a:ext cx="2667000" cy="273050"/>
          </a:xfrm>
          <a:prstGeom prst="rect">
            <a:avLst/>
          </a:prstGeom>
        </p:spPr>
        <p:txBody>
          <a:bodyPr vert="horz" lIns="91440" tIns="45720" rIns="91440" bIns="45720" rtlCol="0" anchor="ctr"/>
          <a:lstStyle>
            <a:lvl1pPr algn="l">
              <a:defRPr sz="14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bg1"/>
                </a:solidFill>
                <a:effectLst/>
                <a:uLnTx/>
                <a:uFillTx/>
                <a:latin typeface="+mn-lt"/>
                <a:ea typeface="+mn-ea"/>
                <a:cs typeface="+mn-cs"/>
              </a:rPr>
              <a:t>fueling business transformation</a:t>
            </a:r>
            <a:endParaRPr kumimoji="0" lang="en-US" sz="1100" b="0" i="1" u="none" strike="noStrike" kern="1200" cap="none" spc="0" normalizeH="0" baseline="0" noProof="0" dirty="0">
              <a:ln>
                <a:noFill/>
              </a:ln>
              <a:solidFill>
                <a:schemeClr val="bg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Lst>
  <p:txStyles>
    <p:titleStyle>
      <a:lvl1pPr algn="l" defTabSz="914400" rtl="0" eaLnBrk="1" latinLnBrk="0" hangingPunct="1">
        <a:spcBef>
          <a:spcPct val="0"/>
        </a:spcBef>
        <a:buNone/>
        <a:defRPr lang="en-US" sz="2400" kern="1200">
          <a:solidFill>
            <a:schemeClr val="bg1"/>
          </a:solidFill>
          <a:latin typeface="+mj-lt"/>
          <a:ea typeface="+mj-ea"/>
          <a:cs typeface="+mj-cs"/>
        </a:defRPr>
      </a:lvl1pPr>
    </p:titleStyle>
    <p:bodyStyle>
      <a:lvl1pPr marL="233363" indent="-233363" algn="l" defTabSz="914400" rtl="0" eaLnBrk="1" latinLnBrk="0" hangingPunct="1">
        <a:spcBef>
          <a:spcPct val="20000"/>
        </a:spcBef>
        <a:buClr>
          <a:srgbClr val="0070C0"/>
        </a:buClr>
        <a:buFont typeface="Arial" pitchFamily="34" charset="0"/>
        <a:buChar char="•"/>
        <a:defRPr lang="en-US" sz="2400" kern="1200" smtClean="0">
          <a:solidFill>
            <a:schemeClr val="tx1"/>
          </a:solidFill>
          <a:latin typeface="+mn-lt"/>
          <a:ea typeface="+mn-ea"/>
          <a:cs typeface="+mn-cs"/>
        </a:defRPr>
      </a:lvl1pPr>
      <a:lvl2pPr marL="631825" indent="-234950" algn="l" defTabSz="914400" rtl="0" eaLnBrk="1" latinLnBrk="0" hangingPunct="1">
        <a:spcBef>
          <a:spcPct val="20000"/>
        </a:spcBef>
        <a:buClr>
          <a:srgbClr val="0070C0"/>
        </a:buClr>
        <a:buFont typeface="Arial" pitchFamily="34" charset="0"/>
        <a:buChar char="–"/>
        <a:defRPr lang="en-US" sz="2000" kern="1200" smtClean="0">
          <a:solidFill>
            <a:schemeClr val="tx1"/>
          </a:solidFill>
          <a:latin typeface="+mn-lt"/>
          <a:ea typeface="+mn-ea"/>
          <a:cs typeface="+mn-cs"/>
        </a:defRPr>
      </a:lvl2pPr>
      <a:lvl3pPr marL="1143000" indent="-168275" algn="l" defTabSz="914400" rtl="0" eaLnBrk="1" latinLnBrk="0" hangingPunct="1">
        <a:spcBef>
          <a:spcPct val="20000"/>
        </a:spcBef>
        <a:buClr>
          <a:srgbClr val="0070C0"/>
        </a:buClr>
        <a:buFont typeface="Arial" pitchFamily="34" charset="0"/>
        <a:buChar char="•"/>
        <a:defRPr lang="en-US" sz="1800" kern="1200" smtClean="0">
          <a:solidFill>
            <a:schemeClr val="tx1"/>
          </a:solidFill>
          <a:latin typeface="+mn-lt"/>
          <a:ea typeface="+mn-ea"/>
          <a:cs typeface="+mn-cs"/>
        </a:defRPr>
      </a:lvl3pPr>
      <a:lvl4pPr marL="1600200" indent="-168275" algn="l" defTabSz="914400" rtl="0" eaLnBrk="1" latinLnBrk="0" hangingPunct="1">
        <a:spcBef>
          <a:spcPct val="20000"/>
        </a:spcBef>
        <a:buClr>
          <a:srgbClr val="0070C0"/>
        </a:buClr>
        <a:buFont typeface="Arial" pitchFamily="34" charset="0"/>
        <a:buChar char="–"/>
        <a:defRPr lang="en-US" sz="1600" kern="1200" smtClean="0">
          <a:solidFill>
            <a:schemeClr val="tx1"/>
          </a:solidFill>
          <a:latin typeface="+mn-lt"/>
          <a:ea typeface="+mn-ea"/>
          <a:cs typeface="+mn-cs"/>
        </a:defRPr>
      </a:lvl4pPr>
      <a:lvl5pPr marL="2057400" indent="-228600" algn="l" defTabSz="914400" rtl="0" eaLnBrk="1" latinLnBrk="0" hangingPunct="1">
        <a:spcBef>
          <a:spcPct val="20000"/>
        </a:spcBef>
        <a:buClr>
          <a:srgbClr val="0070C0"/>
        </a:buClr>
        <a:buFont typeface="Arial" pitchFamily="34" charset="0"/>
        <a:buChar char="»"/>
        <a:defRPr lang="en-US"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50" y="3665366"/>
            <a:ext cx="4632013" cy="632313"/>
          </a:xfrm>
        </p:spPr>
        <p:txBody>
          <a:bodyPr>
            <a:noAutofit/>
          </a:bodyPr>
          <a:lstStyle/>
          <a:p>
            <a:pPr algn="ctr"/>
            <a:r>
              <a:rPr lang="en-US" sz="2000" b="0" i="1" dirty="0">
                <a:solidFill>
                  <a:srgbClr val="002060"/>
                </a:solidFill>
                <a:effectLst>
                  <a:outerShdw blurRad="38100" dist="38100" dir="2700000" algn="tl">
                    <a:srgbClr val="000000">
                      <a:alpha val="43137"/>
                    </a:srgbClr>
                  </a:outerShdw>
                </a:effectLst>
              </a:rPr>
              <a:t>AN AGILE </a:t>
            </a:r>
            <a:r>
              <a:rPr lang="en-US" sz="2000" b="0" i="1" dirty="0" smtClean="0">
                <a:solidFill>
                  <a:srgbClr val="002060"/>
                </a:solidFill>
                <a:effectLst>
                  <a:outerShdw blurRad="38100" dist="38100" dir="2700000" algn="tl">
                    <a:srgbClr val="000000">
                      <a:alpha val="43137"/>
                    </a:srgbClr>
                  </a:outerShdw>
                </a:effectLst>
              </a:rPr>
              <a:t>DEVELOPMENT </a:t>
            </a:r>
            <a:r>
              <a:rPr lang="en-US" sz="2000" b="0" i="1" dirty="0">
                <a:solidFill>
                  <a:srgbClr val="002060"/>
                </a:solidFill>
                <a:effectLst>
                  <a:outerShdw blurRad="38100" dist="38100" dir="2700000" algn="tl">
                    <a:srgbClr val="000000">
                      <a:alpha val="43137"/>
                    </a:srgbClr>
                  </a:outerShdw>
                </a:effectLst>
              </a:rPr>
              <a:t>METHODOLOGY</a:t>
            </a:r>
          </a:p>
        </p:txBody>
      </p:sp>
      <p:sp>
        <p:nvSpPr>
          <p:cNvPr id="6" name="Subtitle 2"/>
          <p:cNvSpPr txBox="1">
            <a:spLocks/>
          </p:cNvSpPr>
          <p:nvPr/>
        </p:nvSpPr>
        <p:spPr>
          <a:xfrm>
            <a:off x="35450" y="6521553"/>
            <a:ext cx="2204055" cy="274453"/>
          </a:xfrm>
          <a:prstGeom prst="rect">
            <a:avLst/>
          </a:prstGeom>
        </p:spPr>
        <p:txBody>
          <a:bodyPr vert="horz" lIns="91440" tIns="45720" rIns="91440" bIns="45720" rtlCol="0">
            <a:normAutofit/>
          </a:bodyPr>
          <a:lstStyle>
            <a:lvl1pPr marL="0" indent="0" algn="l" defTabSz="914400" rtl="0" eaLnBrk="1" latinLnBrk="0" hangingPunct="1">
              <a:spcBef>
                <a:spcPct val="20000"/>
              </a:spcBef>
              <a:buClr>
                <a:srgbClr val="0070C0"/>
              </a:buClr>
              <a:buFont typeface="Arial" pitchFamily="34" charset="0"/>
              <a:buNone/>
              <a:defRPr lang="en-US" sz="2000" kern="1200">
                <a:solidFill>
                  <a:schemeClr val="tx1">
                    <a:lumMod val="50000"/>
                    <a:lumOff val="50000"/>
                  </a:schemeClr>
                </a:solidFill>
                <a:latin typeface="+mj-lt"/>
                <a:ea typeface="+mn-ea"/>
                <a:cs typeface="Arial" pitchFamily="34" charset="0"/>
              </a:defRPr>
            </a:lvl1pPr>
            <a:lvl2pPr marL="457200" indent="0" algn="ctr" defTabSz="914400" rtl="0" eaLnBrk="1" latinLnBrk="0" hangingPunct="1">
              <a:spcBef>
                <a:spcPct val="20000"/>
              </a:spcBef>
              <a:buClr>
                <a:srgbClr val="0070C0"/>
              </a:buClr>
              <a:buFont typeface="Arial" pitchFamily="34" charset="0"/>
              <a:buNone/>
              <a:defRPr lang="en-US"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0070C0"/>
              </a:buClr>
              <a:buFont typeface="Arial" pitchFamily="34" charset="0"/>
              <a:buNone/>
              <a:defRPr lang="en-US"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0070C0"/>
              </a:buClr>
              <a:buFont typeface="Arial" pitchFamily="34" charset="0"/>
              <a:buNone/>
              <a:defRPr lang="en-US"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0070C0"/>
              </a:buClr>
              <a:buFont typeface="Arial" pitchFamily="34" charset="0"/>
              <a:buNone/>
              <a:defRPr lang="en-US" sz="16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fld id="{BEC8922D-7E4B-4F23-913D-EF2D105C50FB}" type="datetime2">
              <a:rPr lang="en-US" sz="900" b="1" i="1" smtClean="0">
                <a:solidFill>
                  <a:schemeClr val="bg1"/>
                </a:solidFill>
                <a:effectLst>
                  <a:outerShdw blurRad="38100" dist="38100" dir="2700000" algn="tl">
                    <a:srgbClr val="000000">
                      <a:alpha val="43137"/>
                    </a:srgbClr>
                  </a:outerShdw>
                </a:effectLst>
              </a:rPr>
              <a:t>Sunday, January 19, 2014</a:t>
            </a:fld>
            <a:endParaRPr lang="en-US" sz="900" b="1" i="1" dirty="0">
              <a:solidFill>
                <a:schemeClr val="bg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3162300" y="5119608"/>
            <a:ext cx="2918460" cy="1165860"/>
          </a:xfrm>
        </p:spPr>
        <p:txBody>
          <a:bodyPr>
            <a:noAutofit/>
          </a:bodyPr>
          <a:lstStyle/>
          <a:p>
            <a:pPr algn="ctr"/>
            <a:r>
              <a:rPr lang="en-US" sz="1400" b="1" dirty="0" smtClean="0">
                <a:effectLst>
                  <a:outerShdw blurRad="38100" dist="38100" dir="2700000" algn="tl">
                    <a:srgbClr val="000000">
                      <a:alpha val="43137"/>
                    </a:srgbClr>
                  </a:outerShdw>
                </a:effectLst>
              </a:rPr>
              <a:t>The Agile Process Team</a:t>
            </a:r>
          </a:p>
          <a:p>
            <a:r>
              <a:rPr lang="en-US" sz="1200" b="1" dirty="0" smtClean="0"/>
              <a:t>Brad Huett</a:t>
            </a:r>
            <a:r>
              <a:rPr lang="en-US" sz="1200" b="1" dirty="0"/>
              <a:t>	</a:t>
            </a:r>
            <a:r>
              <a:rPr lang="en-US" sz="1200" b="1" dirty="0" smtClean="0"/>
              <a:t>	Don Kasner</a:t>
            </a:r>
          </a:p>
          <a:p>
            <a:r>
              <a:rPr lang="en-US" sz="1200" b="1" dirty="0" smtClean="0"/>
              <a:t>Megan Schmid	Dave Latham</a:t>
            </a:r>
          </a:p>
          <a:p>
            <a:r>
              <a:rPr lang="en-US" sz="1200" b="1" dirty="0" smtClean="0"/>
              <a:t>Erich Villasis		Steven Hill</a:t>
            </a:r>
          </a:p>
          <a:p>
            <a:r>
              <a:rPr lang="en-US" sz="1200" b="1" dirty="0"/>
              <a:t>Siva Natarajan	</a:t>
            </a:r>
            <a:r>
              <a:rPr lang="en-US" sz="1200" b="1" dirty="0" smtClean="0"/>
              <a:t>	Bryce </a:t>
            </a:r>
            <a:r>
              <a:rPr lang="en-US" sz="1200" b="1" dirty="0"/>
              <a:t>Budd</a:t>
            </a:r>
          </a:p>
          <a:p>
            <a:endParaRPr lang="en-US" sz="1200" b="1" dirty="0" smtClean="0"/>
          </a:p>
          <a:p>
            <a:endParaRPr lang="en-US" sz="1200" b="1" dirty="0" smtClean="0"/>
          </a:p>
          <a:p>
            <a:endParaRPr lang="en-US" sz="1200" b="1" dirty="0" smtClean="0"/>
          </a:p>
        </p:txBody>
      </p:sp>
      <p:sp>
        <p:nvSpPr>
          <p:cNvPr id="11" name="Rectangle 10"/>
          <p:cNvSpPr/>
          <p:nvPr/>
        </p:nvSpPr>
        <p:spPr>
          <a:xfrm>
            <a:off x="5238425" y="151855"/>
            <a:ext cx="3638459" cy="2877565"/>
          </a:xfrm>
          <a:prstGeom prst="rect">
            <a:avLst/>
          </a:prstGeom>
          <a:blipFill dpi="0" rotWithShape="1">
            <a:blip r:embed="rId2">
              <a:alphaModFix amt="46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smtClean="0">
              <a:solidFill>
                <a:schemeClr val="bg1"/>
              </a:solidFill>
            </a:endParaRPr>
          </a:p>
        </p:txBody>
      </p:sp>
      <p:grpSp>
        <p:nvGrpSpPr>
          <p:cNvPr id="10" name="Group 9"/>
          <p:cNvGrpSpPr/>
          <p:nvPr/>
        </p:nvGrpSpPr>
        <p:grpSpPr>
          <a:xfrm>
            <a:off x="162345" y="4184937"/>
            <a:ext cx="8899533" cy="862069"/>
            <a:chOff x="162345" y="4184937"/>
            <a:chExt cx="8899533" cy="862069"/>
          </a:xfrm>
        </p:grpSpPr>
        <p:sp>
          <p:nvSpPr>
            <p:cNvPr id="12" name="Title 1"/>
            <p:cNvSpPr txBox="1">
              <a:spLocks/>
            </p:cNvSpPr>
            <p:nvPr/>
          </p:nvSpPr>
          <p:spPr>
            <a:xfrm>
              <a:off x="196848" y="4208806"/>
              <a:ext cx="8865030" cy="838200"/>
            </a:xfrm>
            <a:prstGeom prst="rect">
              <a:avLst/>
            </a:prstGeom>
          </p:spPr>
          <p:txBody>
            <a:bodyPr vert="horz" lIns="91440" tIns="0" rIns="91440" bIns="0" rtlCol="0" anchor="ctr">
              <a:noAutofit/>
            </a:bodyPr>
            <a:lstStyle>
              <a:lvl1pPr algn="l" defTabSz="914400" rtl="0" eaLnBrk="1" latinLnBrk="0" hangingPunct="1">
                <a:spcBef>
                  <a:spcPct val="0"/>
                </a:spcBef>
                <a:buNone/>
                <a:defRPr lang="en-US" sz="3600" b="1" kern="1200">
                  <a:solidFill>
                    <a:schemeClr val="tx1"/>
                  </a:solidFill>
                  <a:latin typeface="+mj-lt"/>
                  <a:ea typeface="+mj-ea"/>
                  <a:cs typeface="+mj-cs"/>
                </a:defRPr>
              </a:lvl1pPr>
            </a:lstStyle>
            <a:p>
              <a:pPr algn="ctr"/>
              <a:r>
                <a:rPr lang="en-US" sz="4400" cap="small" dirty="0" smtClean="0">
                  <a:solidFill>
                    <a:schemeClr val="accent5">
                      <a:lumMod val="60000"/>
                      <a:lumOff val="40000"/>
                    </a:schemeClr>
                  </a:solidFill>
                </a:rPr>
                <a:t>The Code Development Process</a:t>
              </a:r>
              <a:endParaRPr lang="en-US" sz="4400" dirty="0">
                <a:solidFill>
                  <a:schemeClr val="accent5">
                    <a:lumMod val="60000"/>
                    <a:lumOff val="40000"/>
                  </a:schemeClr>
                </a:solidFill>
              </a:endParaRPr>
            </a:p>
          </p:txBody>
        </p:sp>
        <p:sp>
          <p:nvSpPr>
            <p:cNvPr id="13" name="Title 1"/>
            <p:cNvSpPr txBox="1">
              <a:spLocks/>
            </p:cNvSpPr>
            <p:nvPr/>
          </p:nvSpPr>
          <p:spPr>
            <a:xfrm>
              <a:off x="162345" y="4184937"/>
              <a:ext cx="8865030" cy="838200"/>
            </a:xfrm>
            <a:prstGeom prst="rect">
              <a:avLst/>
            </a:prstGeom>
          </p:spPr>
          <p:txBody>
            <a:bodyPr vert="horz" lIns="91440" tIns="0" rIns="91440" bIns="0" rtlCol="0" anchor="ctr">
              <a:noAutofit/>
            </a:bodyPr>
            <a:lstStyle>
              <a:lvl1pPr algn="l" defTabSz="914400" rtl="0" eaLnBrk="1" latinLnBrk="0" hangingPunct="1">
                <a:spcBef>
                  <a:spcPct val="0"/>
                </a:spcBef>
                <a:buNone/>
                <a:defRPr lang="en-US" sz="3600" b="1" kern="1200">
                  <a:solidFill>
                    <a:schemeClr val="tx1"/>
                  </a:solidFill>
                  <a:latin typeface="+mj-lt"/>
                  <a:ea typeface="+mj-ea"/>
                  <a:cs typeface="+mj-cs"/>
                </a:defRPr>
              </a:lvl1pPr>
            </a:lstStyle>
            <a:p>
              <a:pPr algn="ctr"/>
              <a:r>
                <a:rPr lang="en-US" sz="4400" cap="small" dirty="0" smtClean="0">
                  <a:solidFill>
                    <a:srgbClr val="002060"/>
                  </a:solidFill>
                </a:rPr>
                <a:t>The Code Development Process</a:t>
              </a:r>
              <a:endParaRPr lang="en-US" sz="4400" dirty="0">
                <a:solidFill>
                  <a:srgbClr val="002060"/>
                </a:solidFill>
              </a:endParaRPr>
            </a:p>
          </p:txBody>
        </p:sp>
      </p:grpSp>
    </p:spTree>
    <p:extLst>
      <p:ext uri="{BB962C8B-B14F-4D97-AF65-F5344CB8AC3E}">
        <p14:creationId xmlns:p14="http://schemas.microsoft.com/office/powerpoint/2010/main" val="693118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50"/>
                                        <p:tgtEl>
                                          <p:spTgt spid="3">
                                            <p:txEl>
                                              <p:pRg st="0" end="0"/>
                                            </p:txEl>
                                          </p:spTgt>
                                        </p:tgtEl>
                                      </p:cBhvr>
                                    </p:animEffect>
                                  </p:childTnLst>
                                </p:cTn>
                              </p:par>
                            </p:childTnLst>
                          </p:cTn>
                        </p:par>
                        <p:par>
                          <p:cTn id="11" fill="hold">
                            <p:stCondLst>
                              <p:cond delay="1500"/>
                            </p:stCondLst>
                            <p:childTnLst>
                              <p:par>
                                <p:cTn id="12" presetID="10" presetClass="entr" presetSubtype="0" fill="hold" grpId="0" nodeType="afterEffect">
                                  <p:stCondLst>
                                    <p:cond delay="50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750"/>
                                        <p:tgtEl>
                                          <p:spTgt spid="3">
                                            <p:txEl>
                                              <p:pRg st="1" end="1"/>
                                            </p:txEl>
                                          </p:spTgt>
                                        </p:tgtEl>
                                      </p:cBhvr>
                                    </p:animEffect>
                                  </p:childTnLst>
                                </p:cTn>
                              </p:par>
                            </p:childTnLst>
                          </p:cTn>
                        </p:par>
                        <p:par>
                          <p:cTn id="15" fill="hold">
                            <p:stCondLst>
                              <p:cond delay="2750"/>
                            </p:stCondLst>
                            <p:childTnLst>
                              <p:par>
                                <p:cTn id="16" presetID="10"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750"/>
                                        <p:tgtEl>
                                          <p:spTgt spid="3">
                                            <p:txEl>
                                              <p:pRg st="2" end="2"/>
                                            </p:txEl>
                                          </p:spTgt>
                                        </p:tgtEl>
                                      </p:cBhvr>
                                    </p:animEffect>
                                  </p:childTnLst>
                                </p:cTn>
                              </p:par>
                            </p:childTnLst>
                          </p:cTn>
                        </p:par>
                        <p:par>
                          <p:cTn id="19" fill="hold">
                            <p:stCondLst>
                              <p:cond delay="3500"/>
                            </p:stCondLst>
                            <p:childTnLst>
                              <p:par>
                                <p:cTn id="20" presetID="10" presetClass="entr" presetSubtype="0"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750"/>
                                        <p:tgtEl>
                                          <p:spTgt spid="3">
                                            <p:txEl>
                                              <p:pRg st="3" end="3"/>
                                            </p:txEl>
                                          </p:spTgt>
                                        </p:tgtEl>
                                      </p:cBhvr>
                                    </p:animEffect>
                                  </p:childTnLst>
                                </p:cTn>
                              </p:par>
                            </p:childTnLst>
                          </p:cTn>
                        </p:par>
                        <p:par>
                          <p:cTn id="23" fill="hold">
                            <p:stCondLst>
                              <p:cond delay="4250"/>
                            </p:stCondLst>
                            <p:childTnLst>
                              <p:par>
                                <p:cTn id="24" presetID="10" presetClass="entr" presetSubtype="0"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225281" y="238695"/>
            <a:ext cx="8142520" cy="302331"/>
          </a:xfrm>
        </p:spPr>
        <p:txBody>
          <a:bodyPr>
            <a:noAutofit/>
          </a:bodyPr>
          <a:lstStyle/>
          <a:p>
            <a:pPr algn="r">
              <a:tabLst>
                <a:tab pos="7443205" algn="r"/>
                <a:tab pos="7675994" algn="r"/>
              </a:tabLst>
            </a:pPr>
            <a:r>
              <a:rPr lang="en-US" b="1" dirty="0" smtClean="0"/>
              <a:t>What is Missing in the Traditional Development Process?</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2" name="Rectangle 1"/>
          <p:cNvSpPr/>
          <p:nvPr/>
        </p:nvSpPr>
        <p:spPr>
          <a:xfrm>
            <a:off x="59081" y="703541"/>
            <a:ext cx="8977761" cy="2308324"/>
          </a:xfrm>
          <a:prstGeom prst="rect">
            <a:avLst/>
          </a:prstGeom>
        </p:spPr>
        <p:txBody>
          <a:bodyPr wrap="square">
            <a:spAutoFit/>
          </a:bodyPr>
          <a:lstStyle/>
          <a:p>
            <a:r>
              <a:rPr lang="en-US" sz="2400" b="1" dirty="0" smtClean="0">
                <a:solidFill>
                  <a:srgbClr val="002060"/>
                </a:solidFill>
              </a:rPr>
              <a:t>The Challenges with Traditional Development</a:t>
            </a:r>
            <a:endParaRPr lang="en-US" sz="2400" b="1" dirty="0">
              <a:solidFill>
                <a:srgbClr val="002060"/>
              </a:solidFill>
            </a:endParaRPr>
          </a:p>
          <a:p>
            <a:endParaRPr lang="en-US" sz="800" b="1" dirty="0">
              <a:solidFill>
                <a:srgbClr val="002060"/>
              </a:solidFill>
            </a:endParaRPr>
          </a:p>
          <a:p>
            <a:r>
              <a:rPr lang="en-US" sz="1600" b="1" dirty="0">
                <a:solidFill>
                  <a:srgbClr val="002060"/>
                </a:solidFill>
              </a:rPr>
              <a:t>The management of a traditional project consists of a project management tool to document the reported progress by the Development Team and the supporting Solutions Teams.</a:t>
            </a:r>
          </a:p>
          <a:p>
            <a:endParaRPr lang="en-US" sz="800" b="1" dirty="0">
              <a:solidFill>
                <a:srgbClr val="002060"/>
              </a:solidFill>
            </a:endParaRPr>
          </a:p>
          <a:p>
            <a:r>
              <a:rPr lang="en-US" sz="1600" b="1" dirty="0">
                <a:solidFill>
                  <a:srgbClr val="002060"/>
                </a:solidFill>
              </a:rPr>
              <a:t>This process queries the development resource for a percentage of completion of assigned task. The progress is tracked to completion of 100% of the assigned task</a:t>
            </a:r>
            <a:r>
              <a:rPr lang="en-US" sz="1600" b="1" dirty="0">
                <a:solidFill>
                  <a:srgbClr val="002060"/>
                </a:solidFill>
              </a:rPr>
              <a:t>. </a:t>
            </a:r>
            <a:endParaRPr lang="en-US" sz="1600" b="1" dirty="0" smtClean="0">
              <a:solidFill>
                <a:srgbClr val="002060"/>
              </a:solidFill>
            </a:endParaRPr>
          </a:p>
          <a:p>
            <a:endParaRPr lang="en-US" sz="800" b="1" dirty="0">
              <a:solidFill>
                <a:srgbClr val="002060"/>
              </a:solidFill>
            </a:endParaRPr>
          </a:p>
          <a:p>
            <a:r>
              <a:rPr lang="en-US" sz="1600" b="1" dirty="0" smtClean="0">
                <a:solidFill>
                  <a:srgbClr val="002060"/>
                </a:solidFill>
              </a:rPr>
              <a:t>The </a:t>
            </a:r>
            <a:r>
              <a:rPr lang="en-US" sz="1600" b="1" dirty="0">
                <a:solidFill>
                  <a:srgbClr val="002060"/>
                </a:solidFill>
              </a:rPr>
              <a:t>assumption at this point is that the acceptance criteria requirements have been successfully completed</a:t>
            </a:r>
            <a:r>
              <a:rPr lang="en-US" sz="1600" b="1" dirty="0" smtClean="0">
                <a:solidFill>
                  <a:srgbClr val="002060"/>
                </a:solidFill>
              </a:rPr>
              <a:t>.</a:t>
            </a:r>
            <a:endParaRPr lang="en-US" sz="1600" b="1" dirty="0">
              <a:solidFill>
                <a:srgbClr val="002060"/>
              </a:solidFill>
            </a:endParaRPr>
          </a:p>
        </p:txBody>
      </p:sp>
      <p:sp>
        <p:nvSpPr>
          <p:cNvPr id="4" name="Rectangle 3"/>
          <p:cNvSpPr/>
          <p:nvPr/>
        </p:nvSpPr>
        <p:spPr>
          <a:xfrm>
            <a:off x="83820" y="3673674"/>
            <a:ext cx="8977761" cy="2416046"/>
          </a:xfrm>
          <a:prstGeom prst="rect">
            <a:avLst/>
          </a:prstGeom>
        </p:spPr>
        <p:txBody>
          <a:bodyPr wrap="square">
            <a:spAutoFit/>
          </a:bodyPr>
          <a:lstStyle/>
          <a:p>
            <a:r>
              <a:rPr lang="en-US" sz="2000" b="1" dirty="0">
                <a:solidFill>
                  <a:srgbClr val="002060"/>
                </a:solidFill>
              </a:rPr>
              <a:t>The Problems with the Traditional Process:</a:t>
            </a:r>
          </a:p>
          <a:p>
            <a:endParaRPr lang="en-US" sz="600" dirty="0"/>
          </a:p>
          <a:p>
            <a:pPr marL="685800" lvl="1" indent="-228600">
              <a:buFont typeface="+mj-lt"/>
              <a:buAutoNum type="arabicPeriod"/>
            </a:pPr>
            <a:r>
              <a:rPr lang="en-US" sz="1400" b="1" dirty="0">
                <a:solidFill>
                  <a:srgbClr val="002060"/>
                </a:solidFill>
              </a:rPr>
              <a:t>It is an “</a:t>
            </a:r>
            <a:r>
              <a:rPr lang="en-US" sz="1400" b="1" i="1" dirty="0">
                <a:solidFill>
                  <a:srgbClr val="002060"/>
                </a:solidFill>
              </a:rPr>
              <a:t>Open Loop</a:t>
            </a:r>
            <a:r>
              <a:rPr lang="en-US" sz="1400" b="1" dirty="0">
                <a:solidFill>
                  <a:srgbClr val="002060"/>
                </a:solidFill>
              </a:rPr>
              <a:t>” process that only report possible development efforts</a:t>
            </a:r>
          </a:p>
          <a:p>
            <a:pPr marL="685800" lvl="1" indent="-228600">
              <a:buFont typeface="+mj-lt"/>
              <a:buAutoNum type="arabicPeriod"/>
            </a:pPr>
            <a:endParaRPr lang="en-US" sz="600" b="1" dirty="0">
              <a:solidFill>
                <a:srgbClr val="002060"/>
              </a:solidFill>
            </a:endParaRPr>
          </a:p>
          <a:p>
            <a:pPr marL="685800" lvl="1" indent="-228600">
              <a:buFont typeface="+mj-lt"/>
              <a:buAutoNum type="arabicPeriod"/>
            </a:pPr>
            <a:r>
              <a:rPr lang="en-US" sz="1400" b="1" dirty="0">
                <a:solidFill>
                  <a:srgbClr val="002060"/>
                </a:solidFill>
              </a:rPr>
              <a:t>There is not a process that validates that a viable solution was ever created</a:t>
            </a:r>
          </a:p>
          <a:p>
            <a:pPr marL="685800" lvl="1" indent="-228600">
              <a:buFont typeface="+mj-lt"/>
              <a:buAutoNum type="arabicPeriod"/>
            </a:pPr>
            <a:endParaRPr lang="en-US" sz="600" b="1" dirty="0">
              <a:solidFill>
                <a:srgbClr val="002060"/>
              </a:solidFill>
            </a:endParaRPr>
          </a:p>
          <a:p>
            <a:pPr marL="685800" lvl="1" indent="-228600">
              <a:buFont typeface="+mj-lt"/>
              <a:buAutoNum type="arabicPeriod"/>
            </a:pPr>
            <a:r>
              <a:rPr lang="en-US" sz="1400" b="1" dirty="0">
                <a:solidFill>
                  <a:srgbClr val="002060"/>
                </a:solidFill>
              </a:rPr>
              <a:t>It is a “</a:t>
            </a:r>
            <a:r>
              <a:rPr lang="en-US" sz="1400" b="1" i="1" dirty="0">
                <a:solidFill>
                  <a:srgbClr val="002060"/>
                </a:solidFill>
              </a:rPr>
              <a:t>Fox in the Hen House</a:t>
            </a:r>
            <a:r>
              <a:rPr lang="en-US" sz="1400" b="1" dirty="0">
                <a:solidFill>
                  <a:srgbClr val="002060"/>
                </a:solidFill>
              </a:rPr>
              <a:t>” process: The Developer validates its own work completion</a:t>
            </a:r>
          </a:p>
          <a:p>
            <a:pPr marL="685800" lvl="1" indent="-228600">
              <a:buFont typeface="+mj-lt"/>
              <a:buAutoNum type="arabicPeriod"/>
            </a:pPr>
            <a:endParaRPr lang="en-US" sz="600" b="1" dirty="0">
              <a:solidFill>
                <a:srgbClr val="002060"/>
              </a:solidFill>
            </a:endParaRPr>
          </a:p>
          <a:p>
            <a:pPr marL="685800" lvl="1" indent="-228600">
              <a:buFont typeface="+mj-lt"/>
              <a:buAutoNum type="arabicPeriod"/>
            </a:pPr>
            <a:r>
              <a:rPr lang="en-US" sz="1400" b="1" dirty="0">
                <a:solidFill>
                  <a:srgbClr val="002060"/>
                </a:solidFill>
              </a:rPr>
              <a:t>The current state of development for the Business Stakeholder’s Acceptance Criteria cannot be monitored by the most important team: The Business Team</a:t>
            </a:r>
          </a:p>
          <a:p>
            <a:pPr marL="685800" lvl="1" indent="-228600">
              <a:buFont typeface="+mj-lt"/>
              <a:buAutoNum type="arabicPeriod"/>
            </a:pPr>
            <a:endParaRPr lang="en-US" sz="600" b="1" dirty="0">
              <a:solidFill>
                <a:srgbClr val="002060"/>
              </a:solidFill>
            </a:endParaRPr>
          </a:p>
          <a:p>
            <a:pPr marL="685800" lvl="1" indent="-228600">
              <a:buFont typeface="+mj-lt"/>
              <a:buAutoNum type="arabicPeriod"/>
            </a:pPr>
            <a:r>
              <a:rPr lang="en-US" sz="1400" b="1" dirty="0">
                <a:solidFill>
                  <a:srgbClr val="002060"/>
                </a:solidFill>
              </a:rPr>
              <a:t>Change Requests for a given delivered Acceptance task cannot be easily regressively tested and reports viewed by the Business </a:t>
            </a:r>
            <a:r>
              <a:rPr lang="en-US" sz="1400" b="1" dirty="0" smtClean="0">
                <a:solidFill>
                  <a:srgbClr val="002060"/>
                </a:solidFill>
              </a:rPr>
              <a:t>Team</a:t>
            </a:r>
            <a:endParaRPr lang="en-US" sz="1400" b="1" dirty="0">
              <a:solidFill>
                <a:srgbClr val="002060"/>
              </a:solidFill>
            </a:endParaRPr>
          </a:p>
        </p:txBody>
      </p:sp>
      <p:sp>
        <p:nvSpPr>
          <p:cNvPr id="5" name="Rectangle 4"/>
          <p:cNvSpPr/>
          <p:nvPr/>
        </p:nvSpPr>
        <p:spPr>
          <a:xfrm>
            <a:off x="59081" y="6027896"/>
            <a:ext cx="8977761" cy="353943"/>
          </a:xfrm>
          <a:prstGeom prst="rect">
            <a:avLst/>
          </a:prstGeom>
        </p:spPr>
        <p:txBody>
          <a:bodyPr wrap="square">
            <a:spAutoFit/>
          </a:bodyPr>
          <a:lstStyle/>
          <a:p>
            <a:pPr algn="ctr"/>
            <a:r>
              <a:rPr lang="en-US" sz="1700" b="1" i="1" dirty="0" smtClean="0">
                <a:solidFill>
                  <a:srgbClr val="002060"/>
                </a:solidFill>
              </a:rPr>
              <a:t>We need a </a:t>
            </a:r>
            <a:r>
              <a:rPr lang="en-US" sz="1700" b="1" i="1" dirty="0">
                <a:solidFill>
                  <a:srgbClr val="002060"/>
                </a:solidFill>
              </a:rPr>
              <a:t>“Closed Loop” </a:t>
            </a:r>
            <a:r>
              <a:rPr lang="en-US" sz="1700" b="1" i="1" dirty="0" smtClean="0">
                <a:solidFill>
                  <a:srgbClr val="002060"/>
                </a:solidFill>
              </a:rPr>
              <a:t>Process </a:t>
            </a:r>
            <a:r>
              <a:rPr lang="en-US" sz="1700" b="1" i="1" dirty="0">
                <a:solidFill>
                  <a:srgbClr val="002060"/>
                </a:solidFill>
              </a:rPr>
              <a:t>that </a:t>
            </a:r>
            <a:r>
              <a:rPr lang="en-US" sz="1700" b="1" i="1" dirty="0" smtClean="0">
                <a:solidFill>
                  <a:srgbClr val="002060"/>
                </a:solidFill>
              </a:rPr>
              <a:t>Validates </a:t>
            </a:r>
            <a:r>
              <a:rPr lang="en-US" sz="1700" b="1" i="1" dirty="0">
                <a:solidFill>
                  <a:srgbClr val="002060"/>
                </a:solidFill>
              </a:rPr>
              <a:t>that the </a:t>
            </a:r>
            <a:r>
              <a:rPr lang="en-US" sz="1700" b="1" i="1" dirty="0" smtClean="0">
                <a:solidFill>
                  <a:srgbClr val="002060"/>
                </a:solidFill>
              </a:rPr>
              <a:t>Acceptance Criteria has been Verifiable</a:t>
            </a:r>
            <a:endParaRPr lang="en-US" sz="1700" b="1" i="1" dirty="0">
              <a:solidFill>
                <a:srgbClr val="002060"/>
              </a:solidFill>
            </a:endParaRPr>
          </a:p>
        </p:txBody>
      </p:sp>
      <p:sp>
        <p:nvSpPr>
          <p:cNvPr id="6" name="Rectangle 5"/>
          <p:cNvSpPr/>
          <p:nvPr/>
        </p:nvSpPr>
        <p:spPr>
          <a:xfrm>
            <a:off x="2174331" y="2882236"/>
            <a:ext cx="4747260" cy="707886"/>
          </a:xfrm>
          <a:prstGeom prst="rect">
            <a:avLst/>
          </a:prstGeom>
        </p:spPr>
        <p:txBody>
          <a:bodyPr wrap="square">
            <a:spAutoFit/>
          </a:bodyPr>
          <a:lstStyle/>
          <a:p>
            <a:pPr lvl="1"/>
            <a:r>
              <a:rPr lang="en-US" sz="1600" b="1" i="1" dirty="0" smtClean="0">
                <a:solidFill>
                  <a:schemeClr val="accent6">
                    <a:lumMod val="50000"/>
                  </a:schemeClr>
                </a:solidFill>
              </a:rPr>
              <a:t>... </a:t>
            </a:r>
            <a:r>
              <a:rPr lang="en-US" sz="1600" b="1" i="1" dirty="0">
                <a:solidFill>
                  <a:schemeClr val="accent6">
                    <a:lumMod val="50000"/>
                  </a:schemeClr>
                </a:solidFill>
              </a:rPr>
              <a:t>This Process Lacks Validation of Delivery</a:t>
            </a:r>
          </a:p>
          <a:p>
            <a:pPr lvl="1"/>
            <a:endParaRPr lang="en-US" sz="800" b="1" i="1" dirty="0" smtClean="0">
              <a:solidFill>
                <a:schemeClr val="accent6">
                  <a:lumMod val="50000"/>
                </a:schemeClr>
              </a:solidFill>
            </a:endParaRPr>
          </a:p>
          <a:p>
            <a:pPr lvl="1"/>
            <a:r>
              <a:rPr lang="en-US" sz="1600" b="1" i="1" dirty="0" smtClean="0">
                <a:solidFill>
                  <a:schemeClr val="accent6">
                    <a:lumMod val="50000"/>
                  </a:schemeClr>
                </a:solidFill>
              </a:rPr>
              <a:t>...... </a:t>
            </a:r>
            <a:r>
              <a:rPr lang="en-US" sz="1600" b="1" i="1" dirty="0">
                <a:solidFill>
                  <a:schemeClr val="accent6">
                    <a:lumMod val="50000"/>
                  </a:schemeClr>
                </a:solidFill>
              </a:rPr>
              <a:t>There are No "Teeth" in this Process</a:t>
            </a:r>
            <a:endParaRPr lang="en-US" sz="1600" b="1" i="1" dirty="0">
              <a:solidFill>
                <a:schemeClr val="accent6">
                  <a:lumMod val="50000"/>
                </a:schemeClr>
              </a:solidFill>
            </a:endParaRPr>
          </a:p>
        </p:txBody>
      </p:sp>
    </p:spTree>
    <p:extLst>
      <p:ext uri="{BB962C8B-B14F-4D97-AF65-F5344CB8AC3E}">
        <p14:creationId xmlns:p14="http://schemas.microsoft.com/office/powerpoint/2010/main" val="3375056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childTnLst>
                                </p:cTn>
                              </p:par>
                            </p:childTnLst>
                          </p:cTn>
                        </p:par>
                        <p:par>
                          <p:cTn id="8" fill="hold">
                            <p:stCondLst>
                              <p:cond delay="1500"/>
                            </p:stCondLst>
                            <p:childTnLst>
                              <p:par>
                                <p:cTn id="9" presetID="53" presetClass="entr" presetSubtype="16" fill="hold" grpId="0" nodeType="afterEffect">
                                  <p:stCondLst>
                                    <p:cond delay="500"/>
                                  </p:stCondLst>
                                  <p:childTnLst>
                                    <p:set>
                                      <p:cBhvr>
                                        <p:cTn id="10" dur="1" fill="hold">
                                          <p:stCondLst>
                                            <p:cond delay="0"/>
                                          </p:stCondLst>
                                        </p:cTn>
                                        <p:tgtEl>
                                          <p:spTgt spid="6"/>
                                        </p:tgtEl>
                                        <p:attrNameLst>
                                          <p:attrName>style.visibility</p:attrName>
                                        </p:attrNameLst>
                                      </p:cBhvr>
                                      <p:to>
                                        <p:strVal val="visible"/>
                                      </p:to>
                                    </p:set>
                                    <p:anim calcmode="lin" valueType="num">
                                      <p:cBhvr>
                                        <p:cTn id="11" dur="1500" fill="hold"/>
                                        <p:tgtEl>
                                          <p:spTgt spid="6"/>
                                        </p:tgtEl>
                                        <p:attrNameLst>
                                          <p:attrName>ppt_w</p:attrName>
                                        </p:attrNameLst>
                                      </p:cBhvr>
                                      <p:tavLst>
                                        <p:tav tm="0">
                                          <p:val>
                                            <p:fltVal val="0"/>
                                          </p:val>
                                        </p:tav>
                                        <p:tav tm="100000">
                                          <p:val>
                                            <p:strVal val="#ppt_w"/>
                                          </p:val>
                                        </p:tav>
                                      </p:tavLst>
                                    </p:anim>
                                    <p:anim calcmode="lin" valueType="num">
                                      <p:cBhvr>
                                        <p:cTn id="12" dur="1500" fill="hold"/>
                                        <p:tgtEl>
                                          <p:spTgt spid="6"/>
                                        </p:tgtEl>
                                        <p:attrNameLst>
                                          <p:attrName>ppt_h</p:attrName>
                                        </p:attrNameLst>
                                      </p:cBhvr>
                                      <p:tavLst>
                                        <p:tav tm="0">
                                          <p:val>
                                            <p:fltVal val="0"/>
                                          </p:val>
                                        </p:tav>
                                        <p:tav tm="100000">
                                          <p:val>
                                            <p:strVal val="#ppt_h"/>
                                          </p:val>
                                        </p:tav>
                                      </p:tavLst>
                                    </p:anim>
                                    <p:animEffect transition="in" filter="fade">
                                      <p:cBhvr>
                                        <p:cTn id="13" dur="1500"/>
                                        <p:tgtEl>
                                          <p:spTgt spid="6"/>
                                        </p:tgtEl>
                                      </p:cBhvr>
                                    </p:animEffect>
                                  </p:childTnLst>
                                </p:cTn>
                              </p:par>
                            </p:childTnLst>
                          </p:cTn>
                        </p:par>
                        <p:par>
                          <p:cTn id="14" fill="hold">
                            <p:stCondLst>
                              <p:cond delay="3500"/>
                            </p:stCondLst>
                            <p:childTnLst>
                              <p:par>
                                <p:cTn id="15" presetID="10" presetClass="entr" presetSubtype="0" fill="hold" grpId="0" nodeType="afterEffect">
                                  <p:stCondLst>
                                    <p:cond delay="50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500"/>
                                        <p:tgtEl>
                                          <p:spTgt spid="4"/>
                                        </p:tgtEl>
                                      </p:cBhvr>
                                    </p:animEffect>
                                  </p:childTnLst>
                                </p:cTn>
                              </p:par>
                            </p:childTnLst>
                          </p:cTn>
                        </p:par>
                        <p:par>
                          <p:cTn id="18" fill="hold">
                            <p:stCondLst>
                              <p:cond delay="5500"/>
                            </p:stCondLst>
                            <p:childTnLst>
                              <p:par>
                                <p:cTn id="19" presetID="53" presetClass="entr" presetSubtype="16" fill="hold" grpId="0" nodeType="afterEffect">
                                  <p:stCondLst>
                                    <p:cond delay="500"/>
                                  </p:stCondLst>
                                  <p:childTnLst>
                                    <p:set>
                                      <p:cBhvr>
                                        <p:cTn id="20" dur="1" fill="hold">
                                          <p:stCondLst>
                                            <p:cond delay="0"/>
                                          </p:stCondLst>
                                        </p:cTn>
                                        <p:tgtEl>
                                          <p:spTgt spid="5"/>
                                        </p:tgtEl>
                                        <p:attrNameLst>
                                          <p:attrName>style.visibility</p:attrName>
                                        </p:attrNameLst>
                                      </p:cBhvr>
                                      <p:to>
                                        <p:strVal val="visible"/>
                                      </p:to>
                                    </p:set>
                                    <p:anim calcmode="lin" valueType="num">
                                      <p:cBhvr>
                                        <p:cTn id="21" dur="1500" fill="hold"/>
                                        <p:tgtEl>
                                          <p:spTgt spid="5"/>
                                        </p:tgtEl>
                                        <p:attrNameLst>
                                          <p:attrName>ppt_w</p:attrName>
                                        </p:attrNameLst>
                                      </p:cBhvr>
                                      <p:tavLst>
                                        <p:tav tm="0">
                                          <p:val>
                                            <p:fltVal val="0"/>
                                          </p:val>
                                        </p:tav>
                                        <p:tav tm="100000">
                                          <p:val>
                                            <p:strVal val="#ppt_w"/>
                                          </p:val>
                                        </p:tav>
                                      </p:tavLst>
                                    </p:anim>
                                    <p:anim calcmode="lin" valueType="num">
                                      <p:cBhvr>
                                        <p:cTn id="22" dur="1500" fill="hold"/>
                                        <p:tgtEl>
                                          <p:spTgt spid="5"/>
                                        </p:tgtEl>
                                        <p:attrNameLst>
                                          <p:attrName>ppt_h</p:attrName>
                                        </p:attrNameLst>
                                      </p:cBhvr>
                                      <p:tavLst>
                                        <p:tav tm="0">
                                          <p:val>
                                            <p:fltVal val="0"/>
                                          </p:val>
                                        </p:tav>
                                        <p:tav tm="100000">
                                          <p:val>
                                            <p:strVal val="#ppt_h"/>
                                          </p:val>
                                        </p:tav>
                                      </p:tavLst>
                                    </p:anim>
                                    <p:animEffect transition="in" filter="fade">
                                      <p:cBhvr>
                                        <p:cTn id="23" dur="1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What is the “Closed Loop” Development Process?</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2" name="Rectangle 1"/>
          <p:cNvSpPr/>
          <p:nvPr/>
        </p:nvSpPr>
        <p:spPr>
          <a:xfrm>
            <a:off x="59081" y="787361"/>
            <a:ext cx="8977761" cy="1323439"/>
          </a:xfrm>
          <a:prstGeom prst="rect">
            <a:avLst/>
          </a:prstGeom>
        </p:spPr>
        <p:txBody>
          <a:bodyPr wrap="square">
            <a:spAutoFit/>
          </a:bodyPr>
          <a:lstStyle/>
          <a:p>
            <a:r>
              <a:rPr lang="en-US" sz="2400" b="1" dirty="0" smtClean="0">
                <a:solidFill>
                  <a:srgbClr val="002060"/>
                </a:solidFill>
              </a:rPr>
              <a:t>A Self Reporting Quality Managed </a:t>
            </a:r>
            <a:r>
              <a:rPr lang="en-US" sz="2400" b="1" i="1" dirty="0" smtClean="0">
                <a:solidFill>
                  <a:srgbClr val="002060"/>
                </a:solidFill>
              </a:rPr>
              <a:t>Development </a:t>
            </a:r>
            <a:r>
              <a:rPr lang="en-US" sz="2400" b="1" i="1" dirty="0" smtClean="0">
                <a:solidFill>
                  <a:srgbClr val="002060"/>
                </a:solidFill>
              </a:rPr>
              <a:t>Process</a:t>
            </a:r>
            <a:r>
              <a:rPr lang="en-US" sz="1600" b="1" dirty="0" smtClean="0"/>
              <a:t/>
            </a:r>
            <a:br>
              <a:rPr lang="en-US" sz="1600" b="1" dirty="0" smtClean="0"/>
            </a:br>
            <a:endParaRPr lang="en-US" sz="800" b="1" dirty="0" smtClean="0"/>
          </a:p>
          <a:p>
            <a:r>
              <a:rPr lang="en-US" sz="1600" b="1" dirty="0" smtClean="0">
                <a:solidFill>
                  <a:srgbClr val="002060"/>
                </a:solidFill>
              </a:rPr>
              <a:t>We need a development process that manages code development that is more than a status in a document. We need a process that puts “Teeth” into the process of creating the code base that fulfils the Business User Story Acceptance Criteria.</a:t>
            </a:r>
            <a:endParaRPr lang="en-US" sz="1600" b="1" dirty="0">
              <a:solidFill>
                <a:srgbClr val="002060"/>
              </a:solidFill>
            </a:endParaRPr>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798" y="3106342"/>
            <a:ext cx="2902242" cy="1930622"/>
          </a:xfrm>
          <a:prstGeom prst="rect">
            <a:avLst/>
          </a:prstGeom>
        </p:spPr>
      </p:pic>
      <p:sp>
        <p:nvSpPr>
          <p:cNvPr id="8" name="Rectangle 7"/>
          <p:cNvSpPr/>
          <p:nvPr/>
        </p:nvSpPr>
        <p:spPr>
          <a:xfrm>
            <a:off x="38100" y="5519381"/>
            <a:ext cx="8961120" cy="923330"/>
          </a:xfrm>
          <a:prstGeom prst="rect">
            <a:avLst/>
          </a:prstGeom>
        </p:spPr>
        <p:txBody>
          <a:bodyPr wrap="square">
            <a:spAutoFit/>
          </a:bodyPr>
          <a:lstStyle/>
          <a:p>
            <a:pPr algn="ctr"/>
            <a:r>
              <a:rPr lang="en-US" b="1" dirty="0" smtClean="0">
                <a:solidFill>
                  <a:srgbClr val="002060"/>
                </a:solidFill>
              </a:rPr>
              <a:t>The Alphabet Development Process </a:t>
            </a:r>
            <a:r>
              <a:rPr lang="en-US" b="1" dirty="0">
                <a:solidFill>
                  <a:srgbClr val="002060"/>
                </a:solidFill>
              </a:rPr>
              <a:t>uses </a:t>
            </a:r>
            <a:r>
              <a:rPr lang="en-US" b="1" i="1" dirty="0" smtClean="0">
                <a:solidFill>
                  <a:schemeClr val="accent6">
                    <a:lumMod val="50000"/>
                  </a:schemeClr>
                </a:solidFill>
              </a:rPr>
              <a:t>Acceptance </a:t>
            </a:r>
            <a:r>
              <a:rPr lang="en-US" b="1" i="1" dirty="0">
                <a:solidFill>
                  <a:schemeClr val="accent6">
                    <a:lumMod val="50000"/>
                  </a:schemeClr>
                </a:solidFill>
              </a:rPr>
              <a:t>Test Driven Development (ATDD)</a:t>
            </a:r>
            <a:r>
              <a:rPr lang="en-US" b="1" dirty="0">
                <a:solidFill>
                  <a:srgbClr val="002060"/>
                </a:solidFill>
              </a:rPr>
              <a:t> </a:t>
            </a:r>
            <a:r>
              <a:rPr lang="en-US" b="1" dirty="0" smtClean="0">
                <a:solidFill>
                  <a:srgbClr val="002060"/>
                </a:solidFill>
              </a:rPr>
              <a:t/>
            </a:r>
            <a:br>
              <a:rPr lang="en-US" b="1" dirty="0" smtClean="0">
                <a:solidFill>
                  <a:srgbClr val="002060"/>
                </a:solidFill>
              </a:rPr>
            </a:br>
            <a:r>
              <a:rPr lang="en-US" b="1" dirty="0" smtClean="0">
                <a:solidFill>
                  <a:srgbClr val="002060"/>
                </a:solidFill>
              </a:rPr>
              <a:t>to </a:t>
            </a:r>
            <a:r>
              <a:rPr lang="en-US" b="1" dirty="0">
                <a:solidFill>
                  <a:srgbClr val="002060"/>
                </a:solidFill>
              </a:rPr>
              <a:t>map </a:t>
            </a:r>
            <a:r>
              <a:rPr lang="en-US" b="1" dirty="0" smtClean="0">
                <a:solidFill>
                  <a:srgbClr val="002060"/>
                </a:solidFill>
              </a:rPr>
              <a:t>business user story acceptance criteria to </a:t>
            </a:r>
            <a:r>
              <a:rPr lang="en-US" b="1" i="1" dirty="0">
                <a:solidFill>
                  <a:schemeClr val="accent6">
                    <a:lumMod val="50000"/>
                  </a:schemeClr>
                </a:solidFill>
              </a:rPr>
              <a:t>Behavior Driven </a:t>
            </a:r>
            <a:r>
              <a:rPr lang="en-US" b="1" i="1" dirty="0" smtClean="0">
                <a:solidFill>
                  <a:schemeClr val="accent6">
                    <a:lumMod val="50000"/>
                  </a:schemeClr>
                </a:solidFill>
              </a:rPr>
              <a:t>Development (BDD</a:t>
            </a:r>
            <a:r>
              <a:rPr lang="en-US" b="1" i="1" dirty="0">
                <a:solidFill>
                  <a:schemeClr val="accent6">
                    <a:lumMod val="50000"/>
                  </a:schemeClr>
                </a:solidFill>
              </a:rPr>
              <a:t>)</a:t>
            </a:r>
            <a:r>
              <a:rPr lang="en-US" b="1" dirty="0">
                <a:solidFill>
                  <a:srgbClr val="002060"/>
                </a:solidFill>
              </a:rPr>
              <a:t> </a:t>
            </a:r>
            <a:r>
              <a:rPr lang="en-US" b="1" dirty="0" smtClean="0">
                <a:solidFill>
                  <a:srgbClr val="002060"/>
                </a:solidFill>
              </a:rPr>
              <a:t/>
            </a:r>
            <a:br>
              <a:rPr lang="en-US" b="1" dirty="0" smtClean="0">
                <a:solidFill>
                  <a:srgbClr val="002060"/>
                </a:solidFill>
              </a:rPr>
            </a:br>
            <a:r>
              <a:rPr lang="en-US" b="1" dirty="0" smtClean="0">
                <a:solidFill>
                  <a:srgbClr val="002060"/>
                </a:solidFill>
              </a:rPr>
              <a:t>scenarios  for developers </a:t>
            </a:r>
            <a:r>
              <a:rPr lang="en-US" b="1" dirty="0">
                <a:solidFill>
                  <a:srgbClr val="002060"/>
                </a:solidFill>
              </a:rPr>
              <a:t>to deliver quality </a:t>
            </a:r>
            <a:r>
              <a:rPr lang="en-US" b="1" dirty="0" smtClean="0">
                <a:solidFill>
                  <a:srgbClr val="002060"/>
                </a:solidFill>
              </a:rPr>
              <a:t>code using </a:t>
            </a:r>
            <a:r>
              <a:rPr lang="en-US" b="1" i="1" dirty="0" smtClean="0">
                <a:solidFill>
                  <a:schemeClr val="accent6">
                    <a:lumMod val="50000"/>
                  </a:schemeClr>
                </a:solidFill>
              </a:rPr>
              <a:t>Test Driven Development (TDD)</a:t>
            </a:r>
            <a:endParaRPr lang="en-US" b="1" i="1" dirty="0">
              <a:solidFill>
                <a:schemeClr val="accent6">
                  <a:lumMod val="50000"/>
                </a:schemeClr>
              </a:solidFill>
            </a:endParaRPr>
          </a:p>
        </p:txBody>
      </p:sp>
      <p:sp>
        <p:nvSpPr>
          <p:cNvPr id="9" name="Rectangle 8"/>
          <p:cNvSpPr/>
          <p:nvPr/>
        </p:nvSpPr>
        <p:spPr>
          <a:xfrm>
            <a:off x="2987040" y="2639021"/>
            <a:ext cx="6049802" cy="2800767"/>
          </a:xfrm>
          <a:prstGeom prst="rect">
            <a:avLst/>
          </a:prstGeom>
        </p:spPr>
        <p:txBody>
          <a:bodyPr wrap="square">
            <a:spAutoFit/>
          </a:bodyPr>
          <a:lstStyle/>
          <a:p>
            <a:pPr marL="285750" indent="-285750">
              <a:buFont typeface="Arial" panose="020B0604020202020204" pitchFamily="34" charset="0"/>
              <a:buChar char="•"/>
            </a:pPr>
            <a:r>
              <a:rPr lang="en-US" sz="1600" b="1" dirty="0" smtClean="0">
                <a:solidFill>
                  <a:srgbClr val="002060"/>
                </a:solidFill>
              </a:rPr>
              <a:t>Acceptance </a:t>
            </a:r>
            <a:r>
              <a:rPr lang="en-US" sz="1600" b="1" dirty="0">
                <a:solidFill>
                  <a:srgbClr val="002060"/>
                </a:solidFill>
              </a:rPr>
              <a:t>Test Driven Development (</a:t>
            </a:r>
            <a:r>
              <a:rPr lang="en-US" sz="1600" b="1" dirty="0" smtClean="0">
                <a:solidFill>
                  <a:srgbClr val="002060"/>
                </a:solidFill>
              </a:rPr>
              <a:t>ATDD) </a:t>
            </a:r>
            <a:r>
              <a:rPr lang="en-US" sz="1600" b="1" i="1" dirty="0" smtClean="0">
                <a:solidFill>
                  <a:srgbClr val="002060"/>
                </a:solidFill>
              </a:rPr>
              <a:t>– </a:t>
            </a:r>
            <a:r>
              <a:rPr lang="en-US" sz="1600" i="1" dirty="0" smtClean="0">
                <a:solidFill>
                  <a:srgbClr val="002060"/>
                </a:solidFill>
              </a:rPr>
              <a:t>The defining of Business Domain Requirements to Technology Domain Model acceptance criteria. </a:t>
            </a:r>
            <a:br>
              <a:rPr lang="en-US" sz="1600" i="1" dirty="0" smtClean="0">
                <a:solidFill>
                  <a:srgbClr val="002060"/>
                </a:solidFill>
              </a:rPr>
            </a:br>
            <a:endParaRPr lang="en-US" sz="800" i="1" dirty="0">
              <a:solidFill>
                <a:srgbClr val="002060"/>
              </a:solidFill>
            </a:endParaRPr>
          </a:p>
          <a:p>
            <a:pPr marL="285750" indent="-285750">
              <a:buFont typeface="Arial" panose="020B0604020202020204" pitchFamily="34" charset="0"/>
              <a:buChar char="•"/>
            </a:pPr>
            <a:r>
              <a:rPr lang="en-US" sz="1600" b="1" dirty="0" smtClean="0">
                <a:solidFill>
                  <a:srgbClr val="002060"/>
                </a:solidFill>
              </a:rPr>
              <a:t>Behavior</a:t>
            </a:r>
            <a:r>
              <a:rPr lang="en-US" sz="1600" b="1" dirty="0">
                <a:solidFill>
                  <a:srgbClr val="002060"/>
                </a:solidFill>
              </a:rPr>
              <a:t> Driven Development (</a:t>
            </a:r>
            <a:r>
              <a:rPr lang="en-US" sz="1600" b="1" dirty="0" smtClean="0">
                <a:solidFill>
                  <a:srgbClr val="002060"/>
                </a:solidFill>
              </a:rPr>
              <a:t>BDD)</a:t>
            </a:r>
            <a:r>
              <a:rPr lang="en-US" sz="1600" b="1" dirty="0">
                <a:solidFill>
                  <a:srgbClr val="002060"/>
                </a:solidFill>
              </a:rPr>
              <a:t> </a:t>
            </a:r>
            <a:r>
              <a:rPr lang="en-US" sz="1600" b="1" i="1" dirty="0">
                <a:solidFill>
                  <a:srgbClr val="002060"/>
                </a:solidFill>
              </a:rPr>
              <a:t>– </a:t>
            </a:r>
            <a:r>
              <a:rPr lang="en-US" sz="1600" i="1" dirty="0">
                <a:solidFill>
                  <a:srgbClr val="002060"/>
                </a:solidFill>
              </a:rPr>
              <a:t>The </a:t>
            </a:r>
            <a:r>
              <a:rPr lang="en-US" sz="1600" i="1" dirty="0" smtClean="0">
                <a:solidFill>
                  <a:srgbClr val="002060"/>
                </a:solidFill>
              </a:rPr>
              <a:t>development process of mapping the </a:t>
            </a:r>
            <a:r>
              <a:rPr lang="en-US" sz="1600" i="1" dirty="0">
                <a:solidFill>
                  <a:srgbClr val="002060"/>
                </a:solidFill>
              </a:rPr>
              <a:t>Technology Domain Model acceptance </a:t>
            </a:r>
            <a:r>
              <a:rPr lang="en-US" sz="1600" i="1" dirty="0" smtClean="0">
                <a:solidFill>
                  <a:srgbClr val="002060"/>
                </a:solidFill>
              </a:rPr>
              <a:t>criteria to clear Development Scenarios that creates self-descriptive code</a:t>
            </a:r>
            <a:r>
              <a:rPr lang="en-US" sz="1600" b="1" i="1" dirty="0" smtClean="0">
                <a:solidFill>
                  <a:srgbClr val="002060"/>
                </a:solidFill>
              </a:rPr>
              <a:t/>
            </a:r>
            <a:br>
              <a:rPr lang="en-US" sz="1600" b="1" i="1" dirty="0" smtClean="0">
                <a:solidFill>
                  <a:srgbClr val="002060"/>
                </a:solidFill>
              </a:rPr>
            </a:br>
            <a:endParaRPr lang="en-US" sz="800" b="1" dirty="0">
              <a:solidFill>
                <a:srgbClr val="002060"/>
              </a:solidFill>
            </a:endParaRPr>
          </a:p>
          <a:p>
            <a:pPr marL="285750" indent="-285750">
              <a:buFont typeface="Arial" panose="020B0604020202020204" pitchFamily="34" charset="0"/>
              <a:buChar char="•"/>
            </a:pPr>
            <a:r>
              <a:rPr lang="en-US" sz="1600" b="1" dirty="0" smtClean="0">
                <a:solidFill>
                  <a:srgbClr val="002060"/>
                </a:solidFill>
              </a:rPr>
              <a:t>Test Driven Development (TDD) </a:t>
            </a:r>
            <a:r>
              <a:rPr lang="en-US" sz="1600" b="1" i="1" dirty="0">
                <a:solidFill>
                  <a:srgbClr val="002060"/>
                </a:solidFill>
              </a:rPr>
              <a:t>– </a:t>
            </a:r>
            <a:r>
              <a:rPr lang="en-US" sz="1600" i="1" dirty="0" smtClean="0">
                <a:solidFill>
                  <a:srgbClr val="002060"/>
                </a:solidFill>
              </a:rPr>
              <a:t>The development paradigm that ensures that new code first defines the “What” as a Single Unit of Work method test within the testing assembly prior to creating the “How” as a successful test that exercises the developed code base.</a:t>
            </a:r>
            <a:endParaRPr lang="en-US" sz="1600" b="1" dirty="0">
              <a:solidFill>
                <a:srgbClr val="002060"/>
              </a:solidFill>
            </a:endParaRPr>
          </a:p>
        </p:txBody>
      </p:sp>
      <p:sp>
        <p:nvSpPr>
          <p:cNvPr id="10" name="Rectangle 9"/>
          <p:cNvSpPr/>
          <p:nvPr/>
        </p:nvSpPr>
        <p:spPr>
          <a:xfrm>
            <a:off x="0" y="2158961"/>
            <a:ext cx="9144000" cy="430887"/>
          </a:xfrm>
          <a:prstGeom prst="rect">
            <a:avLst/>
          </a:prstGeom>
        </p:spPr>
        <p:txBody>
          <a:bodyPr wrap="square">
            <a:spAutoFit/>
          </a:bodyPr>
          <a:lstStyle/>
          <a:p>
            <a:pPr algn="ctr"/>
            <a:r>
              <a:rPr lang="en-US" sz="2200" b="1" i="1" dirty="0" smtClean="0">
                <a:solidFill>
                  <a:srgbClr val="002060"/>
                </a:solidFill>
              </a:rPr>
              <a:t>This “Closed Loop” Development Process is called “Alphabet Development”</a:t>
            </a:r>
            <a:endParaRPr lang="en-US" sz="2200" b="1" i="1" dirty="0">
              <a:solidFill>
                <a:srgbClr val="002060"/>
              </a:solidFill>
            </a:endParaRPr>
          </a:p>
        </p:txBody>
      </p:sp>
    </p:spTree>
    <p:extLst>
      <p:ext uri="{BB962C8B-B14F-4D97-AF65-F5344CB8AC3E}">
        <p14:creationId xmlns:p14="http://schemas.microsoft.com/office/powerpoint/2010/main" val="1602477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50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500"/>
                                        <p:tgtEl>
                                          <p:spTgt spid="10"/>
                                        </p:tgtEl>
                                      </p:cBhvr>
                                    </p:animEffect>
                                  </p:childTnLst>
                                </p:cTn>
                              </p:par>
                            </p:childTnLst>
                          </p:cTn>
                        </p:par>
                        <p:par>
                          <p:cTn id="12" fill="hold">
                            <p:stCondLst>
                              <p:cond delay="4000"/>
                            </p:stCondLst>
                            <p:childTnLst>
                              <p:par>
                                <p:cTn id="13" presetID="53" presetClass="entr" presetSubtype="16" fill="hold" nodeType="afterEffect">
                                  <p:stCondLst>
                                    <p:cond delay="500"/>
                                  </p:stCondLst>
                                  <p:childTnLst>
                                    <p:set>
                                      <p:cBhvr>
                                        <p:cTn id="14" dur="1" fill="hold">
                                          <p:stCondLst>
                                            <p:cond delay="0"/>
                                          </p:stCondLst>
                                        </p:cTn>
                                        <p:tgtEl>
                                          <p:spTgt spid="3"/>
                                        </p:tgtEl>
                                        <p:attrNameLst>
                                          <p:attrName>style.visibility</p:attrName>
                                        </p:attrNameLst>
                                      </p:cBhvr>
                                      <p:to>
                                        <p:strVal val="visible"/>
                                      </p:to>
                                    </p:set>
                                    <p:anim calcmode="lin" valueType="num">
                                      <p:cBhvr>
                                        <p:cTn id="15" dur="1500" fill="hold"/>
                                        <p:tgtEl>
                                          <p:spTgt spid="3"/>
                                        </p:tgtEl>
                                        <p:attrNameLst>
                                          <p:attrName>ppt_w</p:attrName>
                                        </p:attrNameLst>
                                      </p:cBhvr>
                                      <p:tavLst>
                                        <p:tav tm="0">
                                          <p:val>
                                            <p:fltVal val="0"/>
                                          </p:val>
                                        </p:tav>
                                        <p:tav tm="100000">
                                          <p:val>
                                            <p:strVal val="#ppt_w"/>
                                          </p:val>
                                        </p:tav>
                                      </p:tavLst>
                                    </p:anim>
                                    <p:anim calcmode="lin" valueType="num">
                                      <p:cBhvr>
                                        <p:cTn id="16" dur="1500" fill="hold"/>
                                        <p:tgtEl>
                                          <p:spTgt spid="3"/>
                                        </p:tgtEl>
                                        <p:attrNameLst>
                                          <p:attrName>ppt_h</p:attrName>
                                        </p:attrNameLst>
                                      </p:cBhvr>
                                      <p:tavLst>
                                        <p:tav tm="0">
                                          <p:val>
                                            <p:fltVal val="0"/>
                                          </p:val>
                                        </p:tav>
                                        <p:tav tm="100000">
                                          <p:val>
                                            <p:strVal val="#ppt_h"/>
                                          </p:val>
                                        </p:tav>
                                      </p:tavLst>
                                    </p:anim>
                                    <p:animEffect transition="in" filter="fade">
                                      <p:cBhvr>
                                        <p:cTn id="17" dur="1500"/>
                                        <p:tgtEl>
                                          <p:spTgt spid="3"/>
                                        </p:tgtEl>
                                      </p:cBhvr>
                                    </p:animEffect>
                                  </p:childTnLst>
                                </p:cTn>
                              </p:par>
                              <p:par>
                                <p:cTn id="18" presetID="53" presetClass="entr" presetSubtype="16" fill="hold" grpId="0" nodeType="withEffect">
                                  <p:stCondLst>
                                    <p:cond delay="1000"/>
                                  </p:stCondLst>
                                  <p:childTnLst>
                                    <p:set>
                                      <p:cBhvr>
                                        <p:cTn id="19" dur="1" fill="hold">
                                          <p:stCondLst>
                                            <p:cond delay="0"/>
                                          </p:stCondLst>
                                        </p:cTn>
                                        <p:tgtEl>
                                          <p:spTgt spid="9"/>
                                        </p:tgtEl>
                                        <p:attrNameLst>
                                          <p:attrName>style.visibility</p:attrName>
                                        </p:attrNameLst>
                                      </p:cBhvr>
                                      <p:to>
                                        <p:strVal val="visible"/>
                                      </p:to>
                                    </p:set>
                                    <p:anim calcmode="lin" valueType="num">
                                      <p:cBhvr>
                                        <p:cTn id="20" dur="1500" fill="hold"/>
                                        <p:tgtEl>
                                          <p:spTgt spid="9"/>
                                        </p:tgtEl>
                                        <p:attrNameLst>
                                          <p:attrName>ppt_w</p:attrName>
                                        </p:attrNameLst>
                                      </p:cBhvr>
                                      <p:tavLst>
                                        <p:tav tm="0">
                                          <p:val>
                                            <p:fltVal val="0"/>
                                          </p:val>
                                        </p:tav>
                                        <p:tav tm="100000">
                                          <p:val>
                                            <p:strVal val="#ppt_w"/>
                                          </p:val>
                                        </p:tav>
                                      </p:tavLst>
                                    </p:anim>
                                    <p:anim calcmode="lin" valueType="num">
                                      <p:cBhvr>
                                        <p:cTn id="21" dur="1500" fill="hold"/>
                                        <p:tgtEl>
                                          <p:spTgt spid="9"/>
                                        </p:tgtEl>
                                        <p:attrNameLst>
                                          <p:attrName>ppt_h</p:attrName>
                                        </p:attrNameLst>
                                      </p:cBhvr>
                                      <p:tavLst>
                                        <p:tav tm="0">
                                          <p:val>
                                            <p:fltVal val="0"/>
                                          </p:val>
                                        </p:tav>
                                        <p:tav tm="100000">
                                          <p:val>
                                            <p:strVal val="#ppt_h"/>
                                          </p:val>
                                        </p:tav>
                                      </p:tavLst>
                                    </p:anim>
                                    <p:animEffect transition="in" filter="fade">
                                      <p:cBhvr>
                                        <p:cTn id="22" dur="1500"/>
                                        <p:tgtEl>
                                          <p:spTgt spid="9"/>
                                        </p:tgtEl>
                                      </p:cBhvr>
                                    </p:animEffect>
                                  </p:childTnLst>
                                </p:cTn>
                              </p:par>
                            </p:childTnLst>
                          </p:cTn>
                        </p:par>
                        <p:par>
                          <p:cTn id="23" fill="hold">
                            <p:stCondLst>
                              <p:cond delay="6500"/>
                            </p:stCondLst>
                            <p:childTnLst>
                              <p:par>
                                <p:cTn id="24" presetID="10" presetClass="entr" presetSubtype="0" fill="hold" grpId="0" nodeType="afterEffect">
                                  <p:stCondLst>
                                    <p:cond delay="50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What is the Alphabet Development Process?</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2" name="Rectangle 1"/>
          <p:cNvSpPr/>
          <p:nvPr/>
        </p:nvSpPr>
        <p:spPr>
          <a:xfrm>
            <a:off x="59081" y="787361"/>
            <a:ext cx="8977761" cy="1977464"/>
          </a:xfrm>
          <a:prstGeom prst="rect">
            <a:avLst/>
          </a:prstGeom>
        </p:spPr>
        <p:txBody>
          <a:bodyPr wrap="square">
            <a:spAutoFit/>
          </a:bodyPr>
          <a:lstStyle/>
          <a:p>
            <a:r>
              <a:rPr lang="en-US" sz="2400" b="1" dirty="0" smtClean="0">
                <a:solidFill>
                  <a:srgbClr val="002060"/>
                </a:solidFill>
              </a:rPr>
              <a:t>A Development Process for </a:t>
            </a:r>
            <a:r>
              <a:rPr lang="en-US" sz="2400" b="1" i="1" dirty="0" smtClean="0">
                <a:solidFill>
                  <a:srgbClr val="002060"/>
                </a:solidFill>
              </a:rPr>
              <a:t>All</a:t>
            </a:r>
            <a:r>
              <a:rPr lang="en-US" sz="2400" b="1" dirty="0" smtClean="0">
                <a:solidFill>
                  <a:srgbClr val="002060"/>
                </a:solidFill>
              </a:rPr>
              <a:t> of the Team Members</a:t>
            </a:r>
            <a:r>
              <a:rPr lang="en-US" sz="1600" b="1" dirty="0" smtClean="0"/>
              <a:t/>
            </a:r>
            <a:br>
              <a:rPr lang="en-US" sz="1600" b="1" dirty="0" smtClean="0"/>
            </a:br>
            <a:endParaRPr lang="en-US" sz="800" b="1" dirty="0" smtClean="0"/>
          </a:p>
          <a:p>
            <a:r>
              <a:rPr lang="en-US" sz="1600" b="1" dirty="0" smtClean="0">
                <a:solidFill>
                  <a:srgbClr val="002060"/>
                </a:solidFill>
              </a:rPr>
              <a:t>Most of the Agile teams concentrate on the design, development, the quality of the delivered code base through product tests and management of the processes and technology requirement.</a:t>
            </a:r>
          </a:p>
          <a:p>
            <a:endParaRPr lang="en-US" sz="800" b="1" dirty="0">
              <a:solidFill>
                <a:srgbClr val="002060"/>
              </a:solidFill>
            </a:endParaRPr>
          </a:p>
          <a:p>
            <a:r>
              <a:rPr lang="en-US" sz="1600" b="1" dirty="0" smtClean="0">
                <a:solidFill>
                  <a:srgbClr val="002060"/>
                </a:solidFill>
              </a:rPr>
              <a:t>The most important team members are the Stakeholders and the Business Team’s Subject Matter Experts. Unfortunately these members are involved primarily in the beginning stages, given periodic reports and then see the resulting product at some point in a product demonstration.</a:t>
            </a:r>
            <a:endParaRPr lang="en-US" sz="1600" b="1" dirty="0">
              <a:solidFill>
                <a:srgbClr val="002060"/>
              </a:solidFill>
            </a:endParaRPr>
          </a:p>
        </p:txBody>
      </p:sp>
      <p:sp>
        <p:nvSpPr>
          <p:cNvPr id="11" name="Rectangle 10"/>
          <p:cNvSpPr/>
          <p:nvPr/>
        </p:nvSpPr>
        <p:spPr>
          <a:xfrm>
            <a:off x="0" y="2722841"/>
            <a:ext cx="9144000" cy="769441"/>
          </a:xfrm>
          <a:prstGeom prst="rect">
            <a:avLst/>
          </a:prstGeom>
        </p:spPr>
        <p:txBody>
          <a:bodyPr wrap="square">
            <a:spAutoFit/>
          </a:bodyPr>
          <a:lstStyle/>
          <a:p>
            <a:pPr algn="ctr"/>
            <a:r>
              <a:rPr lang="en-US" sz="2200" b="1" i="1" dirty="0" smtClean="0">
                <a:solidFill>
                  <a:schemeClr val="accent6">
                    <a:lumMod val="50000"/>
                  </a:schemeClr>
                </a:solidFill>
              </a:rPr>
              <a:t>Alphabet Development involves Business throughout the </a:t>
            </a:r>
            <a:br>
              <a:rPr lang="en-US" sz="2200" b="1" i="1" dirty="0" smtClean="0">
                <a:solidFill>
                  <a:schemeClr val="accent6">
                    <a:lumMod val="50000"/>
                  </a:schemeClr>
                </a:solidFill>
              </a:rPr>
            </a:br>
            <a:r>
              <a:rPr lang="en-US" sz="2200" b="1" i="1" dirty="0" smtClean="0">
                <a:solidFill>
                  <a:schemeClr val="accent6">
                    <a:lumMod val="50000"/>
                  </a:schemeClr>
                </a:solidFill>
              </a:rPr>
              <a:t>Entire Development Process through Real-time Development Reports</a:t>
            </a:r>
            <a:endParaRPr lang="en-US" sz="2200" b="1" i="1" dirty="0">
              <a:solidFill>
                <a:schemeClr val="accent6">
                  <a:lumMod val="50000"/>
                </a:schemeClr>
              </a:solidFill>
            </a:endParaRPr>
          </a:p>
        </p:txBody>
      </p:sp>
      <p:sp>
        <p:nvSpPr>
          <p:cNvPr id="4" name="Rectangle 3"/>
          <p:cNvSpPr/>
          <p:nvPr/>
        </p:nvSpPr>
        <p:spPr>
          <a:xfrm>
            <a:off x="59081" y="3484662"/>
            <a:ext cx="8977761" cy="584775"/>
          </a:xfrm>
          <a:prstGeom prst="rect">
            <a:avLst/>
          </a:prstGeom>
        </p:spPr>
        <p:txBody>
          <a:bodyPr wrap="square">
            <a:spAutoFit/>
          </a:bodyPr>
          <a:lstStyle/>
          <a:p>
            <a:r>
              <a:rPr lang="en-US" sz="1600" b="1" dirty="0" smtClean="0">
                <a:solidFill>
                  <a:srgbClr val="002060"/>
                </a:solidFill>
              </a:rPr>
              <a:t>Development Progress Reports are created automatically every time the Continuous Build is generated. These Web reports are updated and viewable by a team members.</a:t>
            </a:r>
            <a:endParaRPr lang="en-US" sz="1600" b="1" dirty="0">
              <a:solidFill>
                <a:srgbClr val="002060"/>
              </a:solidFill>
            </a:endParaRPr>
          </a:p>
        </p:txBody>
      </p:sp>
      <p:grpSp>
        <p:nvGrpSpPr>
          <p:cNvPr id="5" name="Group 4"/>
          <p:cNvGrpSpPr/>
          <p:nvPr/>
        </p:nvGrpSpPr>
        <p:grpSpPr>
          <a:xfrm>
            <a:off x="19528" y="4073445"/>
            <a:ext cx="9116852" cy="1481852"/>
            <a:chOff x="19528" y="4073445"/>
            <a:chExt cx="9116852" cy="1481852"/>
          </a:xfrm>
        </p:grpSpPr>
        <p:pic>
          <p:nvPicPr>
            <p:cNvPr id="307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528" y="4406103"/>
              <a:ext cx="8811574" cy="755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Rectangle 13"/>
            <p:cNvSpPr/>
            <p:nvPr/>
          </p:nvSpPr>
          <p:spPr>
            <a:xfrm>
              <a:off x="385289" y="4073445"/>
              <a:ext cx="8484392" cy="338554"/>
            </a:xfrm>
            <a:prstGeom prst="rect">
              <a:avLst/>
            </a:prstGeom>
          </p:spPr>
          <p:txBody>
            <a:bodyPr wrap="square">
              <a:spAutoFit/>
            </a:bodyPr>
            <a:lstStyle/>
            <a:p>
              <a:r>
                <a:rPr lang="en-US" sz="1600" b="1" dirty="0" smtClean="0">
                  <a:solidFill>
                    <a:schemeClr val="accent5">
                      <a:lumMod val="75000"/>
                    </a:schemeClr>
                  </a:solidFill>
                </a:rPr>
                <a:t>Business Delivers the User Story           Developers and QA Creates the Tasks          Code Developed</a:t>
              </a:r>
              <a:endParaRPr lang="en-US" sz="1600" b="1" dirty="0">
                <a:solidFill>
                  <a:schemeClr val="accent5">
                    <a:lumMod val="75000"/>
                  </a:schemeClr>
                </a:solidFill>
              </a:endParaRPr>
            </a:p>
          </p:txBody>
        </p:sp>
        <p:sp>
          <p:nvSpPr>
            <p:cNvPr id="15" name="Rectangle 14"/>
            <p:cNvSpPr/>
            <p:nvPr/>
          </p:nvSpPr>
          <p:spPr>
            <a:xfrm>
              <a:off x="51462" y="5185965"/>
              <a:ext cx="9084918" cy="369332"/>
            </a:xfrm>
            <a:prstGeom prst="rect">
              <a:avLst/>
            </a:prstGeom>
          </p:spPr>
          <p:txBody>
            <a:bodyPr wrap="square">
              <a:spAutoFit/>
            </a:bodyPr>
            <a:lstStyle/>
            <a:p>
              <a:r>
                <a:rPr lang="en-US" b="1" dirty="0" smtClean="0">
                  <a:solidFill>
                    <a:srgbClr val="C00000"/>
                  </a:solidFill>
                </a:rPr>
                <a:t>A</a:t>
              </a:r>
              <a:r>
                <a:rPr lang="en-US" sz="1600" b="1" dirty="0" smtClean="0">
                  <a:solidFill>
                    <a:schemeClr val="accent5">
                      <a:lumMod val="75000"/>
                    </a:schemeClr>
                  </a:solidFill>
                </a:rPr>
                <a:t>cceptance </a:t>
              </a:r>
              <a:r>
                <a:rPr lang="en-US" b="1" dirty="0" smtClean="0">
                  <a:solidFill>
                    <a:srgbClr val="C00000"/>
                  </a:solidFill>
                </a:rPr>
                <a:t>T</a:t>
              </a:r>
              <a:r>
                <a:rPr lang="en-US" sz="1600" b="1" dirty="0" smtClean="0">
                  <a:solidFill>
                    <a:schemeClr val="accent5">
                      <a:lumMod val="75000"/>
                    </a:schemeClr>
                  </a:solidFill>
                </a:rPr>
                <a:t>est </a:t>
              </a:r>
              <a:r>
                <a:rPr lang="en-US" b="1" dirty="0" smtClean="0">
                  <a:solidFill>
                    <a:srgbClr val="C00000"/>
                  </a:solidFill>
                </a:rPr>
                <a:t>D</a:t>
              </a:r>
              <a:r>
                <a:rPr lang="en-US" sz="1600" b="1" dirty="0" smtClean="0">
                  <a:solidFill>
                    <a:schemeClr val="accent5">
                      <a:lumMod val="75000"/>
                    </a:schemeClr>
                  </a:solidFill>
                </a:rPr>
                <a:t>riven </a:t>
              </a:r>
              <a:r>
                <a:rPr lang="en-US" b="1" dirty="0" smtClean="0">
                  <a:solidFill>
                    <a:srgbClr val="C00000"/>
                  </a:solidFill>
                </a:rPr>
                <a:t>D</a:t>
              </a:r>
              <a:r>
                <a:rPr lang="en-US" sz="1600" b="1" dirty="0" smtClean="0">
                  <a:solidFill>
                    <a:schemeClr val="accent5">
                      <a:lumMod val="75000"/>
                    </a:schemeClr>
                  </a:solidFill>
                </a:rPr>
                <a:t>evelopment         </a:t>
              </a:r>
              <a:r>
                <a:rPr lang="en-US" b="1" dirty="0" smtClean="0">
                  <a:solidFill>
                    <a:srgbClr val="C00000"/>
                  </a:solidFill>
                </a:rPr>
                <a:t>B</a:t>
              </a:r>
              <a:r>
                <a:rPr lang="en-US" sz="1600" b="1" dirty="0" smtClean="0">
                  <a:solidFill>
                    <a:schemeClr val="accent5">
                      <a:lumMod val="75000"/>
                    </a:schemeClr>
                  </a:solidFill>
                </a:rPr>
                <a:t>ehavior </a:t>
              </a:r>
              <a:r>
                <a:rPr lang="en-US" b="1" dirty="0" smtClean="0">
                  <a:solidFill>
                    <a:srgbClr val="C00000"/>
                  </a:solidFill>
                </a:rPr>
                <a:t>D</a:t>
              </a:r>
              <a:r>
                <a:rPr lang="en-US" sz="1600" b="1" dirty="0" smtClean="0">
                  <a:solidFill>
                    <a:schemeClr val="accent5">
                      <a:lumMod val="75000"/>
                    </a:schemeClr>
                  </a:solidFill>
                </a:rPr>
                <a:t>riven </a:t>
              </a:r>
              <a:r>
                <a:rPr lang="en-US" b="1" dirty="0" smtClean="0">
                  <a:solidFill>
                    <a:srgbClr val="C00000"/>
                  </a:solidFill>
                </a:rPr>
                <a:t>D</a:t>
              </a:r>
              <a:r>
                <a:rPr lang="en-US" sz="1600" b="1" dirty="0" smtClean="0">
                  <a:solidFill>
                    <a:schemeClr val="accent5">
                      <a:lumMod val="75000"/>
                    </a:schemeClr>
                  </a:solidFill>
                </a:rPr>
                <a:t>evelopment          </a:t>
              </a:r>
              <a:r>
                <a:rPr lang="en-US" b="1" dirty="0" smtClean="0">
                  <a:solidFill>
                    <a:srgbClr val="C00000"/>
                  </a:solidFill>
                </a:rPr>
                <a:t>T</a:t>
              </a:r>
              <a:r>
                <a:rPr lang="en-US" sz="1600" b="1" dirty="0" smtClean="0">
                  <a:solidFill>
                    <a:schemeClr val="accent5">
                      <a:lumMod val="75000"/>
                    </a:schemeClr>
                  </a:solidFill>
                </a:rPr>
                <a:t>est </a:t>
              </a:r>
              <a:r>
                <a:rPr lang="en-US" b="1" dirty="0" smtClean="0">
                  <a:solidFill>
                    <a:srgbClr val="C00000"/>
                  </a:solidFill>
                </a:rPr>
                <a:t>D</a:t>
              </a:r>
              <a:r>
                <a:rPr lang="en-US" sz="1600" b="1" dirty="0" smtClean="0">
                  <a:solidFill>
                    <a:schemeClr val="accent5">
                      <a:lumMod val="75000"/>
                    </a:schemeClr>
                  </a:solidFill>
                </a:rPr>
                <a:t>riven </a:t>
              </a:r>
              <a:r>
                <a:rPr lang="en-US" b="1" dirty="0" smtClean="0">
                  <a:solidFill>
                    <a:srgbClr val="C00000"/>
                  </a:solidFill>
                </a:rPr>
                <a:t>D</a:t>
              </a:r>
              <a:r>
                <a:rPr lang="en-US" sz="1600" b="1" dirty="0" smtClean="0">
                  <a:solidFill>
                    <a:schemeClr val="accent5">
                      <a:lumMod val="75000"/>
                    </a:schemeClr>
                  </a:solidFill>
                </a:rPr>
                <a:t>evelopment</a:t>
              </a:r>
              <a:endParaRPr lang="en-US" sz="1600" b="1" dirty="0">
                <a:solidFill>
                  <a:schemeClr val="accent5">
                    <a:lumMod val="75000"/>
                  </a:schemeClr>
                </a:solidFill>
              </a:endParaRPr>
            </a:p>
          </p:txBody>
        </p:sp>
      </p:grpSp>
      <p:sp>
        <p:nvSpPr>
          <p:cNvPr id="17" name="Rectangle 16"/>
          <p:cNvSpPr/>
          <p:nvPr/>
        </p:nvSpPr>
        <p:spPr>
          <a:xfrm>
            <a:off x="74321" y="5717322"/>
            <a:ext cx="8977761" cy="646331"/>
          </a:xfrm>
          <a:prstGeom prst="rect">
            <a:avLst/>
          </a:prstGeom>
        </p:spPr>
        <p:txBody>
          <a:bodyPr wrap="square">
            <a:spAutoFit/>
          </a:bodyPr>
          <a:lstStyle/>
          <a:p>
            <a:pPr algn="ctr"/>
            <a:r>
              <a:rPr lang="en-US" b="1" dirty="0" smtClean="0">
                <a:solidFill>
                  <a:srgbClr val="002060"/>
                </a:solidFill>
              </a:rPr>
              <a:t>Behavior Driven Design, using SpecFlow, displays the current state of development to all Team Members using  Web Reports that Maps the Acceptance Criteria for the Teams to view</a:t>
            </a:r>
            <a:endParaRPr lang="en-US" b="1" dirty="0">
              <a:solidFill>
                <a:srgbClr val="002060"/>
              </a:solidFill>
            </a:endParaRPr>
          </a:p>
        </p:txBody>
      </p:sp>
    </p:spTree>
    <p:extLst>
      <p:ext uri="{BB962C8B-B14F-4D97-AF65-F5344CB8AC3E}">
        <p14:creationId xmlns:p14="http://schemas.microsoft.com/office/powerpoint/2010/main" val="2204933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childTnLst>
                                </p:cTn>
                              </p:par>
                            </p:childTnLst>
                          </p:cTn>
                        </p:par>
                        <p:par>
                          <p:cTn id="8" fill="hold">
                            <p:stCondLst>
                              <p:cond delay="2000"/>
                            </p:stCondLst>
                            <p:childTnLst>
                              <p:par>
                                <p:cTn id="9" presetID="53" presetClass="entr" presetSubtype="16" fill="hold" grpId="0" nodeType="afterEffect">
                                  <p:stCondLst>
                                    <p:cond delay="500"/>
                                  </p:stCondLst>
                                  <p:childTnLst>
                                    <p:set>
                                      <p:cBhvr>
                                        <p:cTn id="10" dur="1" fill="hold">
                                          <p:stCondLst>
                                            <p:cond delay="0"/>
                                          </p:stCondLst>
                                        </p:cTn>
                                        <p:tgtEl>
                                          <p:spTgt spid="11"/>
                                        </p:tgtEl>
                                        <p:attrNameLst>
                                          <p:attrName>style.visibility</p:attrName>
                                        </p:attrNameLst>
                                      </p:cBhvr>
                                      <p:to>
                                        <p:strVal val="visible"/>
                                      </p:to>
                                    </p:set>
                                    <p:anim calcmode="lin" valueType="num">
                                      <p:cBhvr>
                                        <p:cTn id="11" dur="1500" fill="hold"/>
                                        <p:tgtEl>
                                          <p:spTgt spid="11"/>
                                        </p:tgtEl>
                                        <p:attrNameLst>
                                          <p:attrName>ppt_w</p:attrName>
                                        </p:attrNameLst>
                                      </p:cBhvr>
                                      <p:tavLst>
                                        <p:tav tm="0">
                                          <p:val>
                                            <p:fltVal val="0"/>
                                          </p:val>
                                        </p:tav>
                                        <p:tav tm="100000">
                                          <p:val>
                                            <p:strVal val="#ppt_w"/>
                                          </p:val>
                                        </p:tav>
                                      </p:tavLst>
                                    </p:anim>
                                    <p:anim calcmode="lin" valueType="num">
                                      <p:cBhvr>
                                        <p:cTn id="12" dur="1500" fill="hold"/>
                                        <p:tgtEl>
                                          <p:spTgt spid="11"/>
                                        </p:tgtEl>
                                        <p:attrNameLst>
                                          <p:attrName>ppt_h</p:attrName>
                                        </p:attrNameLst>
                                      </p:cBhvr>
                                      <p:tavLst>
                                        <p:tav tm="0">
                                          <p:val>
                                            <p:fltVal val="0"/>
                                          </p:val>
                                        </p:tav>
                                        <p:tav tm="100000">
                                          <p:val>
                                            <p:strVal val="#ppt_h"/>
                                          </p:val>
                                        </p:tav>
                                      </p:tavLst>
                                    </p:anim>
                                    <p:animEffect transition="in" filter="fade">
                                      <p:cBhvr>
                                        <p:cTn id="13" dur="1500"/>
                                        <p:tgtEl>
                                          <p:spTgt spid="11"/>
                                        </p:tgtEl>
                                      </p:cBhvr>
                                    </p:animEffect>
                                  </p:childTnLst>
                                </p:cTn>
                              </p:par>
                            </p:childTnLst>
                          </p:cTn>
                        </p:par>
                        <p:par>
                          <p:cTn id="14" fill="hold">
                            <p:stCondLst>
                              <p:cond delay="4000"/>
                            </p:stCondLst>
                            <p:childTnLst>
                              <p:par>
                                <p:cTn id="15" presetID="10" presetClass="entr" presetSubtype="0" fill="hold" grpId="0" nodeType="afterEffect">
                                  <p:stCondLst>
                                    <p:cond delay="50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500"/>
                                        <p:tgtEl>
                                          <p:spTgt spid="4"/>
                                        </p:tgtEl>
                                      </p:cBhvr>
                                    </p:animEffect>
                                  </p:childTnLst>
                                </p:cTn>
                              </p:par>
                            </p:childTnLst>
                          </p:cTn>
                        </p:par>
                        <p:par>
                          <p:cTn id="18" fill="hold">
                            <p:stCondLst>
                              <p:cond delay="6000"/>
                            </p:stCondLst>
                            <p:childTnLst>
                              <p:par>
                                <p:cTn id="19" presetID="53" presetClass="entr" presetSubtype="16" fill="hold" nodeType="afterEffect">
                                  <p:stCondLst>
                                    <p:cond delay="500"/>
                                  </p:stCondLst>
                                  <p:childTnLst>
                                    <p:set>
                                      <p:cBhvr>
                                        <p:cTn id="20" dur="1" fill="hold">
                                          <p:stCondLst>
                                            <p:cond delay="0"/>
                                          </p:stCondLst>
                                        </p:cTn>
                                        <p:tgtEl>
                                          <p:spTgt spid="5"/>
                                        </p:tgtEl>
                                        <p:attrNameLst>
                                          <p:attrName>style.visibility</p:attrName>
                                        </p:attrNameLst>
                                      </p:cBhvr>
                                      <p:to>
                                        <p:strVal val="visible"/>
                                      </p:to>
                                    </p:set>
                                    <p:anim calcmode="lin" valueType="num">
                                      <p:cBhvr>
                                        <p:cTn id="21" dur="1500" fill="hold"/>
                                        <p:tgtEl>
                                          <p:spTgt spid="5"/>
                                        </p:tgtEl>
                                        <p:attrNameLst>
                                          <p:attrName>ppt_w</p:attrName>
                                        </p:attrNameLst>
                                      </p:cBhvr>
                                      <p:tavLst>
                                        <p:tav tm="0">
                                          <p:val>
                                            <p:fltVal val="0"/>
                                          </p:val>
                                        </p:tav>
                                        <p:tav tm="100000">
                                          <p:val>
                                            <p:strVal val="#ppt_w"/>
                                          </p:val>
                                        </p:tav>
                                      </p:tavLst>
                                    </p:anim>
                                    <p:anim calcmode="lin" valueType="num">
                                      <p:cBhvr>
                                        <p:cTn id="22" dur="1500" fill="hold"/>
                                        <p:tgtEl>
                                          <p:spTgt spid="5"/>
                                        </p:tgtEl>
                                        <p:attrNameLst>
                                          <p:attrName>ppt_h</p:attrName>
                                        </p:attrNameLst>
                                      </p:cBhvr>
                                      <p:tavLst>
                                        <p:tav tm="0">
                                          <p:val>
                                            <p:fltVal val="0"/>
                                          </p:val>
                                        </p:tav>
                                        <p:tav tm="100000">
                                          <p:val>
                                            <p:strVal val="#ppt_h"/>
                                          </p:val>
                                        </p:tav>
                                      </p:tavLst>
                                    </p:anim>
                                    <p:animEffect transition="in" filter="fade">
                                      <p:cBhvr>
                                        <p:cTn id="23" dur="1500"/>
                                        <p:tgtEl>
                                          <p:spTgt spid="5"/>
                                        </p:tgtEl>
                                      </p:cBhvr>
                                    </p:animEffect>
                                  </p:childTnLst>
                                </p:cTn>
                              </p:par>
                            </p:childTnLst>
                          </p:cTn>
                        </p:par>
                        <p:par>
                          <p:cTn id="24" fill="hold">
                            <p:stCondLst>
                              <p:cond delay="8000"/>
                            </p:stCondLst>
                            <p:childTnLst>
                              <p:par>
                                <p:cTn id="25" presetID="10" presetClass="entr" presetSubtype="0" fill="hold" grpId="0" nodeType="afterEffect">
                                  <p:stCondLst>
                                    <p:cond delay="50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1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P spid="4"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089659" y="231075"/>
            <a:ext cx="7194321" cy="302331"/>
          </a:xfrm>
        </p:spPr>
        <p:txBody>
          <a:bodyPr>
            <a:noAutofit/>
          </a:bodyPr>
          <a:lstStyle/>
          <a:p>
            <a:pPr algn="r">
              <a:tabLst>
                <a:tab pos="7443205" algn="r"/>
                <a:tab pos="7675994" algn="r"/>
              </a:tabLst>
            </a:pPr>
            <a:r>
              <a:rPr lang="en-US" b="1" dirty="0" smtClean="0"/>
              <a:t>What is the “Vertical” Test Driven Process?</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2" name="Rectangle 1"/>
          <p:cNvSpPr/>
          <p:nvPr/>
        </p:nvSpPr>
        <p:spPr>
          <a:xfrm>
            <a:off x="59081" y="787361"/>
            <a:ext cx="8977761" cy="1261884"/>
          </a:xfrm>
          <a:prstGeom prst="rect">
            <a:avLst/>
          </a:prstGeom>
        </p:spPr>
        <p:txBody>
          <a:bodyPr wrap="square">
            <a:spAutoFit/>
          </a:bodyPr>
          <a:lstStyle/>
          <a:p>
            <a:r>
              <a:rPr lang="en-US" sz="2200" b="1" dirty="0" smtClean="0">
                <a:solidFill>
                  <a:srgbClr val="002060"/>
                </a:solidFill>
              </a:rPr>
              <a:t>Acceptance Test Driven Development with Behavior Driven Development</a:t>
            </a:r>
            <a:r>
              <a:rPr lang="en-US" sz="1600" b="1" dirty="0" smtClean="0"/>
              <a:t/>
            </a:r>
            <a:br>
              <a:rPr lang="en-US" sz="1600" b="1" dirty="0" smtClean="0"/>
            </a:br>
            <a:endParaRPr lang="en-US" sz="600" b="1" dirty="0"/>
          </a:p>
          <a:p>
            <a:r>
              <a:rPr lang="en-US" sz="1600" b="1" dirty="0" smtClean="0">
                <a:solidFill>
                  <a:srgbClr val="002060"/>
                </a:solidFill>
              </a:rPr>
              <a:t>The </a:t>
            </a:r>
            <a:r>
              <a:rPr lang="en-US" sz="1600" b="1" i="1" dirty="0" smtClean="0">
                <a:solidFill>
                  <a:srgbClr val="002060"/>
                </a:solidFill>
              </a:rPr>
              <a:t>Acceptance Test Driven Development Process</a:t>
            </a:r>
            <a:r>
              <a:rPr lang="en-US" sz="1600" b="1" i="1" dirty="0">
                <a:solidFill>
                  <a:srgbClr val="002060"/>
                </a:solidFill>
              </a:rPr>
              <a:t> </a:t>
            </a:r>
            <a:r>
              <a:rPr lang="en-US" sz="1600" b="1" dirty="0" smtClean="0">
                <a:solidFill>
                  <a:srgbClr val="002060"/>
                </a:solidFill>
              </a:rPr>
              <a:t>creates a vehicle for the Business Team’s Stakeholders and Subject Matter Experts to have continuous access to the progress of the current Sprint development process.</a:t>
            </a:r>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781" y="2017395"/>
            <a:ext cx="3810000" cy="4286250"/>
          </a:xfrm>
          <a:prstGeom prst="rect">
            <a:avLst/>
          </a:prstGeom>
        </p:spPr>
      </p:pic>
      <p:sp>
        <p:nvSpPr>
          <p:cNvPr id="5" name="TextBox 4"/>
          <p:cNvSpPr txBox="1"/>
          <p:nvPr/>
        </p:nvSpPr>
        <p:spPr>
          <a:xfrm>
            <a:off x="3900261" y="1805940"/>
            <a:ext cx="5167061" cy="4616648"/>
          </a:xfrm>
          <a:prstGeom prst="rect">
            <a:avLst/>
          </a:prstGeom>
          <a:noFill/>
        </p:spPr>
        <p:txBody>
          <a:bodyPr wrap="square" rtlCol="0">
            <a:spAutoFit/>
          </a:bodyPr>
          <a:lstStyle/>
          <a:p>
            <a:pPr marL="228600" indent="-228600" algn="just">
              <a:buFont typeface="+mj-lt"/>
              <a:buAutoNum type="arabicPeriod"/>
            </a:pPr>
            <a:r>
              <a:rPr lang="en-US" sz="1200" b="1" dirty="0" smtClean="0">
                <a:solidFill>
                  <a:srgbClr val="002060"/>
                </a:solidFill>
              </a:rPr>
              <a:t>The </a:t>
            </a:r>
            <a:r>
              <a:rPr lang="en-US" sz="1200" b="1" dirty="0">
                <a:solidFill>
                  <a:srgbClr val="002060"/>
                </a:solidFill>
              </a:rPr>
              <a:t>Business Acceptance Criteria has been defined for the developer as an Acceptance Scenario Development Task as defined in the Sprint Planning process</a:t>
            </a:r>
          </a:p>
          <a:p>
            <a:pPr marL="228600" indent="-228600">
              <a:buFont typeface="+mj-lt"/>
              <a:buAutoNum type="arabicPeriod"/>
            </a:pPr>
            <a:endParaRPr lang="en-US" sz="600" b="1" dirty="0">
              <a:solidFill>
                <a:srgbClr val="002060"/>
              </a:solidFill>
            </a:endParaRPr>
          </a:p>
          <a:p>
            <a:pPr marL="228600" indent="-228600">
              <a:buFont typeface="+mj-lt"/>
              <a:buAutoNum type="arabicPeriod"/>
            </a:pPr>
            <a:r>
              <a:rPr lang="en-US" sz="1200" b="1" dirty="0">
                <a:solidFill>
                  <a:srgbClr val="002060"/>
                </a:solidFill>
              </a:rPr>
              <a:t>An ATDD Web page has been created for viewing by the Business Team</a:t>
            </a:r>
          </a:p>
          <a:p>
            <a:pPr marL="228600" indent="-228600">
              <a:buFont typeface="+mj-lt"/>
              <a:buAutoNum type="arabicPeriod"/>
            </a:pPr>
            <a:endParaRPr lang="en-US" sz="600" b="1" dirty="0">
              <a:solidFill>
                <a:srgbClr val="002060"/>
              </a:solidFill>
            </a:endParaRPr>
          </a:p>
          <a:p>
            <a:pPr marL="228600" indent="-228600">
              <a:buFont typeface="+mj-lt"/>
              <a:buAutoNum type="arabicPeriod"/>
            </a:pPr>
            <a:r>
              <a:rPr lang="en-US" sz="1200" b="1" dirty="0">
                <a:solidFill>
                  <a:srgbClr val="002060"/>
                </a:solidFill>
              </a:rPr>
              <a:t>The Business Team validates that the “</a:t>
            </a:r>
            <a:r>
              <a:rPr lang="en-US" sz="1200" b="1" dirty="0">
                <a:solidFill>
                  <a:srgbClr val="E4DF17"/>
                </a:solidFill>
              </a:rPr>
              <a:t>YELLOW</a:t>
            </a:r>
            <a:r>
              <a:rPr lang="en-US" sz="1200" b="1" dirty="0">
                <a:solidFill>
                  <a:srgbClr val="002060"/>
                </a:solidFill>
              </a:rPr>
              <a:t>” Acceptance Criteria Scenario test has been defined correctly by the Architect Team</a:t>
            </a:r>
          </a:p>
          <a:p>
            <a:pPr marL="228600" indent="-228600">
              <a:buFont typeface="+mj-lt"/>
              <a:buAutoNum type="arabicPeriod"/>
            </a:pPr>
            <a:endParaRPr lang="en-US" sz="600" b="1" dirty="0">
              <a:solidFill>
                <a:srgbClr val="002060"/>
              </a:solidFill>
            </a:endParaRPr>
          </a:p>
          <a:p>
            <a:pPr marL="228600" indent="-228600">
              <a:buFont typeface="+mj-lt"/>
              <a:buAutoNum type="arabicPeriod"/>
            </a:pPr>
            <a:r>
              <a:rPr lang="en-US" sz="1200" b="1" dirty="0">
                <a:solidFill>
                  <a:srgbClr val="002060"/>
                </a:solidFill>
              </a:rPr>
              <a:t>Once the Business Team certifies that the defined expected results have been interpreted correctly, the BDD test is moved from the “</a:t>
            </a:r>
            <a:r>
              <a:rPr lang="en-US" sz="1200" b="1" dirty="0">
                <a:solidFill>
                  <a:srgbClr val="E4DF17"/>
                </a:solidFill>
              </a:rPr>
              <a:t>YELLOW</a:t>
            </a:r>
            <a:r>
              <a:rPr lang="en-US" sz="1200" b="1" dirty="0">
                <a:solidFill>
                  <a:srgbClr val="002060"/>
                </a:solidFill>
              </a:rPr>
              <a:t>” stage to the “</a:t>
            </a:r>
            <a:r>
              <a:rPr lang="en-US" sz="1200" b="1" dirty="0">
                <a:solidFill>
                  <a:srgbClr val="C00000"/>
                </a:solidFill>
              </a:rPr>
              <a:t>RED</a:t>
            </a:r>
            <a:r>
              <a:rPr lang="en-US" sz="1200" b="1" dirty="0">
                <a:solidFill>
                  <a:srgbClr val="002060"/>
                </a:solidFill>
              </a:rPr>
              <a:t>” accepted but not yet started stage</a:t>
            </a:r>
          </a:p>
          <a:p>
            <a:pPr marL="228600" indent="-228600">
              <a:buFont typeface="+mj-lt"/>
              <a:buAutoNum type="arabicPeriod"/>
            </a:pPr>
            <a:endParaRPr lang="en-US" sz="600" b="1" dirty="0">
              <a:solidFill>
                <a:srgbClr val="002060"/>
              </a:solidFill>
            </a:endParaRPr>
          </a:p>
          <a:p>
            <a:pPr marL="228600" indent="-228600">
              <a:buFont typeface="+mj-lt"/>
              <a:buAutoNum type="arabicPeriod"/>
            </a:pPr>
            <a:r>
              <a:rPr lang="en-US" sz="1200" b="1" dirty="0">
                <a:solidFill>
                  <a:srgbClr val="002060"/>
                </a:solidFill>
              </a:rPr>
              <a:t>The current stage of all BDD Acceptance Scenario tests are viewable, at all times, by all Team Members</a:t>
            </a:r>
          </a:p>
          <a:p>
            <a:pPr marL="228600" indent="-228600">
              <a:buFont typeface="+mj-lt"/>
              <a:buAutoNum type="arabicPeriod"/>
            </a:pPr>
            <a:endParaRPr lang="en-US" sz="600" b="1" dirty="0">
              <a:solidFill>
                <a:srgbClr val="002060"/>
              </a:solidFill>
            </a:endParaRPr>
          </a:p>
          <a:p>
            <a:pPr marL="228600" indent="-228600">
              <a:buFont typeface="+mj-lt"/>
              <a:buAutoNum type="arabicPeriod"/>
            </a:pPr>
            <a:r>
              <a:rPr lang="en-US" sz="1200" b="1" dirty="0">
                <a:solidFill>
                  <a:srgbClr val="002060"/>
                </a:solidFill>
              </a:rPr>
              <a:t>The Development Scenario Task is accepted by the assigned Developer for development and moved to Test Driven Development</a:t>
            </a:r>
          </a:p>
          <a:p>
            <a:pPr marL="228600" indent="-228600">
              <a:buFont typeface="+mj-lt"/>
              <a:buAutoNum type="arabicPeriod"/>
            </a:pPr>
            <a:endParaRPr lang="en-US" sz="600" b="1" dirty="0">
              <a:solidFill>
                <a:srgbClr val="002060"/>
              </a:solidFill>
            </a:endParaRPr>
          </a:p>
          <a:p>
            <a:pPr marL="228600" indent="-228600">
              <a:buFont typeface="+mj-lt"/>
              <a:buAutoNum type="arabicPeriod"/>
            </a:pPr>
            <a:r>
              <a:rPr lang="en-US" sz="1200" b="1" dirty="0">
                <a:solidFill>
                  <a:srgbClr val="002060"/>
                </a:solidFill>
              </a:rPr>
              <a:t>Once the “</a:t>
            </a:r>
            <a:r>
              <a:rPr lang="en-US" sz="1200" b="1" dirty="0">
                <a:solidFill>
                  <a:srgbClr val="C00000"/>
                </a:solidFill>
              </a:rPr>
              <a:t>RED</a:t>
            </a:r>
            <a:r>
              <a:rPr lang="en-US" sz="1200" b="1" dirty="0">
                <a:solidFill>
                  <a:srgbClr val="002060"/>
                </a:solidFill>
              </a:rPr>
              <a:t>” test acceptance criteria has been certified by the QA Team as completed TDD horizontal tests, the highest level of abstraction, the Web Services in the Services Stack or the Application Controller in the Web Application Stack, is then repurposed for the Acceptance Scenario’s “</a:t>
            </a:r>
            <a:r>
              <a:rPr lang="en-US" sz="1200" b="1" dirty="0">
                <a:solidFill>
                  <a:srgbClr val="33CC33"/>
                </a:solidFill>
              </a:rPr>
              <a:t>GREEN</a:t>
            </a:r>
            <a:r>
              <a:rPr lang="en-US" sz="1200" b="1" dirty="0">
                <a:solidFill>
                  <a:srgbClr val="002060"/>
                </a:solidFill>
              </a:rPr>
              <a:t>” test vertical validation</a:t>
            </a:r>
          </a:p>
          <a:p>
            <a:pPr marL="228600" indent="-228600">
              <a:buFont typeface="+mj-lt"/>
              <a:buAutoNum type="arabicPeriod"/>
            </a:pPr>
            <a:endParaRPr lang="en-US" sz="600" b="1" dirty="0">
              <a:solidFill>
                <a:srgbClr val="002060"/>
              </a:solidFill>
            </a:endParaRPr>
          </a:p>
          <a:p>
            <a:pPr marL="228600" indent="-228600">
              <a:buFont typeface="+mj-lt"/>
              <a:buAutoNum type="arabicPeriod"/>
            </a:pPr>
            <a:r>
              <a:rPr lang="en-US" sz="1200" b="1" dirty="0">
                <a:solidFill>
                  <a:srgbClr val="002060"/>
                </a:solidFill>
              </a:rPr>
              <a:t>This process produces the “</a:t>
            </a:r>
            <a:r>
              <a:rPr lang="en-US" sz="1200" b="1" dirty="0">
                <a:solidFill>
                  <a:schemeClr val="accent6">
                    <a:lumMod val="50000"/>
                  </a:schemeClr>
                </a:solidFill>
              </a:rPr>
              <a:t>Teeth</a:t>
            </a:r>
            <a:r>
              <a:rPr lang="en-US" sz="1200" b="1" dirty="0">
                <a:solidFill>
                  <a:srgbClr val="002060"/>
                </a:solidFill>
              </a:rPr>
              <a:t>” that validate that the Business expectations have been Designed Developed, QA tested and ready for deployment to the emulated Production Environment: Staging</a:t>
            </a:r>
          </a:p>
        </p:txBody>
      </p:sp>
    </p:spTree>
    <p:extLst>
      <p:ext uri="{BB962C8B-B14F-4D97-AF65-F5344CB8AC3E}">
        <p14:creationId xmlns:p14="http://schemas.microsoft.com/office/powerpoint/2010/main" val="1244500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childTnLst>
                                </p:cTn>
                              </p:par>
                            </p:childTnLst>
                          </p:cTn>
                        </p:par>
                        <p:par>
                          <p:cTn id="8" fill="hold">
                            <p:stCondLst>
                              <p:cond delay="2000"/>
                            </p:stCondLst>
                            <p:childTnLst>
                              <p:par>
                                <p:cTn id="9" presetID="53" presetClass="entr" presetSubtype="16" fill="hold" nodeType="afterEffect">
                                  <p:stCondLst>
                                    <p:cond delay="500"/>
                                  </p:stCondLst>
                                  <p:childTnLst>
                                    <p:set>
                                      <p:cBhvr>
                                        <p:cTn id="10" dur="1" fill="hold">
                                          <p:stCondLst>
                                            <p:cond delay="0"/>
                                          </p:stCondLst>
                                        </p:cTn>
                                        <p:tgtEl>
                                          <p:spTgt spid="4"/>
                                        </p:tgtEl>
                                        <p:attrNameLst>
                                          <p:attrName>style.visibility</p:attrName>
                                        </p:attrNameLst>
                                      </p:cBhvr>
                                      <p:to>
                                        <p:strVal val="visible"/>
                                      </p:to>
                                    </p:set>
                                    <p:anim calcmode="lin" valueType="num">
                                      <p:cBhvr>
                                        <p:cTn id="11" dur="1500" fill="hold"/>
                                        <p:tgtEl>
                                          <p:spTgt spid="4"/>
                                        </p:tgtEl>
                                        <p:attrNameLst>
                                          <p:attrName>ppt_w</p:attrName>
                                        </p:attrNameLst>
                                      </p:cBhvr>
                                      <p:tavLst>
                                        <p:tav tm="0">
                                          <p:val>
                                            <p:fltVal val="0"/>
                                          </p:val>
                                        </p:tav>
                                        <p:tav tm="100000">
                                          <p:val>
                                            <p:strVal val="#ppt_w"/>
                                          </p:val>
                                        </p:tav>
                                      </p:tavLst>
                                    </p:anim>
                                    <p:anim calcmode="lin" valueType="num">
                                      <p:cBhvr>
                                        <p:cTn id="12" dur="1500" fill="hold"/>
                                        <p:tgtEl>
                                          <p:spTgt spid="4"/>
                                        </p:tgtEl>
                                        <p:attrNameLst>
                                          <p:attrName>ppt_h</p:attrName>
                                        </p:attrNameLst>
                                      </p:cBhvr>
                                      <p:tavLst>
                                        <p:tav tm="0">
                                          <p:val>
                                            <p:fltVal val="0"/>
                                          </p:val>
                                        </p:tav>
                                        <p:tav tm="100000">
                                          <p:val>
                                            <p:strVal val="#ppt_h"/>
                                          </p:val>
                                        </p:tav>
                                      </p:tavLst>
                                    </p:anim>
                                    <p:animEffect transition="in" filter="fade">
                                      <p:cBhvr>
                                        <p:cTn id="13" dur="1500"/>
                                        <p:tgtEl>
                                          <p:spTgt spid="4"/>
                                        </p:tgtEl>
                                      </p:cBhvr>
                                    </p:animEffect>
                                  </p:childTnLst>
                                </p:cTn>
                              </p:par>
                            </p:childTnLst>
                          </p:cTn>
                        </p:par>
                        <p:par>
                          <p:cTn id="14" fill="hold">
                            <p:stCondLst>
                              <p:cond delay="4000"/>
                            </p:stCondLst>
                            <p:childTnLst>
                              <p:par>
                                <p:cTn id="15" presetID="10" presetClass="entr" presetSubtype="0" fill="hold" grpId="0" nodeType="afterEffect">
                                  <p:stCondLst>
                                    <p:cond delay="50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089659" y="231075"/>
            <a:ext cx="7194321" cy="302331"/>
          </a:xfrm>
        </p:spPr>
        <p:txBody>
          <a:bodyPr>
            <a:noAutofit/>
          </a:bodyPr>
          <a:lstStyle/>
          <a:p>
            <a:pPr algn="r">
              <a:tabLst>
                <a:tab pos="7443205" algn="r"/>
                <a:tab pos="7675994" algn="r"/>
              </a:tabLst>
            </a:pPr>
            <a:r>
              <a:rPr lang="en-US" b="1" dirty="0"/>
              <a:t>What is the </a:t>
            </a:r>
            <a:r>
              <a:rPr lang="en-US" b="1" dirty="0" smtClean="0"/>
              <a:t>“</a:t>
            </a:r>
            <a:r>
              <a:rPr lang="en-US" b="1" i="1" dirty="0" smtClean="0"/>
              <a:t>Horizontal</a:t>
            </a:r>
            <a:r>
              <a:rPr lang="en-US" b="1" dirty="0" smtClean="0"/>
              <a:t>” </a:t>
            </a:r>
            <a:r>
              <a:rPr lang="en-US" b="1" dirty="0"/>
              <a:t>Test Driven Process?</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12" name="Rectangle 11"/>
          <p:cNvSpPr/>
          <p:nvPr/>
        </p:nvSpPr>
        <p:spPr>
          <a:xfrm>
            <a:off x="59082" y="711161"/>
            <a:ext cx="8977760" cy="1946687"/>
          </a:xfrm>
          <a:prstGeom prst="rect">
            <a:avLst/>
          </a:prstGeom>
        </p:spPr>
        <p:txBody>
          <a:bodyPr wrap="square">
            <a:spAutoFit/>
          </a:bodyPr>
          <a:lstStyle/>
          <a:p>
            <a:r>
              <a:rPr lang="en-US" sz="2400" b="1" dirty="0" smtClean="0">
                <a:solidFill>
                  <a:srgbClr val="002060"/>
                </a:solidFill>
              </a:rPr>
              <a:t>Test Driven Development </a:t>
            </a:r>
            <a:r>
              <a:rPr lang="en-US" sz="2400" b="1" i="1" dirty="0" smtClean="0">
                <a:solidFill>
                  <a:srgbClr val="002060"/>
                </a:solidFill>
              </a:rPr>
              <a:t>(TDD)</a:t>
            </a:r>
            <a:r>
              <a:rPr lang="en-US" sz="1600" b="1" dirty="0" smtClean="0"/>
              <a:t/>
            </a:r>
            <a:br>
              <a:rPr lang="en-US" sz="1600" b="1" dirty="0" smtClean="0"/>
            </a:br>
            <a:endParaRPr lang="en-US" sz="600" b="1" dirty="0"/>
          </a:p>
          <a:p>
            <a:r>
              <a:rPr lang="en-US" sz="1600" b="1" dirty="0" smtClean="0">
                <a:solidFill>
                  <a:srgbClr val="002060"/>
                </a:solidFill>
              </a:rPr>
              <a:t>The </a:t>
            </a:r>
            <a:r>
              <a:rPr lang="en-US" sz="1600" b="1" i="1" dirty="0" smtClean="0">
                <a:solidFill>
                  <a:srgbClr val="002060"/>
                </a:solidFill>
              </a:rPr>
              <a:t>Test Driven Development Process</a:t>
            </a:r>
            <a:r>
              <a:rPr lang="en-US" sz="1600" b="1" i="1" dirty="0">
                <a:solidFill>
                  <a:srgbClr val="002060"/>
                </a:solidFill>
              </a:rPr>
              <a:t> </a:t>
            </a:r>
            <a:r>
              <a:rPr lang="en-US" sz="1600" b="1" dirty="0" smtClean="0">
                <a:solidFill>
                  <a:srgbClr val="002060"/>
                </a:solidFill>
              </a:rPr>
              <a:t>is a radicle change to most developers “Comfort Zone”. It requires the Developer to clearing understand the “</a:t>
            </a:r>
            <a:r>
              <a:rPr lang="en-US" sz="1600" b="1" i="1" dirty="0" smtClean="0">
                <a:solidFill>
                  <a:srgbClr val="002060"/>
                </a:solidFill>
              </a:rPr>
              <a:t>What</a:t>
            </a:r>
            <a:r>
              <a:rPr lang="en-US" sz="1600" b="1" dirty="0" smtClean="0">
                <a:solidFill>
                  <a:srgbClr val="002060"/>
                </a:solidFill>
              </a:rPr>
              <a:t>” of a code solution prior to any code being developed.</a:t>
            </a:r>
          </a:p>
          <a:p>
            <a:endParaRPr lang="en-US" sz="800" b="1" dirty="0">
              <a:solidFill>
                <a:srgbClr val="002060"/>
              </a:solidFill>
            </a:endParaRPr>
          </a:p>
          <a:p>
            <a:r>
              <a:rPr lang="en-US" sz="1600" b="1" dirty="0" smtClean="0">
                <a:solidFill>
                  <a:srgbClr val="002060"/>
                </a:solidFill>
              </a:rPr>
              <a:t>The process also require discipline in development by creating and  code that moves the process from the </a:t>
            </a:r>
            <a:r>
              <a:rPr lang="en-US" sz="1600" b="1" dirty="0" smtClean="0">
                <a:solidFill>
                  <a:srgbClr val="C00000"/>
                </a:solidFill>
              </a:rPr>
              <a:t>RED</a:t>
            </a:r>
            <a:r>
              <a:rPr lang="en-US" sz="1600" b="1" dirty="0" smtClean="0">
                <a:solidFill>
                  <a:srgbClr val="002060"/>
                </a:solidFill>
              </a:rPr>
              <a:t> test to the </a:t>
            </a:r>
            <a:r>
              <a:rPr lang="en-US" sz="1600" b="1" dirty="0" smtClean="0">
                <a:solidFill>
                  <a:srgbClr val="00B050"/>
                </a:solidFill>
              </a:rPr>
              <a:t>GREEN</a:t>
            </a:r>
            <a:r>
              <a:rPr lang="en-US" sz="1600" b="1" dirty="0" smtClean="0">
                <a:solidFill>
                  <a:srgbClr val="002060"/>
                </a:solidFill>
              </a:rPr>
              <a:t> be creating and validated within the Test Assembly and not the Project Assembly under development.</a:t>
            </a:r>
            <a:endParaRPr lang="en-US" sz="1600" b="1" dirty="0" smtClean="0">
              <a:solidFill>
                <a:srgbClr val="002060"/>
              </a:solidFill>
            </a:endParaRPr>
          </a:p>
        </p:txBody>
      </p:sp>
      <p:pic>
        <p:nvPicPr>
          <p:cNvPr id="5122" name="Picture 2" descr="C:\Users\BHuett\Dropbox\LiquidHub\Agile\Agile\TheLiquidHubAgileMethodology\Images\ATDD_HorizontalProcess.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98720" y="2436241"/>
            <a:ext cx="4084320" cy="333553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59081" y="2583970"/>
            <a:ext cx="5549240" cy="646331"/>
          </a:xfrm>
          <a:prstGeom prst="rect">
            <a:avLst/>
          </a:prstGeom>
        </p:spPr>
        <p:txBody>
          <a:bodyPr wrap="square">
            <a:spAutoFit/>
          </a:bodyPr>
          <a:lstStyle/>
          <a:p>
            <a:r>
              <a:rPr lang="en-US" b="1" dirty="0" smtClean="0">
                <a:solidFill>
                  <a:srgbClr val="002060"/>
                </a:solidFill>
              </a:rPr>
              <a:t>The Test Suite contains folders that map to the namespace structure of the Assemble Under Test (AUT). </a:t>
            </a:r>
          </a:p>
        </p:txBody>
      </p:sp>
      <p:sp>
        <p:nvSpPr>
          <p:cNvPr id="9" name="Rectangle 8"/>
          <p:cNvSpPr/>
          <p:nvPr/>
        </p:nvSpPr>
        <p:spPr>
          <a:xfrm>
            <a:off x="48001" y="3137865"/>
            <a:ext cx="4851659" cy="646331"/>
          </a:xfrm>
          <a:prstGeom prst="rect">
            <a:avLst/>
          </a:prstGeom>
        </p:spPr>
        <p:txBody>
          <a:bodyPr wrap="square">
            <a:spAutoFit/>
          </a:bodyPr>
          <a:lstStyle/>
          <a:p>
            <a:pPr algn="ctr"/>
            <a:r>
              <a:rPr lang="en-US" b="1" dirty="0" smtClean="0">
                <a:solidFill>
                  <a:schemeClr val="accent6">
                    <a:lumMod val="50000"/>
                  </a:schemeClr>
                </a:solidFill>
              </a:rPr>
              <a:t>The Gherkin Language format of: </a:t>
            </a:r>
            <a:br>
              <a:rPr lang="en-US" b="1" dirty="0" smtClean="0">
                <a:solidFill>
                  <a:schemeClr val="accent6">
                    <a:lumMod val="50000"/>
                  </a:schemeClr>
                </a:solidFill>
              </a:rPr>
            </a:br>
            <a:r>
              <a:rPr lang="en-US" b="1" dirty="0" smtClean="0">
                <a:solidFill>
                  <a:schemeClr val="accent5">
                    <a:lumMod val="75000"/>
                  </a:schemeClr>
                </a:solidFill>
              </a:rPr>
              <a:t>GIVEN</a:t>
            </a:r>
            <a:r>
              <a:rPr lang="en-US" b="1" dirty="0" smtClean="0">
                <a:solidFill>
                  <a:srgbClr val="002060"/>
                </a:solidFill>
              </a:rPr>
              <a:t>/</a:t>
            </a:r>
            <a:r>
              <a:rPr lang="en-US" b="1" dirty="0" smtClean="0">
                <a:solidFill>
                  <a:schemeClr val="accent4">
                    <a:lumMod val="75000"/>
                  </a:schemeClr>
                </a:solidFill>
              </a:rPr>
              <a:t>WHEN</a:t>
            </a:r>
            <a:r>
              <a:rPr lang="en-US" b="1" dirty="0" smtClean="0">
                <a:solidFill>
                  <a:srgbClr val="002060"/>
                </a:solidFill>
              </a:rPr>
              <a:t>/</a:t>
            </a:r>
            <a:r>
              <a:rPr lang="en-US" b="1" dirty="0" smtClean="0">
                <a:solidFill>
                  <a:schemeClr val="accent3">
                    <a:lumMod val="75000"/>
                  </a:schemeClr>
                </a:solidFill>
              </a:rPr>
              <a:t>THEN </a:t>
            </a:r>
          </a:p>
        </p:txBody>
      </p:sp>
      <p:sp>
        <p:nvSpPr>
          <p:cNvPr id="10" name="Rectangle 9"/>
          <p:cNvSpPr/>
          <p:nvPr/>
        </p:nvSpPr>
        <p:spPr>
          <a:xfrm>
            <a:off x="59080" y="5823260"/>
            <a:ext cx="8977762" cy="646331"/>
          </a:xfrm>
          <a:prstGeom prst="rect">
            <a:avLst/>
          </a:prstGeom>
        </p:spPr>
        <p:txBody>
          <a:bodyPr wrap="square">
            <a:spAutoFit/>
          </a:bodyPr>
          <a:lstStyle/>
          <a:p>
            <a:r>
              <a:rPr lang="en-US" b="1" dirty="0" smtClean="0">
                <a:solidFill>
                  <a:srgbClr val="002060"/>
                </a:solidFill>
              </a:rPr>
              <a:t>This format helps the developer comply with the Single </a:t>
            </a:r>
            <a:r>
              <a:rPr lang="en-US" b="1" i="1" dirty="0" smtClean="0">
                <a:solidFill>
                  <a:srgbClr val="002060"/>
                </a:solidFill>
              </a:rPr>
              <a:t>Responsibility Principle</a:t>
            </a:r>
            <a:r>
              <a:rPr lang="en-US" b="1" dirty="0" smtClean="0">
                <a:solidFill>
                  <a:srgbClr val="002060"/>
                </a:solidFill>
              </a:rPr>
              <a:t>. Only one Method can be tested but multiple assertion will validate the result object</a:t>
            </a:r>
          </a:p>
        </p:txBody>
      </p:sp>
      <p:sp>
        <p:nvSpPr>
          <p:cNvPr id="11" name="Rectangle 10"/>
          <p:cNvSpPr/>
          <p:nvPr/>
        </p:nvSpPr>
        <p:spPr>
          <a:xfrm>
            <a:off x="94512" y="3743000"/>
            <a:ext cx="4767048" cy="646331"/>
          </a:xfrm>
          <a:prstGeom prst="rect">
            <a:avLst/>
          </a:prstGeom>
        </p:spPr>
        <p:txBody>
          <a:bodyPr wrap="square">
            <a:spAutoFit/>
          </a:bodyPr>
          <a:lstStyle/>
          <a:p>
            <a:r>
              <a:rPr lang="en-US" b="1" dirty="0" smtClean="0">
                <a:solidFill>
                  <a:schemeClr val="accent5">
                    <a:lumMod val="75000"/>
                  </a:schemeClr>
                </a:solidFill>
              </a:rPr>
              <a:t>GIVEN</a:t>
            </a:r>
            <a:r>
              <a:rPr lang="en-US" b="1" dirty="0" smtClean="0">
                <a:solidFill>
                  <a:srgbClr val="002060"/>
                </a:solidFill>
              </a:rPr>
              <a:t> - </a:t>
            </a:r>
            <a:r>
              <a:rPr lang="en-US" b="1" dirty="0" smtClean="0">
                <a:solidFill>
                  <a:schemeClr val="accent5">
                    <a:lumMod val="75000"/>
                  </a:schemeClr>
                </a:solidFill>
              </a:rPr>
              <a:t>The class name</a:t>
            </a:r>
            <a:r>
              <a:rPr lang="en-US" b="1" dirty="0" smtClean="0">
                <a:solidFill>
                  <a:srgbClr val="002060"/>
                </a:solidFill>
              </a:rPr>
              <a:t>: “</a:t>
            </a:r>
            <a:r>
              <a:rPr lang="en-US" b="1" i="1" dirty="0" smtClean="0">
                <a:solidFill>
                  <a:schemeClr val="accent5">
                    <a:lumMod val="75000"/>
                  </a:schemeClr>
                </a:solidFill>
              </a:rPr>
              <a:t>Given</a:t>
            </a:r>
            <a:r>
              <a:rPr lang="en-US" b="1" i="1" dirty="0" smtClean="0">
                <a:solidFill>
                  <a:srgbClr val="002060"/>
                </a:solidFill>
              </a:rPr>
              <a:t>IWantToTestTheCustomerClass</a:t>
            </a:r>
            <a:r>
              <a:rPr lang="en-US" b="1" dirty="0" smtClean="0">
                <a:solidFill>
                  <a:srgbClr val="002060"/>
                </a:solidFill>
              </a:rPr>
              <a:t>”</a:t>
            </a:r>
          </a:p>
        </p:txBody>
      </p:sp>
      <p:sp>
        <p:nvSpPr>
          <p:cNvPr id="14" name="Rectangle 13"/>
          <p:cNvSpPr/>
          <p:nvPr/>
        </p:nvSpPr>
        <p:spPr>
          <a:xfrm>
            <a:off x="106881" y="4427431"/>
            <a:ext cx="4767048" cy="646331"/>
          </a:xfrm>
          <a:prstGeom prst="rect">
            <a:avLst/>
          </a:prstGeom>
        </p:spPr>
        <p:txBody>
          <a:bodyPr wrap="square">
            <a:spAutoFit/>
          </a:bodyPr>
          <a:lstStyle/>
          <a:p>
            <a:r>
              <a:rPr lang="en-US" b="1" dirty="0" smtClean="0">
                <a:solidFill>
                  <a:schemeClr val="accent4">
                    <a:lumMod val="75000"/>
                  </a:schemeClr>
                </a:solidFill>
              </a:rPr>
              <a:t>WHEN</a:t>
            </a:r>
            <a:r>
              <a:rPr lang="en-US" b="1" dirty="0" smtClean="0">
                <a:solidFill>
                  <a:srgbClr val="0070C0"/>
                </a:solidFill>
              </a:rPr>
              <a:t> - </a:t>
            </a:r>
            <a:r>
              <a:rPr lang="en-US" b="1" dirty="0" smtClean="0">
                <a:solidFill>
                  <a:schemeClr val="accent5">
                    <a:lumMod val="75000"/>
                  </a:schemeClr>
                </a:solidFill>
              </a:rPr>
              <a:t>What the test is going to exercise</a:t>
            </a:r>
            <a:r>
              <a:rPr lang="en-US" b="1" dirty="0" smtClean="0">
                <a:solidFill>
                  <a:srgbClr val="002060"/>
                </a:solidFill>
              </a:rPr>
              <a:t>: “</a:t>
            </a:r>
            <a:r>
              <a:rPr lang="en-US" b="1" i="1" dirty="0" smtClean="0">
                <a:solidFill>
                  <a:schemeClr val="accent4">
                    <a:lumMod val="75000"/>
                  </a:schemeClr>
                </a:solidFill>
              </a:rPr>
              <a:t>When</a:t>
            </a:r>
            <a:r>
              <a:rPr lang="en-US" b="1" i="1" dirty="0" smtClean="0">
                <a:solidFill>
                  <a:srgbClr val="002060"/>
                </a:solidFill>
              </a:rPr>
              <a:t>ICallTheCreateCustomerInfoMethod_</a:t>
            </a:r>
            <a:r>
              <a:rPr lang="en-US" b="1" dirty="0" smtClean="0">
                <a:solidFill>
                  <a:srgbClr val="002060"/>
                </a:solidFill>
              </a:rPr>
              <a:t>”</a:t>
            </a:r>
          </a:p>
        </p:txBody>
      </p:sp>
      <p:sp>
        <p:nvSpPr>
          <p:cNvPr id="15" name="Rectangle 14"/>
          <p:cNvSpPr/>
          <p:nvPr/>
        </p:nvSpPr>
        <p:spPr>
          <a:xfrm>
            <a:off x="97182" y="5114600"/>
            <a:ext cx="4767048" cy="646331"/>
          </a:xfrm>
          <a:prstGeom prst="rect">
            <a:avLst/>
          </a:prstGeom>
        </p:spPr>
        <p:txBody>
          <a:bodyPr wrap="square">
            <a:spAutoFit/>
          </a:bodyPr>
          <a:lstStyle/>
          <a:p>
            <a:r>
              <a:rPr lang="en-US" b="1" dirty="0" smtClean="0">
                <a:solidFill>
                  <a:schemeClr val="accent3">
                    <a:lumMod val="75000"/>
                  </a:schemeClr>
                </a:solidFill>
              </a:rPr>
              <a:t>THEN</a:t>
            </a:r>
            <a:r>
              <a:rPr lang="en-US" b="1" dirty="0" smtClean="0">
                <a:solidFill>
                  <a:srgbClr val="002060"/>
                </a:solidFill>
              </a:rPr>
              <a:t> - </a:t>
            </a:r>
            <a:r>
              <a:rPr lang="en-US" b="1" dirty="0" smtClean="0">
                <a:solidFill>
                  <a:schemeClr val="accent3">
                    <a:lumMod val="75000"/>
                  </a:schemeClr>
                </a:solidFill>
              </a:rPr>
              <a:t>What I am going to assert is true</a:t>
            </a:r>
            <a:r>
              <a:rPr lang="en-US" b="1" dirty="0" smtClean="0">
                <a:solidFill>
                  <a:srgbClr val="002060"/>
                </a:solidFill>
              </a:rPr>
              <a:t>: “</a:t>
            </a:r>
            <a:r>
              <a:rPr lang="en-US" b="1" i="1" dirty="0" smtClean="0">
                <a:solidFill>
                  <a:srgbClr val="002060"/>
                </a:solidFill>
              </a:rPr>
              <a:t>_</a:t>
            </a:r>
            <a:r>
              <a:rPr lang="en-US" b="1" i="1" dirty="0" smtClean="0">
                <a:solidFill>
                  <a:schemeClr val="accent3">
                    <a:lumMod val="75000"/>
                  </a:schemeClr>
                </a:solidFill>
              </a:rPr>
              <a:t>Then</a:t>
            </a:r>
            <a:r>
              <a:rPr lang="en-US" b="1" i="1" dirty="0" smtClean="0">
                <a:solidFill>
                  <a:srgbClr val="002060"/>
                </a:solidFill>
              </a:rPr>
              <a:t>IWillValidateTheResultObjectIsValid</a:t>
            </a:r>
            <a:r>
              <a:rPr lang="en-US" b="1" dirty="0" smtClean="0">
                <a:solidFill>
                  <a:srgbClr val="002060"/>
                </a:solidFill>
              </a:rPr>
              <a:t>”</a:t>
            </a:r>
          </a:p>
        </p:txBody>
      </p:sp>
    </p:spTree>
    <p:extLst>
      <p:ext uri="{BB962C8B-B14F-4D97-AF65-F5344CB8AC3E}">
        <p14:creationId xmlns:p14="http://schemas.microsoft.com/office/powerpoint/2010/main" val="2501781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500"/>
                                        <p:tgtEl>
                                          <p:spTgt spid="12"/>
                                        </p:tgtEl>
                                      </p:cBhvr>
                                    </p:animEffect>
                                  </p:childTnLst>
                                </p:cTn>
                              </p:par>
                            </p:childTnLst>
                          </p:cTn>
                        </p:par>
                        <p:par>
                          <p:cTn id="8" fill="hold">
                            <p:stCondLst>
                              <p:cond delay="2000"/>
                            </p:stCondLst>
                            <p:childTnLst>
                              <p:par>
                                <p:cTn id="9" presetID="10" presetClass="entr" presetSubtype="0" fill="hold" grpId="0" nodeType="afterEffect">
                                  <p:stCondLst>
                                    <p:cond delay="50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500"/>
                                        <p:tgtEl>
                                          <p:spTgt spid="8"/>
                                        </p:tgtEl>
                                      </p:cBhvr>
                                    </p:animEffect>
                                  </p:childTnLst>
                                </p:cTn>
                              </p:par>
                            </p:childTnLst>
                          </p:cTn>
                        </p:par>
                        <p:par>
                          <p:cTn id="12" fill="hold">
                            <p:stCondLst>
                              <p:cond delay="4000"/>
                            </p:stCondLst>
                            <p:childTnLst>
                              <p:par>
                                <p:cTn id="13" presetID="53" presetClass="entr" presetSubtype="16" fill="hold" nodeType="afterEffect">
                                  <p:stCondLst>
                                    <p:cond delay="0"/>
                                  </p:stCondLst>
                                  <p:childTnLst>
                                    <p:set>
                                      <p:cBhvr>
                                        <p:cTn id="14" dur="1" fill="hold">
                                          <p:stCondLst>
                                            <p:cond delay="0"/>
                                          </p:stCondLst>
                                        </p:cTn>
                                        <p:tgtEl>
                                          <p:spTgt spid="5122"/>
                                        </p:tgtEl>
                                        <p:attrNameLst>
                                          <p:attrName>style.visibility</p:attrName>
                                        </p:attrNameLst>
                                      </p:cBhvr>
                                      <p:to>
                                        <p:strVal val="visible"/>
                                      </p:to>
                                    </p:set>
                                    <p:anim calcmode="lin" valueType="num">
                                      <p:cBhvr>
                                        <p:cTn id="15" dur="1500" fill="hold"/>
                                        <p:tgtEl>
                                          <p:spTgt spid="5122"/>
                                        </p:tgtEl>
                                        <p:attrNameLst>
                                          <p:attrName>ppt_w</p:attrName>
                                        </p:attrNameLst>
                                      </p:cBhvr>
                                      <p:tavLst>
                                        <p:tav tm="0">
                                          <p:val>
                                            <p:fltVal val="0"/>
                                          </p:val>
                                        </p:tav>
                                        <p:tav tm="100000">
                                          <p:val>
                                            <p:strVal val="#ppt_w"/>
                                          </p:val>
                                        </p:tav>
                                      </p:tavLst>
                                    </p:anim>
                                    <p:anim calcmode="lin" valueType="num">
                                      <p:cBhvr>
                                        <p:cTn id="16" dur="1500" fill="hold"/>
                                        <p:tgtEl>
                                          <p:spTgt spid="5122"/>
                                        </p:tgtEl>
                                        <p:attrNameLst>
                                          <p:attrName>ppt_h</p:attrName>
                                        </p:attrNameLst>
                                      </p:cBhvr>
                                      <p:tavLst>
                                        <p:tav tm="0">
                                          <p:val>
                                            <p:fltVal val="0"/>
                                          </p:val>
                                        </p:tav>
                                        <p:tav tm="100000">
                                          <p:val>
                                            <p:strVal val="#ppt_h"/>
                                          </p:val>
                                        </p:tav>
                                      </p:tavLst>
                                    </p:anim>
                                    <p:animEffect transition="in" filter="fade">
                                      <p:cBhvr>
                                        <p:cTn id="17" dur="1500"/>
                                        <p:tgtEl>
                                          <p:spTgt spid="5122"/>
                                        </p:tgtEl>
                                      </p:cBhvr>
                                    </p:animEffect>
                                  </p:childTnLst>
                                </p:cTn>
                              </p:par>
                            </p:childTnLst>
                          </p:cTn>
                        </p:par>
                        <p:par>
                          <p:cTn id="18" fill="hold">
                            <p:stCondLst>
                              <p:cond delay="5500"/>
                            </p:stCondLst>
                            <p:childTnLst>
                              <p:par>
                                <p:cTn id="19" presetID="53" presetClass="entr" presetSubtype="16" fill="hold" grpId="0" nodeType="afterEffect">
                                  <p:stCondLst>
                                    <p:cond delay="500"/>
                                  </p:stCondLst>
                                  <p:childTnLst>
                                    <p:set>
                                      <p:cBhvr>
                                        <p:cTn id="20" dur="1" fill="hold">
                                          <p:stCondLst>
                                            <p:cond delay="0"/>
                                          </p:stCondLst>
                                        </p:cTn>
                                        <p:tgtEl>
                                          <p:spTgt spid="9"/>
                                        </p:tgtEl>
                                        <p:attrNameLst>
                                          <p:attrName>style.visibility</p:attrName>
                                        </p:attrNameLst>
                                      </p:cBhvr>
                                      <p:to>
                                        <p:strVal val="visible"/>
                                      </p:to>
                                    </p:set>
                                    <p:anim calcmode="lin" valueType="num">
                                      <p:cBhvr>
                                        <p:cTn id="21" dur="1500" fill="hold"/>
                                        <p:tgtEl>
                                          <p:spTgt spid="9"/>
                                        </p:tgtEl>
                                        <p:attrNameLst>
                                          <p:attrName>ppt_w</p:attrName>
                                        </p:attrNameLst>
                                      </p:cBhvr>
                                      <p:tavLst>
                                        <p:tav tm="0">
                                          <p:val>
                                            <p:fltVal val="0"/>
                                          </p:val>
                                        </p:tav>
                                        <p:tav tm="100000">
                                          <p:val>
                                            <p:strVal val="#ppt_w"/>
                                          </p:val>
                                        </p:tav>
                                      </p:tavLst>
                                    </p:anim>
                                    <p:anim calcmode="lin" valueType="num">
                                      <p:cBhvr>
                                        <p:cTn id="22" dur="1500" fill="hold"/>
                                        <p:tgtEl>
                                          <p:spTgt spid="9"/>
                                        </p:tgtEl>
                                        <p:attrNameLst>
                                          <p:attrName>ppt_h</p:attrName>
                                        </p:attrNameLst>
                                      </p:cBhvr>
                                      <p:tavLst>
                                        <p:tav tm="0">
                                          <p:val>
                                            <p:fltVal val="0"/>
                                          </p:val>
                                        </p:tav>
                                        <p:tav tm="100000">
                                          <p:val>
                                            <p:strVal val="#ppt_h"/>
                                          </p:val>
                                        </p:tav>
                                      </p:tavLst>
                                    </p:anim>
                                    <p:animEffect transition="in" filter="fade">
                                      <p:cBhvr>
                                        <p:cTn id="23" dur="1500"/>
                                        <p:tgtEl>
                                          <p:spTgt spid="9"/>
                                        </p:tgtEl>
                                      </p:cBhvr>
                                    </p:animEffect>
                                  </p:childTnLst>
                                </p:cTn>
                              </p:par>
                            </p:childTnLst>
                          </p:cTn>
                        </p:par>
                        <p:par>
                          <p:cTn id="24" fill="hold">
                            <p:stCondLst>
                              <p:cond delay="7500"/>
                            </p:stCondLst>
                            <p:childTnLst>
                              <p:par>
                                <p:cTn id="25" presetID="10" presetClass="entr" presetSubtype="0" fill="hold" grpId="0" nodeType="afterEffect">
                                  <p:stCondLst>
                                    <p:cond delay="50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500"/>
                                        <p:tgtEl>
                                          <p:spTgt spid="11"/>
                                        </p:tgtEl>
                                      </p:cBhvr>
                                    </p:animEffect>
                                  </p:childTnLst>
                                </p:cTn>
                              </p:par>
                            </p:childTnLst>
                          </p:cTn>
                        </p:par>
                        <p:par>
                          <p:cTn id="28" fill="hold">
                            <p:stCondLst>
                              <p:cond delay="9500"/>
                            </p:stCondLst>
                            <p:childTnLst>
                              <p:par>
                                <p:cTn id="29" presetID="10" presetClass="entr" presetSubtype="0" fill="hold" grpId="0" nodeType="afterEffect">
                                  <p:stCondLst>
                                    <p:cond delay="50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1500"/>
                                        <p:tgtEl>
                                          <p:spTgt spid="14"/>
                                        </p:tgtEl>
                                      </p:cBhvr>
                                    </p:animEffect>
                                  </p:childTnLst>
                                </p:cTn>
                              </p:par>
                            </p:childTnLst>
                          </p:cTn>
                        </p:par>
                        <p:par>
                          <p:cTn id="32" fill="hold">
                            <p:stCondLst>
                              <p:cond delay="11500"/>
                            </p:stCondLst>
                            <p:childTnLst>
                              <p:par>
                                <p:cTn id="33" presetID="10" presetClass="entr" presetSubtype="0" fill="hold" grpId="0" nodeType="afterEffect">
                                  <p:stCondLst>
                                    <p:cond delay="50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500"/>
                                        <p:tgtEl>
                                          <p:spTgt spid="15"/>
                                        </p:tgtEl>
                                      </p:cBhvr>
                                    </p:animEffect>
                                  </p:childTnLst>
                                </p:cTn>
                              </p:par>
                            </p:childTnLst>
                          </p:cTn>
                        </p:par>
                        <p:par>
                          <p:cTn id="36" fill="hold">
                            <p:stCondLst>
                              <p:cond delay="13500"/>
                            </p:stCondLst>
                            <p:childTnLst>
                              <p:par>
                                <p:cTn id="37" presetID="53" presetClass="entr" presetSubtype="16"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1500" fill="hold"/>
                                        <p:tgtEl>
                                          <p:spTgt spid="10"/>
                                        </p:tgtEl>
                                        <p:attrNameLst>
                                          <p:attrName>ppt_w</p:attrName>
                                        </p:attrNameLst>
                                      </p:cBhvr>
                                      <p:tavLst>
                                        <p:tav tm="0">
                                          <p:val>
                                            <p:fltVal val="0"/>
                                          </p:val>
                                        </p:tav>
                                        <p:tav tm="100000">
                                          <p:val>
                                            <p:strVal val="#ppt_w"/>
                                          </p:val>
                                        </p:tav>
                                      </p:tavLst>
                                    </p:anim>
                                    <p:anim calcmode="lin" valueType="num">
                                      <p:cBhvr>
                                        <p:cTn id="40" dur="1500" fill="hold"/>
                                        <p:tgtEl>
                                          <p:spTgt spid="10"/>
                                        </p:tgtEl>
                                        <p:attrNameLst>
                                          <p:attrName>ppt_h</p:attrName>
                                        </p:attrNameLst>
                                      </p:cBhvr>
                                      <p:tavLst>
                                        <p:tav tm="0">
                                          <p:val>
                                            <p:fltVal val="0"/>
                                          </p:val>
                                        </p:tav>
                                        <p:tav tm="100000">
                                          <p:val>
                                            <p:strVal val="#ppt_h"/>
                                          </p:val>
                                        </p:tav>
                                      </p:tavLst>
                                    </p:anim>
                                    <p:animEffect transition="in" filter="fade">
                                      <p:cBhvr>
                                        <p:cTn id="41" dur="1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p:bldP spid="9" grpId="0"/>
      <p:bldP spid="10" grpId="0"/>
      <p:bldP spid="11" grpId="0"/>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089659" y="231075"/>
            <a:ext cx="7194321" cy="302331"/>
          </a:xfrm>
        </p:spPr>
        <p:txBody>
          <a:bodyPr>
            <a:noAutofit/>
          </a:bodyPr>
          <a:lstStyle/>
          <a:p>
            <a:pPr algn="r">
              <a:tabLst>
                <a:tab pos="7443205" algn="r"/>
                <a:tab pos="7675994" algn="r"/>
              </a:tabLst>
            </a:pPr>
            <a:r>
              <a:rPr lang="en-US" b="1" dirty="0"/>
              <a:t>What is the </a:t>
            </a:r>
            <a:r>
              <a:rPr lang="en-US" b="1" dirty="0" smtClean="0"/>
              <a:t>Test </a:t>
            </a:r>
            <a:r>
              <a:rPr lang="en-US" b="1" dirty="0"/>
              <a:t>Driven </a:t>
            </a:r>
            <a:r>
              <a:rPr lang="en-US" b="1" dirty="0" smtClean="0"/>
              <a:t>Development Process</a:t>
            </a:r>
            <a:r>
              <a:rPr lang="en-US" b="1" dirty="0"/>
              <a:t>?</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12" name="Rectangle 11"/>
          <p:cNvSpPr/>
          <p:nvPr/>
        </p:nvSpPr>
        <p:spPr>
          <a:xfrm>
            <a:off x="59082" y="718781"/>
            <a:ext cx="8977760" cy="461665"/>
          </a:xfrm>
          <a:prstGeom prst="rect">
            <a:avLst/>
          </a:prstGeom>
        </p:spPr>
        <p:txBody>
          <a:bodyPr wrap="square">
            <a:spAutoFit/>
          </a:bodyPr>
          <a:lstStyle/>
          <a:p>
            <a:r>
              <a:rPr lang="en-US" sz="2400" b="1" dirty="0" smtClean="0">
                <a:solidFill>
                  <a:srgbClr val="002060"/>
                </a:solidFill>
              </a:rPr>
              <a:t>Test Driven </a:t>
            </a:r>
            <a:r>
              <a:rPr lang="en-US" sz="2400" b="1" dirty="0" smtClean="0">
                <a:solidFill>
                  <a:srgbClr val="002060"/>
                </a:solidFill>
              </a:rPr>
              <a:t>Development: </a:t>
            </a:r>
            <a:r>
              <a:rPr lang="en-US" sz="2400" b="1" i="1" dirty="0" smtClean="0">
                <a:solidFill>
                  <a:srgbClr val="002060"/>
                </a:solidFill>
              </a:rPr>
              <a:t>Step by Step</a:t>
            </a:r>
            <a:endParaRPr lang="en-US" sz="600" b="1" dirty="0"/>
          </a:p>
        </p:txBody>
      </p:sp>
      <p:sp>
        <p:nvSpPr>
          <p:cNvPr id="13" name="Rectangle 12"/>
          <p:cNvSpPr/>
          <p:nvPr/>
        </p:nvSpPr>
        <p:spPr>
          <a:xfrm>
            <a:off x="4548662" y="1161533"/>
            <a:ext cx="4572000" cy="4216539"/>
          </a:xfrm>
          <a:prstGeom prst="rect">
            <a:avLst/>
          </a:prstGeom>
        </p:spPr>
        <p:txBody>
          <a:bodyPr>
            <a:spAutoFit/>
          </a:bodyPr>
          <a:lstStyle/>
          <a:p>
            <a:pPr marL="228600" indent="-228600">
              <a:buFont typeface="+mj-lt"/>
              <a:buAutoNum type="arabicPeriod" startAt="10"/>
            </a:pPr>
            <a:r>
              <a:rPr lang="en-US" sz="1200" b="1" dirty="0" smtClean="0">
                <a:solidFill>
                  <a:srgbClr val="002060"/>
                </a:solidFill>
              </a:rPr>
              <a:t>The </a:t>
            </a:r>
            <a:r>
              <a:rPr lang="en-US" sz="1200" b="1" dirty="0">
                <a:solidFill>
                  <a:srgbClr val="002060"/>
                </a:solidFill>
              </a:rPr>
              <a:t>completed “</a:t>
            </a:r>
            <a:r>
              <a:rPr lang="en-US" sz="1200" b="1" i="1" dirty="0">
                <a:solidFill>
                  <a:srgbClr val="E4DF17"/>
                </a:solidFill>
              </a:rPr>
              <a:t>YELLOW</a:t>
            </a:r>
            <a:r>
              <a:rPr lang="en-US" sz="1200" b="1" dirty="0">
                <a:solidFill>
                  <a:srgbClr val="002060"/>
                </a:solidFill>
              </a:rPr>
              <a:t>” code base is submitted for Design Code Review and certified ready for the Application Integration development </a:t>
            </a:r>
            <a:r>
              <a:rPr lang="en-US" sz="1200" b="1" dirty="0" smtClean="0">
                <a:solidFill>
                  <a:srgbClr val="002060"/>
                </a:solidFill>
              </a:rPr>
              <a:t>Stage</a:t>
            </a:r>
            <a:br>
              <a:rPr lang="en-US" sz="1200" b="1" dirty="0" smtClean="0">
                <a:solidFill>
                  <a:srgbClr val="002060"/>
                </a:solidFill>
              </a:rPr>
            </a:br>
            <a:endParaRPr lang="en-US" sz="800" b="1" dirty="0" smtClean="0">
              <a:solidFill>
                <a:srgbClr val="002060"/>
              </a:solidFill>
            </a:endParaRPr>
          </a:p>
          <a:p>
            <a:pPr marL="228600" indent="-228600">
              <a:buFont typeface="+mj-lt"/>
              <a:buAutoNum type="arabicPeriod" startAt="10"/>
            </a:pPr>
            <a:r>
              <a:rPr lang="en-US" sz="1200" b="1" dirty="0" smtClean="0">
                <a:solidFill>
                  <a:srgbClr val="002060"/>
                </a:solidFill>
              </a:rPr>
              <a:t>The </a:t>
            </a:r>
            <a:r>
              <a:rPr lang="en-US" sz="1200" b="1" dirty="0">
                <a:solidFill>
                  <a:srgbClr val="002060"/>
                </a:solidFill>
              </a:rPr>
              <a:t>approved Developed code is integrated into the Development Environment as an integrated design </a:t>
            </a:r>
            <a:r>
              <a:rPr lang="en-US" sz="1200" b="1" dirty="0" smtClean="0">
                <a:solidFill>
                  <a:srgbClr val="002060"/>
                </a:solidFill>
              </a:rPr>
              <a:t>deliverable</a:t>
            </a:r>
            <a:br>
              <a:rPr lang="en-US" sz="1200" b="1" dirty="0" smtClean="0">
                <a:solidFill>
                  <a:srgbClr val="002060"/>
                </a:solidFill>
              </a:rPr>
            </a:br>
            <a:endParaRPr lang="en-US" sz="800" b="1" dirty="0" smtClean="0">
              <a:solidFill>
                <a:srgbClr val="002060"/>
              </a:solidFill>
            </a:endParaRPr>
          </a:p>
          <a:p>
            <a:pPr marL="228600" indent="-228600">
              <a:buFont typeface="+mj-lt"/>
              <a:buAutoNum type="arabicPeriod" startAt="10"/>
            </a:pPr>
            <a:r>
              <a:rPr lang="en-US" sz="1200" b="1" dirty="0" smtClean="0">
                <a:solidFill>
                  <a:srgbClr val="002060"/>
                </a:solidFill>
              </a:rPr>
              <a:t>All </a:t>
            </a:r>
            <a:r>
              <a:rPr lang="en-US" sz="1200" b="1" dirty="0">
                <a:solidFill>
                  <a:srgbClr val="002060"/>
                </a:solidFill>
              </a:rPr>
              <a:t>Code base Unit Tests are cloned into Integration Tests within the Test </a:t>
            </a:r>
            <a:r>
              <a:rPr lang="en-US" sz="1200" b="1" dirty="0" smtClean="0">
                <a:solidFill>
                  <a:srgbClr val="002060"/>
                </a:solidFill>
              </a:rPr>
              <a:t>assemblies</a:t>
            </a:r>
            <a:br>
              <a:rPr lang="en-US" sz="1200" b="1" dirty="0" smtClean="0">
                <a:solidFill>
                  <a:srgbClr val="002060"/>
                </a:solidFill>
              </a:rPr>
            </a:br>
            <a:endParaRPr lang="en-US" sz="800" b="1" dirty="0" smtClean="0">
              <a:solidFill>
                <a:srgbClr val="002060"/>
              </a:solidFill>
            </a:endParaRPr>
          </a:p>
          <a:p>
            <a:pPr marL="228600" indent="-228600">
              <a:buFont typeface="+mj-lt"/>
              <a:buAutoNum type="arabicPeriod" startAt="10"/>
            </a:pPr>
            <a:r>
              <a:rPr lang="en-US" sz="1200" b="1" dirty="0" smtClean="0">
                <a:solidFill>
                  <a:srgbClr val="002060"/>
                </a:solidFill>
              </a:rPr>
              <a:t>The </a:t>
            </a:r>
            <a:r>
              <a:rPr lang="en-US" sz="1200" b="1" dirty="0">
                <a:solidFill>
                  <a:srgbClr val="002060"/>
                </a:solidFill>
              </a:rPr>
              <a:t>Unit Tests are marked as </a:t>
            </a:r>
            <a:r>
              <a:rPr lang="en-US" sz="1200" b="1" dirty="0" smtClean="0">
                <a:solidFill>
                  <a:srgbClr val="002060"/>
                </a:solidFill>
              </a:rPr>
              <a:t>“</a:t>
            </a:r>
            <a:r>
              <a:rPr lang="en-US" sz="1200" b="1" i="1" dirty="0" smtClean="0">
                <a:solidFill>
                  <a:srgbClr val="00B0F0"/>
                </a:solidFill>
              </a:rPr>
              <a:t>IGNORED</a:t>
            </a:r>
            <a:r>
              <a:rPr lang="en-US" sz="1200" b="1" dirty="0" smtClean="0">
                <a:solidFill>
                  <a:srgbClr val="002060"/>
                </a:solidFill>
              </a:rPr>
              <a:t>” </a:t>
            </a:r>
            <a:r>
              <a:rPr lang="en-US" sz="1200" b="1" dirty="0">
                <a:solidFill>
                  <a:srgbClr val="002060"/>
                </a:solidFill>
              </a:rPr>
              <a:t>in the Test Assemblies in order to improve automated testing run performance as the code base under test is being exercised by the Integration Tests at this point and the Unit Tests would be redundant and </a:t>
            </a:r>
            <a:r>
              <a:rPr lang="en-US" sz="1200" b="1" dirty="0" smtClean="0">
                <a:solidFill>
                  <a:srgbClr val="002060"/>
                </a:solidFill>
              </a:rPr>
              <a:t>time-consuming</a:t>
            </a:r>
            <a:br>
              <a:rPr lang="en-US" sz="1200" b="1" dirty="0" smtClean="0">
                <a:solidFill>
                  <a:srgbClr val="002060"/>
                </a:solidFill>
              </a:rPr>
            </a:br>
            <a:endParaRPr lang="en-US" sz="800" b="1" dirty="0" smtClean="0">
              <a:solidFill>
                <a:srgbClr val="002060"/>
              </a:solidFill>
            </a:endParaRPr>
          </a:p>
          <a:p>
            <a:pPr marL="228600" indent="-228600">
              <a:buFont typeface="+mj-lt"/>
              <a:buAutoNum type="arabicPeriod" startAt="10"/>
            </a:pPr>
            <a:r>
              <a:rPr lang="en-US" sz="1200" b="1" dirty="0" smtClean="0">
                <a:solidFill>
                  <a:srgbClr val="002060"/>
                </a:solidFill>
              </a:rPr>
              <a:t>The </a:t>
            </a:r>
            <a:r>
              <a:rPr lang="en-US" sz="1200" b="1" dirty="0">
                <a:solidFill>
                  <a:srgbClr val="002060"/>
                </a:solidFill>
              </a:rPr>
              <a:t>passing integration code base is submitted for Integration Review to ensure that the </a:t>
            </a:r>
            <a:r>
              <a:rPr lang="en-US" sz="1200" b="1" i="1" dirty="0">
                <a:solidFill>
                  <a:srgbClr val="002060"/>
                </a:solidFill>
              </a:rPr>
              <a:t>QA Objectives</a:t>
            </a:r>
            <a:r>
              <a:rPr lang="en-US" sz="1200" b="1" dirty="0">
                <a:solidFill>
                  <a:srgbClr val="002060"/>
                </a:solidFill>
              </a:rPr>
              <a:t> has been met before delivery to the QA Environment for QA </a:t>
            </a:r>
            <a:r>
              <a:rPr lang="en-US" sz="1200" b="1" dirty="0" smtClean="0">
                <a:solidFill>
                  <a:srgbClr val="002060"/>
                </a:solidFill>
              </a:rPr>
              <a:t>Certification</a:t>
            </a:r>
            <a:br>
              <a:rPr lang="en-US" sz="1200" b="1" dirty="0" smtClean="0">
                <a:solidFill>
                  <a:srgbClr val="002060"/>
                </a:solidFill>
              </a:rPr>
            </a:br>
            <a:endParaRPr lang="en-US" sz="800" b="1" dirty="0" smtClean="0">
              <a:solidFill>
                <a:srgbClr val="002060"/>
              </a:solidFill>
            </a:endParaRPr>
          </a:p>
          <a:p>
            <a:pPr marL="228600" indent="-228600">
              <a:buFont typeface="+mj-lt"/>
              <a:buAutoNum type="arabicPeriod" startAt="10"/>
            </a:pPr>
            <a:r>
              <a:rPr lang="en-US" sz="1200" b="1" dirty="0" smtClean="0">
                <a:solidFill>
                  <a:srgbClr val="002060"/>
                </a:solidFill>
              </a:rPr>
              <a:t>Once </a:t>
            </a:r>
            <a:r>
              <a:rPr lang="en-US" sz="1200" b="1" dirty="0">
                <a:solidFill>
                  <a:srgbClr val="002060"/>
                </a:solidFill>
              </a:rPr>
              <a:t>all horizontal TDD code has been certified by the QA Team that it meets the </a:t>
            </a:r>
            <a:r>
              <a:rPr lang="en-US" sz="1200" b="1" i="1" dirty="0">
                <a:solidFill>
                  <a:srgbClr val="002060"/>
                </a:solidFill>
              </a:rPr>
              <a:t>QA Objectives</a:t>
            </a:r>
            <a:r>
              <a:rPr lang="en-US" sz="1200" b="1" dirty="0">
                <a:solidFill>
                  <a:srgbClr val="002060"/>
                </a:solidFill>
              </a:rPr>
              <a:t> then the code is returned to the BDD development process for refactoring into the “</a:t>
            </a:r>
            <a:r>
              <a:rPr lang="en-US" sz="1200" b="1" i="1" dirty="0">
                <a:solidFill>
                  <a:srgbClr val="33CC33"/>
                </a:solidFill>
              </a:rPr>
              <a:t>GREEN</a:t>
            </a:r>
            <a:r>
              <a:rPr lang="en-US" sz="1200" b="1" dirty="0">
                <a:solidFill>
                  <a:srgbClr val="002060"/>
                </a:solidFill>
              </a:rPr>
              <a:t>” BDD tests for viewing on the ATDD Website by all Team Members</a:t>
            </a:r>
          </a:p>
        </p:txBody>
      </p:sp>
      <p:sp>
        <p:nvSpPr>
          <p:cNvPr id="8" name="Rectangle 7"/>
          <p:cNvSpPr/>
          <p:nvPr/>
        </p:nvSpPr>
        <p:spPr>
          <a:xfrm>
            <a:off x="24288" y="1143337"/>
            <a:ext cx="4572000" cy="5078313"/>
          </a:xfrm>
          <a:prstGeom prst="rect">
            <a:avLst/>
          </a:prstGeom>
        </p:spPr>
        <p:txBody>
          <a:bodyPr>
            <a:spAutoFit/>
          </a:bodyPr>
          <a:lstStyle/>
          <a:p>
            <a:pPr marL="228600" indent="-228600">
              <a:buFont typeface="+mj-lt"/>
              <a:buAutoNum type="arabicPeriod"/>
            </a:pPr>
            <a:r>
              <a:rPr lang="en-US" sz="1200" b="1" dirty="0">
                <a:solidFill>
                  <a:srgbClr val="002060"/>
                </a:solidFill>
              </a:rPr>
              <a:t>The assigned task Developer creates the concrete solutions using the Test Driven Development (</a:t>
            </a:r>
            <a:r>
              <a:rPr lang="en-US" sz="1200" b="1" i="1" dirty="0">
                <a:solidFill>
                  <a:srgbClr val="002060"/>
                </a:solidFill>
              </a:rPr>
              <a:t>TDD</a:t>
            </a:r>
            <a:r>
              <a:rPr lang="en-US" sz="1200" b="1" dirty="0">
                <a:solidFill>
                  <a:srgbClr val="002060"/>
                </a:solidFill>
              </a:rPr>
              <a:t>) </a:t>
            </a:r>
            <a:r>
              <a:rPr lang="en-US" sz="1200" b="1" dirty="0" smtClean="0">
                <a:solidFill>
                  <a:srgbClr val="002060"/>
                </a:solidFill>
              </a:rPr>
              <a:t>process</a:t>
            </a:r>
            <a:br>
              <a:rPr lang="en-US" sz="1200" b="1" dirty="0" smtClean="0">
                <a:solidFill>
                  <a:srgbClr val="002060"/>
                </a:solidFill>
              </a:rPr>
            </a:br>
            <a:endParaRPr lang="en-US" sz="800" b="1" dirty="0" smtClean="0">
              <a:solidFill>
                <a:srgbClr val="002060"/>
              </a:solidFill>
            </a:endParaRPr>
          </a:p>
          <a:p>
            <a:pPr marL="228600" indent="-228600">
              <a:buFont typeface="+mj-lt"/>
              <a:buAutoNum type="arabicPeriod"/>
            </a:pPr>
            <a:r>
              <a:rPr lang="en-US" sz="1200" b="1" dirty="0" smtClean="0">
                <a:solidFill>
                  <a:srgbClr val="002060"/>
                </a:solidFill>
              </a:rPr>
              <a:t>Development </a:t>
            </a:r>
            <a:r>
              <a:rPr lang="en-US" sz="1200" b="1" dirty="0">
                <a:solidFill>
                  <a:srgbClr val="002060"/>
                </a:solidFill>
              </a:rPr>
              <a:t>begins with generating a “</a:t>
            </a:r>
            <a:r>
              <a:rPr lang="en-US" sz="1200" b="1" i="1" dirty="0">
                <a:solidFill>
                  <a:srgbClr val="C00000"/>
                </a:solidFill>
              </a:rPr>
              <a:t>RED</a:t>
            </a:r>
            <a:r>
              <a:rPr lang="en-US" sz="1200" b="1" dirty="0">
                <a:solidFill>
                  <a:srgbClr val="002060"/>
                </a:solidFill>
              </a:rPr>
              <a:t>” failing test that acts as a “</a:t>
            </a:r>
            <a:r>
              <a:rPr lang="en-US" sz="1200" b="1" i="1" dirty="0">
                <a:solidFill>
                  <a:srgbClr val="002060"/>
                </a:solidFill>
              </a:rPr>
              <a:t>To Do</a:t>
            </a:r>
            <a:r>
              <a:rPr lang="en-US" sz="1200" b="1" dirty="0">
                <a:solidFill>
                  <a:srgbClr val="002060"/>
                </a:solidFill>
              </a:rPr>
              <a:t>” list for the Developers development </a:t>
            </a:r>
            <a:r>
              <a:rPr lang="en-US" sz="1200" b="1" dirty="0" smtClean="0">
                <a:solidFill>
                  <a:srgbClr val="002060"/>
                </a:solidFill>
              </a:rPr>
              <a:t>process</a:t>
            </a:r>
            <a:br>
              <a:rPr lang="en-US" sz="1200" b="1" dirty="0" smtClean="0">
                <a:solidFill>
                  <a:srgbClr val="002060"/>
                </a:solidFill>
              </a:rPr>
            </a:br>
            <a:endParaRPr lang="en-US" sz="800" b="1" dirty="0" smtClean="0">
              <a:solidFill>
                <a:srgbClr val="002060"/>
              </a:solidFill>
            </a:endParaRPr>
          </a:p>
          <a:p>
            <a:pPr marL="228600" indent="-228600">
              <a:buFont typeface="+mj-lt"/>
              <a:buAutoNum type="arabicPeriod"/>
            </a:pPr>
            <a:r>
              <a:rPr lang="en-US" sz="1200" b="1" dirty="0" smtClean="0">
                <a:solidFill>
                  <a:srgbClr val="002060"/>
                </a:solidFill>
              </a:rPr>
              <a:t>The </a:t>
            </a:r>
            <a:r>
              <a:rPr lang="en-US" sz="1200" b="1" dirty="0">
                <a:solidFill>
                  <a:srgbClr val="002060"/>
                </a:solidFill>
              </a:rPr>
              <a:t>“</a:t>
            </a:r>
            <a:r>
              <a:rPr lang="en-US" sz="1200" b="1" i="1" dirty="0">
                <a:solidFill>
                  <a:srgbClr val="C00000"/>
                </a:solidFill>
              </a:rPr>
              <a:t>RED</a:t>
            </a:r>
            <a:r>
              <a:rPr lang="en-US" sz="1200" b="1" dirty="0">
                <a:solidFill>
                  <a:srgbClr val="002060"/>
                </a:solidFill>
              </a:rPr>
              <a:t>” tests become “</a:t>
            </a:r>
            <a:r>
              <a:rPr lang="en-US" sz="1200" b="1" i="1" dirty="0">
                <a:solidFill>
                  <a:srgbClr val="33CC33"/>
                </a:solidFill>
              </a:rPr>
              <a:t>GREEN</a:t>
            </a:r>
            <a:r>
              <a:rPr lang="en-US" sz="1200" b="1" dirty="0">
                <a:solidFill>
                  <a:srgbClr val="002060"/>
                </a:solidFill>
              </a:rPr>
              <a:t>” working Unit Tests consuming “</a:t>
            </a:r>
            <a:r>
              <a:rPr lang="en-US" sz="1200" b="1" i="1" dirty="0">
                <a:solidFill>
                  <a:srgbClr val="002060"/>
                </a:solidFill>
              </a:rPr>
              <a:t>Mock</a:t>
            </a:r>
            <a:r>
              <a:rPr lang="en-US" sz="1200" b="1" dirty="0">
                <a:solidFill>
                  <a:srgbClr val="002060"/>
                </a:solidFill>
              </a:rPr>
              <a:t>” dependencies as </a:t>
            </a:r>
            <a:r>
              <a:rPr lang="en-US" sz="1200" b="1" i="1" dirty="0">
                <a:solidFill>
                  <a:srgbClr val="002060"/>
                </a:solidFill>
              </a:rPr>
              <a:t>Single Unit of Work</a:t>
            </a:r>
            <a:r>
              <a:rPr lang="en-US" sz="1200" b="1" dirty="0">
                <a:solidFill>
                  <a:srgbClr val="002060"/>
                </a:solidFill>
              </a:rPr>
              <a:t> true unit </a:t>
            </a:r>
            <a:r>
              <a:rPr lang="en-US" sz="1200" b="1" dirty="0" smtClean="0">
                <a:solidFill>
                  <a:srgbClr val="002060"/>
                </a:solidFill>
              </a:rPr>
              <a:t>tests</a:t>
            </a:r>
            <a:br>
              <a:rPr lang="en-US" sz="1200" b="1" dirty="0" smtClean="0">
                <a:solidFill>
                  <a:srgbClr val="002060"/>
                </a:solidFill>
              </a:rPr>
            </a:br>
            <a:endParaRPr lang="en-US" sz="800" b="1" dirty="0" smtClean="0">
              <a:solidFill>
                <a:srgbClr val="002060"/>
              </a:solidFill>
            </a:endParaRPr>
          </a:p>
          <a:p>
            <a:pPr marL="228600" indent="-228600">
              <a:buFont typeface="+mj-lt"/>
              <a:buAutoNum type="arabicPeriod"/>
            </a:pPr>
            <a:r>
              <a:rPr lang="en-US" sz="1200" b="1" dirty="0" smtClean="0">
                <a:solidFill>
                  <a:srgbClr val="002060"/>
                </a:solidFill>
              </a:rPr>
              <a:t>The </a:t>
            </a:r>
            <a:r>
              <a:rPr lang="en-US" sz="1200" b="1" dirty="0">
                <a:solidFill>
                  <a:srgbClr val="002060"/>
                </a:solidFill>
              </a:rPr>
              <a:t>Unit Tests, within the test assembly, are made “</a:t>
            </a:r>
            <a:r>
              <a:rPr lang="en-US" sz="1200" b="1" i="1" dirty="0">
                <a:solidFill>
                  <a:srgbClr val="33CC33"/>
                </a:solidFill>
              </a:rPr>
              <a:t>GREEN</a:t>
            </a:r>
            <a:r>
              <a:rPr lang="en-US" sz="1200" b="1" dirty="0">
                <a:solidFill>
                  <a:srgbClr val="002060"/>
                </a:solidFill>
              </a:rPr>
              <a:t>” using any means </a:t>
            </a:r>
            <a:r>
              <a:rPr lang="en-US" sz="1200" b="1" dirty="0" smtClean="0">
                <a:solidFill>
                  <a:srgbClr val="002060"/>
                </a:solidFill>
              </a:rPr>
              <a:t>possible</a:t>
            </a:r>
            <a:br>
              <a:rPr lang="en-US" sz="1200" b="1" dirty="0" smtClean="0">
                <a:solidFill>
                  <a:srgbClr val="002060"/>
                </a:solidFill>
              </a:rPr>
            </a:br>
            <a:endParaRPr lang="en-US" sz="800" b="1" dirty="0" smtClean="0">
              <a:solidFill>
                <a:srgbClr val="002060"/>
              </a:solidFill>
            </a:endParaRPr>
          </a:p>
          <a:p>
            <a:pPr marL="228600" indent="-228600">
              <a:buFont typeface="+mj-lt"/>
              <a:buAutoNum type="arabicPeriod"/>
            </a:pPr>
            <a:r>
              <a:rPr lang="en-US" sz="1200" b="1" dirty="0" smtClean="0">
                <a:solidFill>
                  <a:srgbClr val="002060"/>
                </a:solidFill>
              </a:rPr>
              <a:t>Best </a:t>
            </a:r>
            <a:r>
              <a:rPr lang="en-US" sz="1200" b="1" dirty="0">
                <a:solidFill>
                  <a:srgbClr val="002060"/>
                </a:solidFill>
              </a:rPr>
              <a:t>Practices and Code Standards are waived at this stage and do not have to be in full compliance if it will validate the developers design premises as quickly as </a:t>
            </a:r>
            <a:r>
              <a:rPr lang="en-US" sz="1200" b="1" dirty="0" smtClean="0">
                <a:solidFill>
                  <a:srgbClr val="002060"/>
                </a:solidFill>
              </a:rPr>
              <a:t>possible</a:t>
            </a:r>
            <a:br>
              <a:rPr lang="en-US" sz="1200" b="1" dirty="0" smtClean="0">
                <a:solidFill>
                  <a:srgbClr val="002060"/>
                </a:solidFill>
              </a:rPr>
            </a:br>
            <a:endParaRPr lang="en-US" sz="800" b="1" dirty="0" smtClean="0">
              <a:solidFill>
                <a:srgbClr val="002060"/>
              </a:solidFill>
            </a:endParaRPr>
          </a:p>
          <a:p>
            <a:pPr marL="228600" indent="-228600">
              <a:buFont typeface="+mj-lt"/>
              <a:buAutoNum type="arabicPeriod"/>
            </a:pPr>
            <a:r>
              <a:rPr lang="en-US" sz="1200" b="1" dirty="0" smtClean="0">
                <a:solidFill>
                  <a:srgbClr val="002060"/>
                </a:solidFill>
              </a:rPr>
              <a:t>The </a:t>
            </a:r>
            <a:r>
              <a:rPr lang="en-US" sz="1200" b="1" dirty="0">
                <a:solidFill>
                  <a:srgbClr val="002060"/>
                </a:solidFill>
              </a:rPr>
              <a:t>functional “</a:t>
            </a:r>
            <a:r>
              <a:rPr lang="en-US" sz="1200" b="1" i="1" dirty="0">
                <a:solidFill>
                  <a:srgbClr val="33CC33"/>
                </a:solidFill>
              </a:rPr>
              <a:t>GREEN</a:t>
            </a:r>
            <a:r>
              <a:rPr lang="en-US" sz="1200" b="1" dirty="0">
                <a:solidFill>
                  <a:srgbClr val="002060"/>
                </a:solidFill>
              </a:rPr>
              <a:t>” test code is moved to the Project Assembly Module in the proper namespace folder </a:t>
            </a:r>
            <a:r>
              <a:rPr lang="en-US" sz="1200" b="1" dirty="0" smtClean="0">
                <a:solidFill>
                  <a:srgbClr val="002060"/>
                </a:solidFill>
              </a:rPr>
              <a:t>structure.</a:t>
            </a:r>
            <a:br>
              <a:rPr lang="en-US" sz="1200" b="1" dirty="0" smtClean="0">
                <a:solidFill>
                  <a:srgbClr val="002060"/>
                </a:solidFill>
              </a:rPr>
            </a:br>
            <a:endParaRPr lang="en-US" sz="800" b="1" dirty="0" smtClean="0">
              <a:solidFill>
                <a:srgbClr val="002060"/>
              </a:solidFill>
            </a:endParaRPr>
          </a:p>
          <a:p>
            <a:pPr marL="228600" indent="-228600">
              <a:buFont typeface="+mj-lt"/>
              <a:buAutoNum type="arabicPeriod"/>
            </a:pPr>
            <a:r>
              <a:rPr lang="en-US" sz="1200" b="1" dirty="0" smtClean="0">
                <a:solidFill>
                  <a:srgbClr val="002060"/>
                </a:solidFill>
              </a:rPr>
              <a:t>The </a:t>
            </a:r>
            <a:r>
              <a:rPr lang="en-US" sz="1200" b="1" dirty="0">
                <a:solidFill>
                  <a:srgbClr val="002060"/>
                </a:solidFill>
              </a:rPr>
              <a:t>“</a:t>
            </a:r>
            <a:r>
              <a:rPr lang="en-US" sz="1200" b="1" i="1" dirty="0">
                <a:solidFill>
                  <a:srgbClr val="33CC33"/>
                </a:solidFill>
              </a:rPr>
              <a:t>GREEN</a:t>
            </a:r>
            <a:r>
              <a:rPr lang="en-US" sz="1200" b="1" dirty="0">
                <a:solidFill>
                  <a:srgbClr val="002060"/>
                </a:solidFill>
              </a:rPr>
              <a:t>” tests are run again to validate that the code has been migrated </a:t>
            </a:r>
            <a:r>
              <a:rPr lang="en-US" sz="1200" b="1" dirty="0" smtClean="0">
                <a:solidFill>
                  <a:srgbClr val="002060"/>
                </a:solidFill>
              </a:rPr>
              <a:t>successfully</a:t>
            </a:r>
            <a:br>
              <a:rPr lang="en-US" sz="1200" b="1" dirty="0" smtClean="0">
                <a:solidFill>
                  <a:srgbClr val="002060"/>
                </a:solidFill>
              </a:rPr>
            </a:br>
            <a:endParaRPr lang="en-US" sz="800" b="1" dirty="0" smtClean="0">
              <a:solidFill>
                <a:srgbClr val="002060"/>
              </a:solidFill>
            </a:endParaRPr>
          </a:p>
          <a:p>
            <a:pPr marL="228600" indent="-228600">
              <a:buFont typeface="+mj-lt"/>
              <a:buAutoNum type="arabicPeriod"/>
            </a:pPr>
            <a:r>
              <a:rPr lang="en-US" sz="1200" b="1" dirty="0" smtClean="0">
                <a:solidFill>
                  <a:srgbClr val="002060"/>
                </a:solidFill>
              </a:rPr>
              <a:t>The </a:t>
            </a:r>
            <a:r>
              <a:rPr lang="en-US" sz="1200" b="1" dirty="0">
                <a:solidFill>
                  <a:srgbClr val="002060"/>
                </a:solidFill>
              </a:rPr>
              <a:t>final “</a:t>
            </a:r>
            <a:r>
              <a:rPr lang="en-US" sz="1200" b="1" i="1" dirty="0">
                <a:solidFill>
                  <a:srgbClr val="E4DF17"/>
                </a:solidFill>
              </a:rPr>
              <a:t>YELLOW</a:t>
            </a:r>
            <a:r>
              <a:rPr lang="en-US" sz="1200" b="1" dirty="0">
                <a:solidFill>
                  <a:srgbClr val="002060"/>
                </a:solidFill>
              </a:rPr>
              <a:t>” stage of TDD is the Refactor </a:t>
            </a:r>
            <a:r>
              <a:rPr lang="en-US" sz="1200" b="1" i="1" dirty="0" smtClean="0">
                <a:solidFill>
                  <a:srgbClr val="002060"/>
                </a:solidFill>
              </a:rPr>
              <a:t>Stage </a:t>
            </a:r>
            <a:r>
              <a:rPr lang="en-US" sz="1200" b="1" dirty="0" smtClean="0">
                <a:solidFill>
                  <a:srgbClr val="002060"/>
                </a:solidFill>
              </a:rPr>
              <a:t>Team Members</a:t>
            </a:r>
          </a:p>
          <a:p>
            <a:pPr marL="228600" indent="-228600">
              <a:buFont typeface="+mj-lt"/>
              <a:buAutoNum type="arabicPeriod"/>
            </a:pPr>
            <a:endParaRPr lang="en-US" sz="800" b="1" dirty="0" smtClean="0">
              <a:solidFill>
                <a:srgbClr val="002060"/>
              </a:solidFill>
            </a:endParaRPr>
          </a:p>
          <a:p>
            <a:pPr marL="228600" indent="-228600">
              <a:buFont typeface="+mj-lt"/>
              <a:buAutoNum type="arabicPeriod"/>
            </a:pPr>
            <a:r>
              <a:rPr lang="en-US" sz="1200" b="1" dirty="0">
                <a:solidFill>
                  <a:srgbClr val="002060"/>
                </a:solidFill>
              </a:rPr>
              <a:t>The Working “</a:t>
            </a:r>
            <a:r>
              <a:rPr lang="en-US" sz="1200" b="1" i="1" dirty="0">
                <a:solidFill>
                  <a:srgbClr val="33CC33"/>
                </a:solidFill>
              </a:rPr>
              <a:t>GREEN</a:t>
            </a:r>
            <a:r>
              <a:rPr lang="en-US" sz="1200" b="1" dirty="0">
                <a:solidFill>
                  <a:srgbClr val="002060"/>
                </a:solidFill>
              </a:rPr>
              <a:t>” test are refactored into Objected Oriented Programming Best Practices using the TMD Design Principles, Code Standards and relevant Design Patterns that will allow the code base to pass the Code Review process</a:t>
            </a:r>
            <a:endParaRPr lang="en-US" sz="1200" b="1" dirty="0">
              <a:solidFill>
                <a:srgbClr val="002060"/>
              </a:solidFill>
            </a:endParaRPr>
          </a:p>
        </p:txBody>
      </p:sp>
      <p:pic>
        <p:nvPicPr>
          <p:cNvPr id="4098" name="Picture 2" descr="C:\Users\BHuett\Dropbox\WordPress\Templates\Images\Content\Blogs\AgileSeries\TDD\TDD_Guilty.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66201" y="5315032"/>
            <a:ext cx="1352365" cy="1070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3878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500"/>
                                        <p:tgtEl>
                                          <p:spTgt spid="12"/>
                                        </p:tgtEl>
                                      </p:cBhvr>
                                    </p:animEffect>
                                  </p:childTnLst>
                                </p:cTn>
                              </p:par>
                            </p:childTnLst>
                          </p:cTn>
                        </p:par>
                        <p:par>
                          <p:cTn id="8" fill="hold">
                            <p:stCondLst>
                              <p:cond delay="2000"/>
                            </p:stCondLst>
                            <p:childTnLst>
                              <p:par>
                                <p:cTn id="9" presetID="53" presetClass="entr" presetSubtype="16" fill="hold" grpId="0" nodeType="afterEffect">
                                  <p:stCondLst>
                                    <p:cond delay="500"/>
                                  </p:stCondLst>
                                  <p:childTnLst>
                                    <p:set>
                                      <p:cBhvr>
                                        <p:cTn id="10" dur="1" fill="hold">
                                          <p:stCondLst>
                                            <p:cond delay="0"/>
                                          </p:stCondLst>
                                        </p:cTn>
                                        <p:tgtEl>
                                          <p:spTgt spid="8"/>
                                        </p:tgtEl>
                                        <p:attrNameLst>
                                          <p:attrName>style.visibility</p:attrName>
                                        </p:attrNameLst>
                                      </p:cBhvr>
                                      <p:to>
                                        <p:strVal val="visible"/>
                                      </p:to>
                                    </p:set>
                                    <p:anim calcmode="lin" valueType="num">
                                      <p:cBhvr>
                                        <p:cTn id="11" dur="1500" fill="hold"/>
                                        <p:tgtEl>
                                          <p:spTgt spid="8"/>
                                        </p:tgtEl>
                                        <p:attrNameLst>
                                          <p:attrName>ppt_w</p:attrName>
                                        </p:attrNameLst>
                                      </p:cBhvr>
                                      <p:tavLst>
                                        <p:tav tm="0">
                                          <p:val>
                                            <p:fltVal val="0"/>
                                          </p:val>
                                        </p:tav>
                                        <p:tav tm="100000">
                                          <p:val>
                                            <p:strVal val="#ppt_w"/>
                                          </p:val>
                                        </p:tav>
                                      </p:tavLst>
                                    </p:anim>
                                    <p:anim calcmode="lin" valueType="num">
                                      <p:cBhvr>
                                        <p:cTn id="12" dur="1500" fill="hold"/>
                                        <p:tgtEl>
                                          <p:spTgt spid="8"/>
                                        </p:tgtEl>
                                        <p:attrNameLst>
                                          <p:attrName>ppt_h</p:attrName>
                                        </p:attrNameLst>
                                      </p:cBhvr>
                                      <p:tavLst>
                                        <p:tav tm="0">
                                          <p:val>
                                            <p:fltVal val="0"/>
                                          </p:val>
                                        </p:tav>
                                        <p:tav tm="100000">
                                          <p:val>
                                            <p:strVal val="#ppt_h"/>
                                          </p:val>
                                        </p:tav>
                                      </p:tavLst>
                                    </p:anim>
                                    <p:animEffect transition="in" filter="fade">
                                      <p:cBhvr>
                                        <p:cTn id="13" dur="1500"/>
                                        <p:tgtEl>
                                          <p:spTgt spid="8"/>
                                        </p:tgtEl>
                                      </p:cBhvr>
                                    </p:animEffect>
                                  </p:childTnLst>
                                </p:cTn>
                              </p:par>
                            </p:childTnLst>
                          </p:cTn>
                        </p:par>
                        <p:par>
                          <p:cTn id="14" fill="hold">
                            <p:stCondLst>
                              <p:cond delay="4000"/>
                            </p:stCondLst>
                            <p:childTnLst>
                              <p:par>
                                <p:cTn id="15" presetID="53" presetClass="entr" presetSubtype="16" fill="hold" grpId="0" nodeType="afterEffect">
                                  <p:stCondLst>
                                    <p:cond delay="500"/>
                                  </p:stCondLst>
                                  <p:childTnLst>
                                    <p:set>
                                      <p:cBhvr>
                                        <p:cTn id="16" dur="1" fill="hold">
                                          <p:stCondLst>
                                            <p:cond delay="0"/>
                                          </p:stCondLst>
                                        </p:cTn>
                                        <p:tgtEl>
                                          <p:spTgt spid="13"/>
                                        </p:tgtEl>
                                        <p:attrNameLst>
                                          <p:attrName>style.visibility</p:attrName>
                                        </p:attrNameLst>
                                      </p:cBhvr>
                                      <p:to>
                                        <p:strVal val="visible"/>
                                      </p:to>
                                    </p:set>
                                    <p:anim calcmode="lin" valueType="num">
                                      <p:cBhvr>
                                        <p:cTn id="17" dur="1500" fill="hold"/>
                                        <p:tgtEl>
                                          <p:spTgt spid="13"/>
                                        </p:tgtEl>
                                        <p:attrNameLst>
                                          <p:attrName>ppt_w</p:attrName>
                                        </p:attrNameLst>
                                      </p:cBhvr>
                                      <p:tavLst>
                                        <p:tav tm="0">
                                          <p:val>
                                            <p:fltVal val="0"/>
                                          </p:val>
                                        </p:tav>
                                        <p:tav tm="100000">
                                          <p:val>
                                            <p:strVal val="#ppt_w"/>
                                          </p:val>
                                        </p:tav>
                                      </p:tavLst>
                                    </p:anim>
                                    <p:anim calcmode="lin" valueType="num">
                                      <p:cBhvr>
                                        <p:cTn id="18" dur="1500" fill="hold"/>
                                        <p:tgtEl>
                                          <p:spTgt spid="13"/>
                                        </p:tgtEl>
                                        <p:attrNameLst>
                                          <p:attrName>ppt_h</p:attrName>
                                        </p:attrNameLst>
                                      </p:cBhvr>
                                      <p:tavLst>
                                        <p:tav tm="0">
                                          <p:val>
                                            <p:fltVal val="0"/>
                                          </p:val>
                                        </p:tav>
                                        <p:tav tm="100000">
                                          <p:val>
                                            <p:strVal val="#ppt_h"/>
                                          </p:val>
                                        </p:tav>
                                      </p:tavLst>
                                    </p:anim>
                                    <p:animEffect transition="in" filter="fade">
                                      <p:cBhvr>
                                        <p:cTn id="19" dur="1500"/>
                                        <p:tgtEl>
                                          <p:spTgt spid="13"/>
                                        </p:tgtEl>
                                      </p:cBhvr>
                                    </p:animEffect>
                                  </p:childTnLst>
                                </p:cTn>
                              </p:par>
                            </p:childTnLst>
                          </p:cTn>
                        </p:par>
                        <p:par>
                          <p:cTn id="20" fill="hold">
                            <p:stCondLst>
                              <p:cond delay="6000"/>
                            </p:stCondLst>
                            <p:childTnLst>
                              <p:par>
                                <p:cTn id="21" presetID="42" presetClass="entr" presetSubtype="0" fill="hold" nodeType="afterEffect">
                                  <p:stCondLst>
                                    <p:cond delay="500"/>
                                  </p:stCondLst>
                                  <p:childTnLst>
                                    <p:set>
                                      <p:cBhvr>
                                        <p:cTn id="22" dur="1" fill="hold">
                                          <p:stCondLst>
                                            <p:cond delay="0"/>
                                          </p:stCondLst>
                                        </p:cTn>
                                        <p:tgtEl>
                                          <p:spTgt spid="4098"/>
                                        </p:tgtEl>
                                        <p:attrNameLst>
                                          <p:attrName>style.visibility</p:attrName>
                                        </p:attrNameLst>
                                      </p:cBhvr>
                                      <p:to>
                                        <p:strVal val="visible"/>
                                      </p:to>
                                    </p:set>
                                    <p:animEffect transition="in" filter="fade">
                                      <p:cBhvr>
                                        <p:cTn id="23" dur="1500"/>
                                        <p:tgtEl>
                                          <p:spTgt spid="4098"/>
                                        </p:tgtEl>
                                      </p:cBhvr>
                                    </p:animEffect>
                                    <p:anim calcmode="lin" valueType="num">
                                      <p:cBhvr>
                                        <p:cTn id="24" dur="1500" fill="hold"/>
                                        <p:tgtEl>
                                          <p:spTgt spid="4098"/>
                                        </p:tgtEl>
                                        <p:attrNameLst>
                                          <p:attrName>ppt_x</p:attrName>
                                        </p:attrNameLst>
                                      </p:cBhvr>
                                      <p:tavLst>
                                        <p:tav tm="0">
                                          <p:val>
                                            <p:strVal val="#ppt_x"/>
                                          </p:val>
                                        </p:tav>
                                        <p:tav tm="100000">
                                          <p:val>
                                            <p:strVal val="#ppt_x"/>
                                          </p:val>
                                        </p:tav>
                                      </p:tavLst>
                                    </p:anim>
                                    <p:anim calcmode="lin" valueType="num">
                                      <p:cBhvr>
                                        <p:cTn id="25" dur="1500" fill="hold"/>
                                        <p:tgtEl>
                                          <p:spTgt spid="40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089659" y="231075"/>
            <a:ext cx="7194321" cy="302331"/>
          </a:xfrm>
        </p:spPr>
        <p:txBody>
          <a:bodyPr>
            <a:noAutofit/>
          </a:bodyPr>
          <a:lstStyle/>
          <a:p>
            <a:pPr algn="r">
              <a:tabLst>
                <a:tab pos="7443205" algn="r"/>
                <a:tab pos="7675994" algn="r"/>
              </a:tabLst>
            </a:pPr>
            <a:r>
              <a:rPr lang="en-US" b="1" dirty="0" smtClean="0"/>
              <a:t>In Conclusion: The Code Development Process</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2" name="Rectangle 1"/>
          <p:cNvSpPr/>
          <p:nvPr/>
        </p:nvSpPr>
        <p:spPr>
          <a:xfrm>
            <a:off x="59081" y="756881"/>
            <a:ext cx="9031101" cy="1323439"/>
          </a:xfrm>
          <a:prstGeom prst="rect">
            <a:avLst/>
          </a:prstGeom>
        </p:spPr>
        <p:txBody>
          <a:bodyPr wrap="square">
            <a:spAutoFit/>
          </a:bodyPr>
          <a:lstStyle/>
          <a:p>
            <a:r>
              <a:rPr lang="en-US" sz="2400" b="1" dirty="0" smtClean="0">
                <a:solidFill>
                  <a:srgbClr val="002060"/>
                </a:solidFill>
              </a:rPr>
              <a:t>Keeping Our “</a:t>
            </a:r>
            <a:r>
              <a:rPr lang="en-US" sz="2400" b="1" i="1" dirty="0" smtClean="0">
                <a:solidFill>
                  <a:srgbClr val="002060"/>
                </a:solidFill>
              </a:rPr>
              <a:t>Eye on the Ball</a:t>
            </a:r>
            <a:r>
              <a:rPr lang="en-US" sz="2400" b="1" dirty="0" smtClean="0">
                <a:solidFill>
                  <a:srgbClr val="002060"/>
                </a:solidFill>
              </a:rPr>
              <a:t>” in Software Development</a:t>
            </a:r>
          </a:p>
          <a:p>
            <a:endParaRPr lang="en-US" sz="800" b="1" dirty="0" smtClean="0">
              <a:solidFill>
                <a:srgbClr val="002060"/>
              </a:solidFill>
            </a:endParaRPr>
          </a:p>
          <a:p>
            <a:r>
              <a:rPr lang="en-US" sz="1600" b="1" dirty="0">
                <a:solidFill>
                  <a:srgbClr val="002060"/>
                </a:solidFill>
              </a:rPr>
              <a:t>Some may say that this process adds unnecessary complexity to the development process. Software development is inherently “</a:t>
            </a:r>
            <a:r>
              <a:rPr lang="en-US" sz="1600" b="1" i="1" dirty="0">
                <a:solidFill>
                  <a:srgbClr val="002060"/>
                </a:solidFill>
              </a:rPr>
              <a:t>Complex</a:t>
            </a:r>
            <a:r>
              <a:rPr lang="en-US" sz="1600" b="1" dirty="0">
                <a:solidFill>
                  <a:srgbClr val="002060"/>
                </a:solidFill>
              </a:rPr>
              <a:t>”. As Steven McConnell stated in his book Code Complete 2:  “</a:t>
            </a:r>
            <a:r>
              <a:rPr lang="en-US" sz="1600" b="1" i="1" dirty="0">
                <a:solidFill>
                  <a:srgbClr val="002060"/>
                </a:solidFill>
              </a:rPr>
              <a:t>Software's Primary Imperative is to Manage Complexity</a:t>
            </a:r>
            <a:r>
              <a:rPr lang="en-US" sz="1600" b="1" dirty="0" smtClean="0">
                <a:solidFill>
                  <a:srgbClr val="002060"/>
                </a:solidFill>
              </a:rPr>
              <a:t>”.</a:t>
            </a:r>
            <a:endParaRPr lang="en-US" sz="1600" dirty="0"/>
          </a:p>
        </p:txBody>
      </p:sp>
      <p:sp>
        <p:nvSpPr>
          <p:cNvPr id="11" name="Rectangle 10"/>
          <p:cNvSpPr/>
          <p:nvPr/>
        </p:nvSpPr>
        <p:spPr>
          <a:xfrm>
            <a:off x="4891531" y="2147949"/>
            <a:ext cx="4153409" cy="3385542"/>
          </a:xfrm>
          <a:prstGeom prst="rect">
            <a:avLst/>
          </a:prstGeom>
        </p:spPr>
        <p:txBody>
          <a:bodyPr wrap="square">
            <a:spAutoFit/>
          </a:bodyPr>
          <a:lstStyle/>
          <a:p>
            <a:r>
              <a:rPr lang="en-US" b="1" i="1" dirty="0" smtClean="0">
                <a:solidFill>
                  <a:schemeClr val="accent6">
                    <a:lumMod val="50000"/>
                  </a:schemeClr>
                </a:solidFill>
              </a:rPr>
              <a:t>The </a:t>
            </a:r>
            <a:r>
              <a:rPr lang="en-US" b="1" i="1" dirty="0">
                <a:solidFill>
                  <a:schemeClr val="accent6">
                    <a:lumMod val="50000"/>
                  </a:schemeClr>
                </a:solidFill>
              </a:rPr>
              <a:t>community that supports the concepts defined above </a:t>
            </a:r>
            <a:r>
              <a:rPr lang="en-US" b="1" i="1" dirty="0" smtClean="0">
                <a:solidFill>
                  <a:schemeClr val="accent6">
                    <a:lumMod val="50000"/>
                  </a:schemeClr>
                </a:solidFill>
              </a:rPr>
              <a:t>disagree that it add unnecessary complexity. </a:t>
            </a:r>
            <a:br>
              <a:rPr lang="en-US" b="1" i="1" dirty="0" smtClean="0">
                <a:solidFill>
                  <a:schemeClr val="accent6">
                    <a:lumMod val="50000"/>
                  </a:schemeClr>
                </a:solidFill>
              </a:rPr>
            </a:br>
            <a:r>
              <a:rPr lang="en-US" sz="800" b="1" i="1" dirty="0" smtClean="0">
                <a:solidFill>
                  <a:schemeClr val="accent6">
                    <a:lumMod val="50000"/>
                  </a:schemeClr>
                </a:solidFill>
              </a:rPr>
              <a:t/>
            </a:r>
            <a:br>
              <a:rPr lang="en-US" sz="800" b="1" i="1" dirty="0" smtClean="0">
                <a:solidFill>
                  <a:schemeClr val="accent6">
                    <a:lumMod val="50000"/>
                  </a:schemeClr>
                </a:solidFill>
              </a:rPr>
            </a:br>
            <a:r>
              <a:rPr lang="en-US" b="1" i="1" dirty="0" smtClean="0">
                <a:solidFill>
                  <a:schemeClr val="accent6">
                    <a:lumMod val="50000"/>
                  </a:schemeClr>
                </a:solidFill>
              </a:rPr>
              <a:t>They </a:t>
            </a:r>
            <a:r>
              <a:rPr lang="en-US" b="1" i="1" dirty="0">
                <a:solidFill>
                  <a:schemeClr val="accent6">
                    <a:lumMod val="50000"/>
                  </a:schemeClr>
                </a:solidFill>
              </a:rPr>
              <a:t>believe that the processes creates business solutions </a:t>
            </a:r>
            <a:r>
              <a:rPr lang="en-US" b="1" i="1" dirty="0" smtClean="0">
                <a:solidFill>
                  <a:schemeClr val="accent6">
                    <a:lumMod val="50000"/>
                  </a:schemeClr>
                </a:solidFill>
              </a:rPr>
              <a:t>that are simpler for management over time which lowers the </a:t>
            </a:r>
            <a:r>
              <a:rPr lang="en-US" b="1" i="1" dirty="0">
                <a:solidFill>
                  <a:schemeClr val="accent6">
                    <a:lumMod val="50000"/>
                  </a:schemeClr>
                </a:solidFill>
              </a:rPr>
              <a:t>Cost of Ownership (</a:t>
            </a:r>
            <a:r>
              <a:rPr lang="en-US" b="1" i="1" dirty="0" smtClean="0">
                <a:solidFill>
                  <a:schemeClr val="accent6">
                    <a:lumMod val="50000"/>
                  </a:schemeClr>
                </a:solidFill>
              </a:rPr>
              <a:t>TCO).</a:t>
            </a:r>
            <a:br>
              <a:rPr lang="en-US" b="1" i="1" dirty="0" smtClean="0">
                <a:solidFill>
                  <a:schemeClr val="accent6">
                    <a:lumMod val="50000"/>
                  </a:schemeClr>
                </a:solidFill>
              </a:rPr>
            </a:br>
            <a:r>
              <a:rPr lang="en-US" sz="800" b="1" i="1" dirty="0" smtClean="0">
                <a:solidFill>
                  <a:schemeClr val="accent6">
                    <a:lumMod val="50000"/>
                  </a:schemeClr>
                </a:solidFill>
              </a:rPr>
              <a:t/>
            </a:r>
            <a:br>
              <a:rPr lang="en-US" sz="800" b="1" i="1" dirty="0" smtClean="0">
                <a:solidFill>
                  <a:schemeClr val="accent6">
                    <a:lumMod val="50000"/>
                  </a:schemeClr>
                </a:solidFill>
              </a:rPr>
            </a:br>
            <a:r>
              <a:rPr lang="en-US" b="1" i="1" dirty="0" smtClean="0">
                <a:solidFill>
                  <a:schemeClr val="accent6">
                    <a:lumMod val="50000"/>
                  </a:schemeClr>
                </a:solidFill>
              </a:rPr>
              <a:t>This process develops a code base that is driven by Automated Tests to help Code Maintenance Teams use their time more efficiently over the software life cycle.</a:t>
            </a:r>
            <a:endParaRPr lang="en-US" b="1" dirty="0">
              <a:solidFill>
                <a:schemeClr val="accent6">
                  <a:lumMod val="50000"/>
                </a:schemeClr>
              </a:solidFill>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522" y="2426971"/>
            <a:ext cx="4685229" cy="3513921"/>
          </a:xfrm>
          <a:prstGeom prst="rect">
            <a:avLst/>
          </a:prstGeom>
        </p:spPr>
      </p:pic>
      <p:sp>
        <p:nvSpPr>
          <p:cNvPr id="4" name="Rectangle 3"/>
          <p:cNvSpPr/>
          <p:nvPr/>
        </p:nvSpPr>
        <p:spPr>
          <a:xfrm>
            <a:off x="2072640" y="5538847"/>
            <a:ext cx="7009922" cy="923330"/>
          </a:xfrm>
          <a:prstGeom prst="rect">
            <a:avLst/>
          </a:prstGeom>
        </p:spPr>
        <p:txBody>
          <a:bodyPr wrap="square">
            <a:spAutoFit/>
          </a:bodyPr>
          <a:lstStyle/>
          <a:p>
            <a:r>
              <a:rPr lang="en-US" b="1" dirty="0">
                <a:solidFill>
                  <a:srgbClr val="002060"/>
                </a:solidFill>
              </a:rPr>
              <a:t>The processes add a greater </a:t>
            </a:r>
            <a:r>
              <a:rPr lang="en-US" b="1" i="1" dirty="0">
                <a:solidFill>
                  <a:srgbClr val="002060"/>
                </a:solidFill>
              </a:rPr>
              <a:t>Degree of Clarity</a:t>
            </a:r>
            <a:r>
              <a:rPr lang="en-US" b="1" dirty="0">
                <a:solidFill>
                  <a:srgbClr val="002060"/>
                </a:solidFill>
              </a:rPr>
              <a:t> during development that far outweighs the relatively short learning curve required by all the teams to gain the quantifiable benefits of the Development process</a:t>
            </a:r>
            <a:endParaRPr lang="en-US" dirty="0"/>
          </a:p>
        </p:txBody>
      </p:sp>
    </p:spTree>
    <p:extLst>
      <p:ext uri="{BB962C8B-B14F-4D97-AF65-F5344CB8AC3E}">
        <p14:creationId xmlns:p14="http://schemas.microsoft.com/office/powerpoint/2010/main" val="415452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childTnLst>
                                </p:cTn>
                              </p:par>
                            </p:childTnLst>
                          </p:cTn>
                        </p:par>
                        <p:par>
                          <p:cTn id="8" fill="hold">
                            <p:stCondLst>
                              <p:cond delay="2000"/>
                            </p:stCondLst>
                            <p:childTnLst>
                              <p:par>
                                <p:cTn id="9" presetID="53" presetClass="entr" presetSubtype="16" fill="hold" nodeType="afterEffect">
                                  <p:stCondLst>
                                    <p:cond delay="500"/>
                                  </p:stCondLst>
                                  <p:childTnLst>
                                    <p:set>
                                      <p:cBhvr>
                                        <p:cTn id="10" dur="1" fill="hold">
                                          <p:stCondLst>
                                            <p:cond delay="0"/>
                                          </p:stCondLst>
                                        </p:cTn>
                                        <p:tgtEl>
                                          <p:spTgt spid="8"/>
                                        </p:tgtEl>
                                        <p:attrNameLst>
                                          <p:attrName>style.visibility</p:attrName>
                                        </p:attrNameLst>
                                      </p:cBhvr>
                                      <p:to>
                                        <p:strVal val="visible"/>
                                      </p:to>
                                    </p:set>
                                    <p:anim calcmode="lin" valueType="num">
                                      <p:cBhvr>
                                        <p:cTn id="11" dur="1500" fill="hold"/>
                                        <p:tgtEl>
                                          <p:spTgt spid="8"/>
                                        </p:tgtEl>
                                        <p:attrNameLst>
                                          <p:attrName>ppt_w</p:attrName>
                                        </p:attrNameLst>
                                      </p:cBhvr>
                                      <p:tavLst>
                                        <p:tav tm="0">
                                          <p:val>
                                            <p:fltVal val="0"/>
                                          </p:val>
                                        </p:tav>
                                        <p:tav tm="100000">
                                          <p:val>
                                            <p:strVal val="#ppt_w"/>
                                          </p:val>
                                        </p:tav>
                                      </p:tavLst>
                                    </p:anim>
                                    <p:anim calcmode="lin" valueType="num">
                                      <p:cBhvr>
                                        <p:cTn id="12" dur="1500" fill="hold"/>
                                        <p:tgtEl>
                                          <p:spTgt spid="8"/>
                                        </p:tgtEl>
                                        <p:attrNameLst>
                                          <p:attrName>ppt_h</p:attrName>
                                        </p:attrNameLst>
                                      </p:cBhvr>
                                      <p:tavLst>
                                        <p:tav tm="0">
                                          <p:val>
                                            <p:fltVal val="0"/>
                                          </p:val>
                                        </p:tav>
                                        <p:tav tm="100000">
                                          <p:val>
                                            <p:strVal val="#ppt_h"/>
                                          </p:val>
                                        </p:tav>
                                      </p:tavLst>
                                    </p:anim>
                                    <p:animEffect transition="in" filter="fade">
                                      <p:cBhvr>
                                        <p:cTn id="13" dur="1500"/>
                                        <p:tgtEl>
                                          <p:spTgt spid="8"/>
                                        </p:tgtEl>
                                      </p:cBhvr>
                                    </p:animEffect>
                                  </p:childTnLst>
                                </p:cTn>
                              </p:par>
                            </p:childTnLst>
                          </p:cTn>
                        </p:par>
                        <p:par>
                          <p:cTn id="14" fill="hold">
                            <p:stCondLst>
                              <p:cond delay="4000"/>
                            </p:stCondLst>
                            <p:childTnLst>
                              <p:par>
                                <p:cTn id="15" presetID="10" presetClass="entr" presetSubtype="0" fill="hold" grpId="0" nodeType="afterEffect">
                                  <p:stCondLst>
                                    <p:cond delay="50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500"/>
                                        <p:tgtEl>
                                          <p:spTgt spid="11"/>
                                        </p:tgtEl>
                                      </p:cBhvr>
                                    </p:animEffect>
                                  </p:childTnLst>
                                </p:cTn>
                              </p:par>
                            </p:childTnLst>
                          </p:cTn>
                        </p:par>
                        <p:par>
                          <p:cTn id="18" fill="hold">
                            <p:stCondLst>
                              <p:cond delay="6000"/>
                            </p:stCondLst>
                            <p:childTnLst>
                              <p:par>
                                <p:cTn id="19" presetID="53" presetClass="entr" presetSubtype="16" fill="hold" grpId="0" nodeType="afterEffect">
                                  <p:stCondLst>
                                    <p:cond delay="500"/>
                                  </p:stCondLst>
                                  <p:childTnLst>
                                    <p:set>
                                      <p:cBhvr>
                                        <p:cTn id="20" dur="1" fill="hold">
                                          <p:stCondLst>
                                            <p:cond delay="0"/>
                                          </p:stCondLst>
                                        </p:cTn>
                                        <p:tgtEl>
                                          <p:spTgt spid="4"/>
                                        </p:tgtEl>
                                        <p:attrNameLst>
                                          <p:attrName>style.visibility</p:attrName>
                                        </p:attrNameLst>
                                      </p:cBhvr>
                                      <p:to>
                                        <p:strVal val="visible"/>
                                      </p:to>
                                    </p:set>
                                    <p:anim calcmode="lin" valueType="num">
                                      <p:cBhvr>
                                        <p:cTn id="21" dur="1500" fill="hold"/>
                                        <p:tgtEl>
                                          <p:spTgt spid="4"/>
                                        </p:tgtEl>
                                        <p:attrNameLst>
                                          <p:attrName>ppt_w</p:attrName>
                                        </p:attrNameLst>
                                      </p:cBhvr>
                                      <p:tavLst>
                                        <p:tav tm="0">
                                          <p:val>
                                            <p:fltVal val="0"/>
                                          </p:val>
                                        </p:tav>
                                        <p:tav tm="100000">
                                          <p:val>
                                            <p:strVal val="#ppt_w"/>
                                          </p:val>
                                        </p:tav>
                                      </p:tavLst>
                                    </p:anim>
                                    <p:anim calcmode="lin" valueType="num">
                                      <p:cBhvr>
                                        <p:cTn id="22" dur="1500" fill="hold"/>
                                        <p:tgtEl>
                                          <p:spTgt spid="4"/>
                                        </p:tgtEl>
                                        <p:attrNameLst>
                                          <p:attrName>ppt_h</p:attrName>
                                        </p:attrNameLst>
                                      </p:cBhvr>
                                      <p:tavLst>
                                        <p:tav tm="0">
                                          <p:val>
                                            <p:fltVal val="0"/>
                                          </p:val>
                                        </p:tav>
                                        <p:tav tm="100000">
                                          <p:val>
                                            <p:strVal val="#ppt_h"/>
                                          </p:val>
                                        </p:tav>
                                      </p:tavLst>
                                    </p:anim>
                                    <p:animEffect transition="in" filter="fade">
                                      <p:cBhvr>
                                        <p:cTn id="23"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P spid="4" grpId="0"/>
    </p:bldLst>
  </p:timing>
</p:sld>
</file>

<file path=ppt/theme/theme1.xml><?xml version="1.0" encoding="utf-8"?>
<a:theme xmlns:a="http://schemas.openxmlformats.org/drawingml/2006/main" name="LH Template 2010">
  <a:themeElements>
    <a:clrScheme name="Custom 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F99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60000"/>
            <a:lumOff val="40000"/>
          </a:schemeClr>
        </a:solidFill>
        <a:ln>
          <a:solidFill>
            <a:schemeClr val="bg1">
              <a:lumMod val="85000"/>
            </a:schemeClr>
          </a:solidFill>
        </a:ln>
      </a:spPr>
      <a:bodyPr rtlCol="0" anchor="ctr"/>
      <a:lstStyle>
        <a:defPPr algn="ctr">
          <a:defRPr sz="2000"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49EA360BAE1A4CAFEC6D1171484980" ma:contentTypeVersion="5" ma:contentTypeDescription="Create a new document." ma:contentTypeScope="" ma:versionID="0d1c20cb071930fe9365392a5bf2b656">
  <xsd:schema xmlns:xsd="http://www.w3.org/2001/XMLSchema" xmlns:xs="http://www.w3.org/2001/XMLSchema" xmlns:p="http://schemas.microsoft.com/office/2006/metadata/properties" xmlns:ns2="2826709c-166b-41ae-a295-bcf73b4a1c6b" targetNamespace="http://schemas.microsoft.com/office/2006/metadata/properties" ma:root="true" ma:fieldsID="2dd0b30619f52303b3a188af80c3baac" ns2:_="">
    <xsd:import namespace="2826709c-166b-41ae-a295-bcf73b4a1c6b"/>
    <xsd:element name="properties">
      <xsd:complexType>
        <xsd:sequence>
          <xsd:element name="documentManagement">
            <xsd:complexType>
              <xsd:all>
                <xsd:element ref="ns2:_dlc_DocId" minOccurs="0"/>
                <xsd:element ref="ns2:_dlc_DocIdUrl" minOccurs="0"/>
                <xsd:element ref="ns2:_dlc_DocIdPersistId" minOccurs="0"/>
                <xsd:element ref="ns2:LH_x0020_Office" minOccurs="0"/>
                <xsd:element ref="ns2:Consulting_x0020_Org" minOccurs="0"/>
                <xsd:element ref="ns2:Corporate_x0020_Org" minOccurs="0"/>
                <xsd:element ref="ns2:Sales_x0020_Org"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26709c-166b-41ae-a295-bcf73b4a1c6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LH_x0020_Office" ma:index="11" nillable="true" ma:displayName="LH Office" ma:default="Philadelphia" ma:internalName="LH_x0020_Office" ma:requiredMultiChoice="true">
      <xsd:complexType>
        <xsd:complexContent>
          <xsd:extension base="dms:MultiChoice">
            <xsd:sequence>
              <xsd:element name="Value" maxOccurs="unbounded" minOccurs="0" nillable="true">
                <xsd:simpleType>
                  <xsd:restriction base="dms:Choice">
                    <xsd:enumeration value="Boston"/>
                    <xsd:enumeration value="Hyderabad"/>
                    <xsd:enumeration value="Philadelphia"/>
                  </xsd:restriction>
                </xsd:simpleType>
              </xsd:element>
            </xsd:sequence>
          </xsd:extension>
        </xsd:complexContent>
      </xsd:complexType>
    </xsd:element>
    <xsd:element name="Consulting_x0020_Org" ma:index="12" nillable="true" ma:displayName="Consulting Org" ma:internalName="Consulting_x0020_Org">
      <xsd:complexType>
        <xsd:complexContent>
          <xsd:extension base="dms:MultiChoice">
            <xsd:sequence>
              <xsd:element name="Value" maxOccurs="unbounded" minOccurs="0" nillable="true">
                <xsd:simpleType>
                  <xsd:restriction base="dms:Choice">
                    <xsd:enumeration value="Enterprise Solutions"/>
                    <xsd:enumeration value="Managed Infrastructure"/>
                    <xsd:enumeration value="Management Consulting"/>
                  </xsd:restriction>
                </xsd:simpleType>
              </xsd:element>
            </xsd:sequence>
          </xsd:extension>
        </xsd:complexContent>
      </xsd:complexType>
    </xsd:element>
    <xsd:element name="Corporate_x0020_Org" ma:index="13" nillable="true" ma:displayName="Corporate Org" ma:internalName="Corporate_x0020_Org">
      <xsd:complexType>
        <xsd:complexContent>
          <xsd:extension base="dms:MultiChoice">
            <xsd:sequence>
              <xsd:element name="Value" maxOccurs="unbounded" minOccurs="0" nillable="true">
                <xsd:simpleType>
                  <xsd:restriction base="dms:Choice">
                    <xsd:enumeration value="Administration"/>
                    <xsd:enumeration value="Finance"/>
                    <xsd:enumeration value="Human Resources"/>
                    <xsd:enumeration value="Information Technology"/>
                    <xsd:enumeration value="Marketing"/>
                    <xsd:enumeration value="Recruiting"/>
                  </xsd:restriction>
                </xsd:simpleType>
              </xsd:element>
            </xsd:sequence>
          </xsd:extension>
        </xsd:complexContent>
      </xsd:complexType>
    </xsd:element>
    <xsd:element name="Sales_x0020_Org" ma:index="14" nillable="true" ma:displayName="Sales Org" ma:internalName="Sales_x0020_Org">
      <xsd:complexType>
        <xsd:complexContent>
          <xsd:extension base="dms:MultiChoice">
            <xsd:sequence>
              <xsd:element name="Value" maxOccurs="unbounded" minOccurs="0" nillable="true">
                <xsd:simpleType>
                  <xsd:restriction base="dms:Choice">
                    <xsd:enumeration value="Emerging Markets"/>
                    <xsd:enumeration value="Financial Services and Insurance"/>
                    <xsd:enumeration value="Healthcare"/>
                    <xsd:enumeration value="Public Sector"/>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documentManagement>
    <_dlc_DocIdUrl xmlns="2826709c-166b-41ae-a295-bcf73b4a1c6b">
      <Url>https://hub.liquidhub.com/salesmarketing/_layouts/DocIdRedir.aspx?ID=2T4W6TMTQDPE-60-13</Url>
      <Description>2T4W6TMTQDPE-60-13</Description>
    </_dlc_DocIdUrl>
    <_dlc_DocId xmlns="2826709c-166b-41ae-a295-bcf73b4a1c6b">2T4W6TMTQDPE-60-13</_dlc_DocId>
    <LH_x0020_Office xmlns="2826709c-166b-41ae-a295-bcf73b4a1c6b">
      <Value>Philadelphia</Value>
    </LH_x0020_Office>
    <Sales_x0020_Org xmlns="2826709c-166b-41ae-a295-bcf73b4a1c6b">
      <Value>Healthcare</Value>
    </Sales_x0020_Org>
    <Corporate_x0020_Org xmlns="2826709c-166b-41ae-a295-bcf73b4a1c6b">
      <Value>Administration</Value>
    </Corporate_x0020_Org>
    <Consulting_x0020_Org xmlns="2826709c-166b-41ae-a295-bcf73b4a1c6b">
      <Value>Management Consulting</Value>
    </Consulting_x0020_Org>
    <_dlc_DocIdPersistId xmlns="2826709c-166b-41ae-a295-bcf73b4a1c6b">false</_dlc_DocIdPersistId>
  </documentManagement>
</p:properties>
</file>

<file path=customXml/itemProps1.xml><?xml version="1.0" encoding="utf-8"?>
<ds:datastoreItem xmlns:ds="http://schemas.openxmlformats.org/officeDocument/2006/customXml" ds:itemID="{9ECA5962-4DF7-486E-88F8-2F07480062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26709c-166b-41ae-a295-bcf73b4a1c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019858E-8F8A-4307-9BD1-C5F3648EB2C6}">
  <ds:schemaRefs>
    <ds:schemaRef ds:uri="http://schemas.microsoft.com/sharepoint/v3/contenttype/forms"/>
  </ds:schemaRefs>
</ds:datastoreItem>
</file>

<file path=customXml/itemProps3.xml><?xml version="1.0" encoding="utf-8"?>
<ds:datastoreItem xmlns:ds="http://schemas.openxmlformats.org/officeDocument/2006/customXml" ds:itemID="{D5152FD5-BD5C-429B-B8B8-A3FBBC15EFED}">
  <ds:schemaRefs>
    <ds:schemaRef ds:uri="http://schemas.microsoft.com/sharepoint/events"/>
  </ds:schemaRefs>
</ds:datastoreItem>
</file>

<file path=customXml/itemProps4.xml><?xml version="1.0" encoding="utf-8"?>
<ds:datastoreItem xmlns:ds="http://schemas.openxmlformats.org/officeDocument/2006/customXml" ds:itemID="{C0460556-6AA8-48A6-9C70-088F8AC87B4F}">
  <ds:schemaRefs>
    <ds:schemaRef ds:uri="http://purl.org/dc/terms/"/>
    <ds:schemaRef ds:uri="http://purl.org/dc/elements/1.1/"/>
    <ds:schemaRef ds:uri="http://schemas.microsoft.com/office/infopath/2007/PartnerControls"/>
    <ds:schemaRef ds:uri="2826709c-166b-41ae-a295-bcf73b4a1c6b"/>
    <ds:schemaRef ds:uri="http://schemas.microsoft.com/office/2006/documentManagement/types"/>
    <ds:schemaRef ds:uri="http://www.w3.org/XML/1998/namespace"/>
    <ds:schemaRef ds:uri="http://purl.org/dc/dcmitype/"/>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LH Template 2010.potx</Template>
  <TotalTime>32057</TotalTime>
  <Words>874</Words>
  <Application>Microsoft Office PowerPoint</Application>
  <PresentationFormat>On-screen Show (4:3)</PresentationFormat>
  <Paragraphs>111</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LH Template 2010</vt:lpstr>
      <vt:lpstr>AN AGILE DEVELOPMENT METHODOLOGY</vt:lpstr>
      <vt:lpstr>What is Missing in the Traditional Development Process?</vt:lpstr>
      <vt:lpstr>What is the “Closed Loop” Development Process?</vt:lpstr>
      <vt:lpstr>What is the Alphabet Development Process?</vt:lpstr>
      <vt:lpstr>What is the “Vertical” Test Driven Process?</vt:lpstr>
      <vt:lpstr>What is the “Horizontal” Test Driven Process?</vt:lpstr>
      <vt:lpstr>What is the Test Driven Development Process?</vt:lpstr>
      <vt:lpstr>In Conclusion: The Code Development Process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T. Kelley</dc:creator>
  <cp:lastModifiedBy>Brad Huett</cp:lastModifiedBy>
  <cp:revision>507</cp:revision>
  <cp:lastPrinted>2013-12-19T18:50:26Z</cp:lastPrinted>
  <dcterms:created xsi:type="dcterms:W3CDTF">2010-02-12T13:39:48Z</dcterms:created>
  <dcterms:modified xsi:type="dcterms:W3CDTF">2014-01-20T14:56:29Z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0x0101000A49EA360BAE1A4CAFEC6D1171484980</vt:lpwstr>
  </property>
  <property fmtid="{D5CDD505-2E9C-101B-9397-08002B2CF9AE}" pid="3" name="_dlc_DocIdItemGuid">
    <vt:lpwstr>baea632b-a26e-4a89-a0ac-83a04e69a2ba</vt:lpwstr>
  </property>
  <property fmtid="{D5CDD505-2E9C-101B-9397-08002B2CF9AE}" pid="4" name="Order">
    <vt:r8>1300</vt:r8>
  </property>
  <property fmtid="{D5CDD505-2E9C-101B-9397-08002B2CF9AE}" pid="5" name="TemplateUrl">
    <vt:lpwstr/>
  </property>
  <property fmtid="{D5CDD505-2E9C-101B-9397-08002B2CF9AE}" pid="6" name="Verticals">
    <vt:lpwstr/>
  </property>
  <property fmtid="{D5CDD505-2E9C-101B-9397-08002B2CF9AE}" pid="7" name="Organization">
    <vt:lpwstr/>
  </property>
  <property fmtid="{D5CDD505-2E9C-101B-9397-08002B2CF9AE}" pid="8" name="xd_Signature">
    <vt:bool>false</vt:bool>
  </property>
  <property fmtid="{D5CDD505-2E9C-101B-9397-08002B2CF9AE}" pid="9" name="xd_ProgID">
    <vt:lpwstr/>
  </property>
  <property fmtid="{D5CDD505-2E9C-101B-9397-08002B2CF9AE}" pid="10" name="_SourceUrl">
    <vt:lpwstr/>
  </property>
  <property fmtid="{D5CDD505-2E9C-101B-9397-08002B2CF9AE}" pid="11" name="_SharedFileIndex">
    <vt:lpwstr/>
  </property>
</Properties>
</file>