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4" r:id="rId5"/>
  </p:sldMasterIdLst>
  <p:notesMasterIdLst>
    <p:notesMasterId r:id="rId11"/>
  </p:notesMasterIdLst>
  <p:handoutMasterIdLst>
    <p:handoutMasterId r:id="rId12"/>
  </p:handoutMasterIdLst>
  <p:sldIdLst>
    <p:sldId id="256" r:id="rId6"/>
    <p:sldId id="440" r:id="rId7"/>
    <p:sldId id="447" r:id="rId8"/>
    <p:sldId id="448" r:id="rId9"/>
    <p:sldId id="446" r:id="rId10"/>
  </p:sldIdLst>
  <p:sldSz cx="9144000" cy="6858000" type="screen4x3"/>
  <p:notesSz cx="7026275" cy="93122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576">
          <p15:clr>
            <a:srgbClr val="A4A3A4"/>
          </p15:clr>
        </p15:guide>
        <p15:guide id="2" pos="144">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Naresh Ramdas" initials="" lastIdx="19" clrIdx="0"/>
  <p:cmAuthor id="1" name="BHuett" initials="B" lastIdx="1" clrIdx="1"/>
  <p:cmAuthor id="2" name="Ravi Kalakota" initials="RK" lastIdx="1" clrIdx="2">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prnPr prnWhat="handouts2" frameSlides="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3333"/>
    <a:srgbClr val="33CC33"/>
    <a:srgbClr val="EAEEF4"/>
    <a:srgbClr val="FECD6A"/>
    <a:srgbClr val="052F62"/>
    <a:srgbClr val="FF5400"/>
    <a:srgbClr val="FF525E"/>
    <a:srgbClr val="1297FD"/>
    <a:srgbClr val="FF9900"/>
    <a:srgbClr val="1A2D6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591" autoAdjust="0"/>
    <p:restoredTop sz="86051" autoAdjust="0"/>
  </p:normalViewPr>
  <p:slideViewPr>
    <p:cSldViewPr snapToGrid="0">
      <p:cViewPr varScale="1">
        <p:scale>
          <a:sx n="117" d="100"/>
          <a:sy n="117" d="100"/>
        </p:scale>
        <p:origin x="-1464" y="-102"/>
      </p:cViewPr>
      <p:guideLst>
        <p:guide orient="horz" pos="576"/>
        <p:guide pos="144"/>
      </p:guideLst>
    </p:cSldViewPr>
  </p:slideViewPr>
  <p:notesTextViewPr>
    <p:cViewPr>
      <p:scale>
        <a:sx n="100" d="100"/>
        <a:sy n="100" d="100"/>
      </p:scale>
      <p:origin x="0" y="0"/>
    </p:cViewPr>
  </p:notesTextViewPr>
  <p:sorterViewPr>
    <p:cViewPr varScale="1">
      <p:scale>
        <a:sx n="100" d="100"/>
        <a:sy n="100" d="100"/>
      </p:scale>
      <p:origin x="0" y="474"/>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commentAuthors" Target="commentAuthors.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handoutMaster" Target="handoutMasters/handoutMaster1.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notesMaster" Target="notesMasters/notesMaster1.xml"/><Relationship Id="rId5" Type="http://schemas.openxmlformats.org/officeDocument/2006/relationships/slideMaster" Target="slideMasters/slideMaster1.xml"/><Relationship Id="rId15" Type="http://schemas.openxmlformats.org/officeDocument/2006/relationships/viewProps" Target="viewProps.xml"/><Relationship Id="rId10" Type="http://schemas.openxmlformats.org/officeDocument/2006/relationships/slide" Target="slides/slide5.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4719" cy="465614"/>
          </a:xfrm>
          <a:prstGeom prst="rect">
            <a:avLst/>
          </a:prstGeom>
        </p:spPr>
        <p:txBody>
          <a:bodyPr vert="horz" lIns="93360" tIns="46680" rIns="93360" bIns="46680" rtlCol="0"/>
          <a:lstStyle>
            <a:lvl1pPr algn="l">
              <a:defRPr sz="1200"/>
            </a:lvl1pPr>
          </a:lstStyle>
          <a:p>
            <a:endParaRPr lang="en-US"/>
          </a:p>
        </p:txBody>
      </p:sp>
      <p:sp>
        <p:nvSpPr>
          <p:cNvPr id="3" name="Date Placeholder 2"/>
          <p:cNvSpPr>
            <a:spLocks noGrp="1"/>
          </p:cNvSpPr>
          <p:nvPr>
            <p:ph type="dt" sz="quarter" idx="1"/>
          </p:nvPr>
        </p:nvSpPr>
        <p:spPr>
          <a:xfrm>
            <a:off x="3979930" y="0"/>
            <a:ext cx="3044719" cy="465614"/>
          </a:xfrm>
          <a:prstGeom prst="rect">
            <a:avLst/>
          </a:prstGeom>
        </p:spPr>
        <p:txBody>
          <a:bodyPr vert="horz" lIns="93360" tIns="46680" rIns="93360" bIns="46680" rtlCol="0"/>
          <a:lstStyle>
            <a:lvl1pPr algn="r">
              <a:defRPr sz="1200"/>
            </a:lvl1pPr>
          </a:lstStyle>
          <a:p>
            <a:fld id="{47E4A9F5-DD16-6542-BBF7-C2ADF77B96AA}" type="datetimeFigureOut">
              <a:rPr lang="en-US" smtClean="0"/>
              <a:t>2/18/2014</a:t>
            </a:fld>
            <a:endParaRPr lang="en-US"/>
          </a:p>
        </p:txBody>
      </p:sp>
      <p:sp>
        <p:nvSpPr>
          <p:cNvPr id="4" name="Footer Placeholder 3"/>
          <p:cNvSpPr>
            <a:spLocks noGrp="1"/>
          </p:cNvSpPr>
          <p:nvPr>
            <p:ph type="ftr" sz="quarter" idx="2"/>
          </p:nvPr>
        </p:nvSpPr>
        <p:spPr>
          <a:xfrm>
            <a:off x="0" y="8845045"/>
            <a:ext cx="3044719" cy="465614"/>
          </a:xfrm>
          <a:prstGeom prst="rect">
            <a:avLst/>
          </a:prstGeom>
        </p:spPr>
        <p:txBody>
          <a:bodyPr vert="horz" lIns="93360" tIns="46680" rIns="93360" bIns="46680" rtlCol="0" anchor="b"/>
          <a:lstStyle>
            <a:lvl1pPr algn="l">
              <a:defRPr sz="1200"/>
            </a:lvl1pPr>
          </a:lstStyle>
          <a:p>
            <a:endParaRPr lang="en-US"/>
          </a:p>
        </p:txBody>
      </p:sp>
      <p:sp>
        <p:nvSpPr>
          <p:cNvPr id="5" name="Slide Number Placeholder 4"/>
          <p:cNvSpPr>
            <a:spLocks noGrp="1"/>
          </p:cNvSpPr>
          <p:nvPr>
            <p:ph type="sldNum" sz="quarter" idx="3"/>
          </p:nvPr>
        </p:nvSpPr>
        <p:spPr>
          <a:xfrm>
            <a:off x="3979930" y="8845045"/>
            <a:ext cx="3044719" cy="465614"/>
          </a:xfrm>
          <a:prstGeom prst="rect">
            <a:avLst/>
          </a:prstGeom>
        </p:spPr>
        <p:txBody>
          <a:bodyPr vert="horz" lIns="93360" tIns="46680" rIns="93360" bIns="46680" rtlCol="0" anchor="b"/>
          <a:lstStyle>
            <a:lvl1pPr algn="r">
              <a:defRPr sz="1200"/>
            </a:lvl1pPr>
          </a:lstStyle>
          <a:p>
            <a:fld id="{9A06D020-43A4-8244-B5ED-EC67DAA95255}" type="slidenum">
              <a:rPr lang="en-US" smtClean="0"/>
              <a:t>‹#›</a:t>
            </a:fld>
            <a:endParaRPr lang="en-US"/>
          </a:p>
        </p:txBody>
      </p:sp>
    </p:spTree>
    <p:extLst>
      <p:ext uri="{BB962C8B-B14F-4D97-AF65-F5344CB8AC3E}">
        <p14:creationId xmlns:p14="http://schemas.microsoft.com/office/powerpoint/2010/main" val="4126430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4719" cy="465614"/>
          </a:xfrm>
          <a:prstGeom prst="rect">
            <a:avLst/>
          </a:prstGeom>
        </p:spPr>
        <p:txBody>
          <a:bodyPr vert="horz" lIns="93360" tIns="46680" rIns="93360" bIns="46680" rtlCol="0"/>
          <a:lstStyle>
            <a:lvl1pPr algn="l">
              <a:defRPr sz="1200"/>
            </a:lvl1pPr>
          </a:lstStyle>
          <a:p>
            <a:endParaRPr lang="en-US" dirty="0"/>
          </a:p>
        </p:txBody>
      </p:sp>
      <p:sp>
        <p:nvSpPr>
          <p:cNvPr id="3" name="Date Placeholder 2"/>
          <p:cNvSpPr>
            <a:spLocks noGrp="1"/>
          </p:cNvSpPr>
          <p:nvPr>
            <p:ph type="dt" idx="1"/>
          </p:nvPr>
        </p:nvSpPr>
        <p:spPr>
          <a:xfrm>
            <a:off x="3979930" y="0"/>
            <a:ext cx="3044719" cy="465614"/>
          </a:xfrm>
          <a:prstGeom prst="rect">
            <a:avLst/>
          </a:prstGeom>
        </p:spPr>
        <p:txBody>
          <a:bodyPr vert="horz" lIns="93360" tIns="46680" rIns="93360" bIns="46680" rtlCol="0"/>
          <a:lstStyle>
            <a:lvl1pPr algn="r">
              <a:defRPr sz="1200"/>
            </a:lvl1pPr>
          </a:lstStyle>
          <a:p>
            <a:fld id="{ACA68532-299A-4F24-A401-5EF00B782997}" type="datetimeFigureOut">
              <a:rPr lang="en-US" smtClean="0"/>
              <a:pPr/>
              <a:t>2/18/2014</a:t>
            </a:fld>
            <a:endParaRPr lang="en-US" dirty="0"/>
          </a:p>
        </p:txBody>
      </p:sp>
      <p:sp>
        <p:nvSpPr>
          <p:cNvPr id="4" name="Slide Image Placeholder 3"/>
          <p:cNvSpPr>
            <a:spLocks noGrp="1" noRot="1" noChangeAspect="1"/>
          </p:cNvSpPr>
          <p:nvPr>
            <p:ph type="sldImg" idx="2"/>
          </p:nvPr>
        </p:nvSpPr>
        <p:spPr>
          <a:xfrm>
            <a:off x="1184275" y="698500"/>
            <a:ext cx="4657725" cy="3492500"/>
          </a:xfrm>
          <a:prstGeom prst="rect">
            <a:avLst/>
          </a:prstGeom>
          <a:noFill/>
          <a:ln w="12700">
            <a:solidFill>
              <a:prstClr val="black"/>
            </a:solidFill>
          </a:ln>
        </p:spPr>
        <p:txBody>
          <a:bodyPr vert="horz" lIns="93360" tIns="46680" rIns="93360" bIns="46680" rtlCol="0" anchor="ctr"/>
          <a:lstStyle/>
          <a:p>
            <a:endParaRPr lang="en-US" dirty="0"/>
          </a:p>
        </p:txBody>
      </p:sp>
      <p:sp>
        <p:nvSpPr>
          <p:cNvPr id="5" name="Notes Placeholder 4"/>
          <p:cNvSpPr>
            <a:spLocks noGrp="1"/>
          </p:cNvSpPr>
          <p:nvPr>
            <p:ph type="body" sz="quarter" idx="3"/>
          </p:nvPr>
        </p:nvSpPr>
        <p:spPr>
          <a:xfrm>
            <a:off x="702628" y="4423331"/>
            <a:ext cx="5621020" cy="4190524"/>
          </a:xfrm>
          <a:prstGeom prst="rect">
            <a:avLst/>
          </a:prstGeom>
        </p:spPr>
        <p:txBody>
          <a:bodyPr vert="horz" lIns="93360" tIns="46680" rIns="93360" bIns="4668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45045"/>
            <a:ext cx="3044719" cy="465614"/>
          </a:xfrm>
          <a:prstGeom prst="rect">
            <a:avLst/>
          </a:prstGeom>
        </p:spPr>
        <p:txBody>
          <a:bodyPr vert="horz" lIns="93360" tIns="46680" rIns="93360" bIns="4668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9930" y="8845045"/>
            <a:ext cx="3044719" cy="465614"/>
          </a:xfrm>
          <a:prstGeom prst="rect">
            <a:avLst/>
          </a:prstGeom>
        </p:spPr>
        <p:txBody>
          <a:bodyPr vert="horz" lIns="93360" tIns="46680" rIns="93360" bIns="46680" rtlCol="0" anchor="b"/>
          <a:lstStyle>
            <a:lvl1pPr algn="r">
              <a:defRPr sz="1200"/>
            </a:lvl1pPr>
          </a:lstStyle>
          <a:p>
            <a:fld id="{846A3697-6DAB-4A32-A932-8293F007F9B2}" type="slidenum">
              <a:rPr lang="en-US" smtClean="0"/>
              <a:pPr/>
              <a:t>‹#›</a:t>
            </a:fld>
            <a:endParaRPr lang="en-US" dirty="0"/>
          </a:p>
        </p:txBody>
      </p:sp>
    </p:spTree>
    <p:extLst>
      <p:ext uri="{BB962C8B-B14F-4D97-AF65-F5344CB8AC3E}">
        <p14:creationId xmlns:p14="http://schemas.microsoft.com/office/powerpoint/2010/main" val="206332866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a:noFill/>
        </p:spPr>
        <p:txBody>
          <a:bodyPr/>
          <a:lstStyle>
            <a:lvl1pPr>
              <a:defRPr sz="2500">
                <a:solidFill>
                  <a:schemeClr val="tx1"/>
                </a:solidFill>
                <a:latin typeface="Arial" panose="020B0604020202020204" pitchFamily="34" charset="0"/>
                <a:ea typeface="ＭＳ Ｐゴシック" panose="020B0600070205080204" pitchFamily="34" charset="-128"/>
              </a:defRPr>
            </a:lvl1pPr>
            <a:lvl2pPr marL="758552" indent="-291751">
              <a:defRPr sz="2500">
                <a:solidFill>
                  <a:schemeClr val="tx1"/>
                </a:solidFill>
                <a:latin typeface="Arial" panose="020B0604020202020204" pitchFamily="34" charset="0"/>
                <a:ea typeface="ＭＳ Ｐゴシック" panose="020B0600070205080204" pitchFamily="34" charset="-128"/>
              </a:defRPr>
            </a:lvl2pPr>
            <a:lvl3pPr marL="1167003" indent="-233401">
              <a:defRPr sz="2500">
                <a:solidFill>
                  <a:schemeClr val="tx1"/>
                </a:solidFill>
                <a:latin typeface="Arial" panose="020B0604020202020204" pitchFamily="34" charset="0"/>
                <a:ea typeface="ＭＳ Ｐゴシック" panose="020B0600070205080204" pitchFamily="34" charset="-128"/>
              </a:defRPr>
            </a:lvl3pPr>
            <a:lvl4pPr marL="1633804" indent="-233401">
              <a:defRPr sz="2500">
                <a:solidFill>
                  <a:schemeClr val="tx1"/>
                </a:solidFill>
                <a:latin typeface="Arial" panose="020B0604020202020204" pitchFamily="34" charset="0"/>
                <a:ea typeface="ＭＳ Ｐゴシック" panose="020B0600070205080204" pitchFamily="34" charset="-128"/>
              </a:defRPr>
            </a:lvl4pPr>
            <a:lvl5pPr marL="2100605" indent="-233401">
              <a:defRPr sz="2500">
                <a:solidFill>
                  <a:schemeClr val="tx1"/>
                </a:solidFill>
                <a:latin typeface="Arial" panose="020B0604020202020204" pitchFamily="34" charset="0"/>
                <a:ea typeface="ＭＳ Ｐゴシック" panose="020B0600070205080204" pitchFamily="34" charset="-128"/>
              </a:defRPr>
            </a:lvl5pPr>
            <a:lvl6pPr marL="2567407" indent="-233401" eaLnBrk="0" fontAlgn="base" hangingPunct="0">
              <a:spcBef>
                <a:spcPct val="0"/>
              </a:spcBef>
              <a:spcAft>
                <a:spcPct val="0"/>
              </a:spcAft>
              <a:defRPr sz="2500">
                <a:solidFill>
                  <a:schemeClr val="tx1"/>
                </a:solidFill>
                <a:latin typeface="Arial" panose="020B0604020202020204" pitchFamily="34" charset="0"/>
                <a:ea typeface="ＭＳ Ｐゴシック" panose="020B0600070205080204" pitchFamily="34" charset="-128"/>
              </a:defRPr>
            </a:lvl6pPr>
            <a:lvl7pPr marL="3034208" indent="-233401" eaLnBrk="0" fontAlgn="base" hangingPunct="0">
              <a:spcBef>
                <a:spcPct val="0"/>
              </a:spcBef>
              <a:spcAft>
                <a:spcPct val="0"/>
              </a:spcAft>
              <a:defRPr sz="2500">
                <a:solidFill>
                  <a:schemeClr val="tx1"/>
                </a:solidFill>
                <a:latin typeface="Arial" panose="020B0604020202020204" pitchFamily="34" charset="0"/>
                <a:ea typeface="ＭＳ Ｐゴシック" panose="020B0600070205080204" pitchFamily="34" charset="-128"/>
              </a:defRPr>
            </a:lvl7pPr>
            <a:lvl8pPr marL="3501009" indent="-233401" eaLnBrk="0" fontAlgn="base" hangingPunct="0">
              <a:spcBef>
                <a:spcPct val="0"/>
              </a:spcBef>
              <a:spcAft>
                <a:spcPct val="0"/>
              </a:spcAft>
              <a:defRPr sz="2500">
                <a:solidFill>
                  <a:schemeClr val="tx1"/>
                </a:solidFill>
                <a:latin typeface="Arial" panose="020B0604020202020204" pitchFamily="34" charset="0"/>
                <a:ea typeface="ＭＳ Ｐゴシック" panose="020B0600070205080204" pitchFamily="34" charset="-128"/>
              </a:defRPr>
            </a:lvl8pPr>
            <a:lvl9pPr marL="3967810" indent="-233401" eaLnBrk="0" fontAlgn="base" hangingPunct="0">
              <a:spcBef>
                <a:spcPct val="0"/>
              </a:spcBef>
              <a:spcAft>
                <a:spcPct val="0"/>
              </a:spcAft>
              <a:defRPr sz="2500">
                <a:solidFill>
                  <a:schemeClr val="tx1"/>
                </a:solidFill>
                <a:latin typeface="Arial" panose="020B0604020202020204" pitchFamily="34" charset="0"/>
                <a:ea typeface="ＭＳ Ｐゴシック" panose="020B0600070205080204" pitchFamily="34" charset="-128"/>
              </a:defRPr>
            </a:lvl9pPr>
          </a:lstStyle>
          <a:p>
            <a:fld id="{B5A10E1C-7735-47C9-A7FA-8FE26C4C9F9D}" type="slidenum">
              <a:rPr lang="en-US" sz="1200"/>
              <a:pPr/>
              <a:t>2</a:t>
            </a:fld>
            <a:endParaRPr lang="en-US" sz="1200"/>
          </a:p>
        </p:txBody>
      </p:sp>
      <p:sp>
        <p:nvSpPr>
          <p:cNvPr id="20483" name="Rectangle 2"/>
          <p:cNvSpPr>
            <a:spLocks noGrp="1" noRot="1" noChangeAspect="1" noChangeArrowheads="1" noTextEdit="1"/>
          </p:cNvSpPr>
          <p:nvPr>
            <p:ph type="sldImg"/>
          </p:nvPr>
        </p:nvSpPr>
        <p:spPr>
          <a:xfrm>
            <a:off x="1182688" y="698500"/>
            <a:ext cx="4657725" cy="3492500"/>
          </a:xfrm>
          <a:ln/>
        </p:spPr>
      </p:sp>
      <p:sp>
        <p:nvSpPr>
          <p:cNvPr id="20484" name="Rectangle 3"/>
          <p:cNvSpPr>
            <a:spLocks noGrp="1" noChangeArrowheads="1"/>
          </p:cNvSpPr>
          <p:nvPr>
            <p:ph type="body" idx="1"/>
          </p:nvPr>
        </p:nvSpPr>
        <p:spPr>
          <a:noFill/>
        </p:spPr>
        <p:txBody>
          <a:bodyPr/>
          <a:lstStyle/>
          <a:p>
            <a:endParaRPr lang="en-US" smtClean="0">
              <a:latin typeface="Arial" panose="020B0604020202020204" pitchFamily="34" charset="0"/>
            </a:endParaRPr>
          </a:p>
        </p:txBody>
      </p:sp>
    </p:spTree>
    <p:extLst>
      <p:ext uri="{BB962C8B-B14F-4D97-AF65-F5344CB8AC3E}">
        <p14:creationId xmlns:p14="http://schemas.microsoft.com/office/powerpoint/2010/main" val="36326342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a:noFill/>
        </p:spPr>
        <p:txBody>
          <a:bodyPr/>
          <a:lstStyle>
            <a:lvl1pPr>
              <a:defRPr sz="2500">
                <a:solidFill>
                  <a:schemeClr val="tx1"/>
                </a:solidFill>
                <a:latin typeface="Arial" panose="020B0604020202020204" pitchFamily="34" charset="0"/>
                <a:ea typeface="ＭＳ Ｐゴシック" panose="020B0600070205080204" pitchFamily="34" charset="-128"/>
              </a:defRPr>
            </a:lvl1pPr>
            <a:lvl2pPr marL="758552" indent="-291751">
              <a:defRPr sz="2500">
                <a:solidFill>
                  <a:schemeClr val="tx1"/>
                </a:solidFill>
                <a:latin typeface="Arial" panose="020B0604020202020204" pitchFamily="34" charset="0"/>
                <a:ea typeface="ＭＳ Ｐゴシック" panose="020B0600070205080204" pitchFamily="34" charset="-128"/>
              </a:defRPr>
            </a:lvl2pPr>
            <a:lvl3pPr marL="1167003" indent="-233401">
              <a:defRPr sz="2500">
                <a:solidFill>
                  <a:schemeClr val="tx1"/>
                </a:solidFill>
                <a:latin typeface="Arial" panose="020B0604020202020204" pitchFamily="34" charset="0"/>
                <a:ea typeface="ＭＳ Ｐゴシック" panose="020B0600070205080204" pitchFamily="34" charset="-128"/>
              </a:defRPr>
            </a:lvl3pPr>
            <a:lvl4pPr marL="1633804" indent="-233401">
              <a:defRPr sz="2500">
                <a:solidFill>
                  <a:schemeClr val="tx1"/>
                </a:solidFill>
                <a:latin typeface="Arial" panose="020B0604020202020204" pitchFamily="34" charset="0"/>
                <a:ea typeface="ＭＳ Ｐゴシック" panose="020B0600070205080204" pitchFamily="34" charset="-128"/>
              </a:defRPr>
            </a:lvl4pPr>
            <a:lvl5pPr marL="2100605" indent="-233401">
              <a:defRPr sz="2500">
                <a:solidFill>
                  <a:schemeClr val="tx1"/>
                </a:solidFill>
                <a:latin typeface="Arial" panose="020B0604020202020204" pitchFamily="34" charset="0"/>
                <a:ea typeface="ＭＳ Ｐゴシック" panose="020B0600070205080204" pitchFamily="34" charset="-128"/>
              </a:defRPr>
            </a:lvl5pPr>
            <a:lvl6pPr marL="2567407" indent="-233401" eaLnBrk="0" fontAlgn="base" hangingPunct="0">
              <a:spcBef>
                <a:spcPct val="0"/>
              </a:spcBef>
              <a:spcAft>
                <a:spcPct val="0"/>
              </a:spcAft>
              <a:defRPr sz="2500">
                <a:solidFill>
                  <a:schemeClr val="tx1"/>
                </a:solidFill>
                <a:latin typeface="Arial" panose="020B0604020202020204" pitchFamily="34" charset="0"/>
                <a:ea typeface="ＭＳ Ｐゴシック" panose="020B0600070205080204" pitchFamily="34" charset="-128"/>
              </a:defRPr>
            </a:lvl6pPr>
            <a:lvl7pPr marL="3034208" indent="-233401" eaLnBrk="0" fontAlgn="base" hangingPunct="0">
              <a:spcBef>
                <a:spcPct val="0"/>
              </a:spcBef>
              <a:spcAft>
                <a:spcPct val="0"/>
              </a:spcAft>
              <a:defRPr sz="2500">
                <a:solidFill>
                  <a:schemeClr val="tx1"/>
                </a:solidFill>
                <a:latin typeface="Arial" panose="020B0604020202020204" pitchFamily="34" charset="0"/>
                <a:ea typeface="ＭＳ Ｐゴシック" panose="020B0600070205080204" pitchFamily="34" charset="-128"/>
              </a:defRPr>
            </a:lvl7pPr>
            <a:lvl8pPr marL="3501009" indent="-233401" eaLnBrk="0" fontAlgn="base" hangingPunct="0">
              <a:spcBef>
                <a:spcPct val="0"/>
              </a:spcBef>
              <a:spcAft>
                <a:spcPct val="0"/>
              </a:spcAft>
              <a:defRPr sz="2500">
                <a:solidFill>
                  <a:schemeClr val="tx1"/>
                </a:solidFill>
                <a:latin typeface="Arial" panose="020B0604020202020204" pitchFamily="34" charset="0"/>
                <a:ea typeface="ＭＳ Ｐゴシック" panose="020B0600070205080204" pitchFamily="34" charset="-128"/>
              </a:defRPr>
            </a:lvl8pPr>
            <a:lvl9pPr marL="3967810" indent="-233401" eaLnBrk="0" fontAlgn="base" hangingPunct="0">
              <a:spcBef>
                <a:spcPct val="0"/>
              </a:spcBef>
              <a:spcAft>
                <a:spcPct val="0"/>
              </a:spcAft>
              <a:defRPr sz="2500">
                <a:solidFill>
                  <a:schemeClr val="tx1"/>
                </a:solidFill>
                <a:latin typeface="Arial" panose="020B0604020202020204" pitchFamily="34" charset="0"/>
                <a:ea typeface="ＭＳ Ｐゴシック" panose="020B0600070205080204" pitchFamily="34" charset="-128"/>
              </a:defRPr>
            </a:lvl9pPr>
          </a:lstStyle>
          <a:p>
            <a:fld id="{B5A10E1C-7735-47C9-A7FA-8FE26C4C9F9D}" type="slidenum">
              <a:rPr lang="en-US" sz="1200"/>
              <a:pPr/>
              <a:t>3</a:t>
            </a:fld>
            <a:endParaRPr lang="en-US" sz="1200"/>
          </a:p>
        </p:txBody>
      </p:sp>
      <p:sp>
        <p:nvSpPr>
          <p:cNvPr id="20483" name="Rectangle 2"/>
          <p:cNvSpPr>
            <a:spLocks noGrp="1" noRot="1" noChangeAspect="1" noChangeArrowheads="1" noTextEdit="1"/>
          </p:cNvSpPr>
          <p:nvPr>
            <p:ph type="sldImg"/>
          </p:nvPr>
        </p:nvSpPr>
        <p:spPr>
          <a:xfrm>
            <a:off x="1182688" y="698500"/>
            <a:ext cx="4657725" cy="3492500"/>
          </a:xfrm>
          <a:ln/>
        </p:spPr>
      </p:sp>
      <p:sp>
        <p:nvSpPr>
          <p:cNvPr id="20484" name="Rectangle 3"/>
          <p:cNvSpPr>
            <a:spLocks noGrp="1" noChangeArrowheads="1"/>
          </p:cNvSpPr>
          <p:nvPr>
            <p:ph type="body" idx="1"/>
          </p:nvPr>
        </p:nvSpPr>
        <p:spPr>
          <a:noFill/>
        </p:spPr>
        <p:txBody>
          <a:bodyPr/>
          <a:lstStyle/>
          <a:p>
            <a:endParaRPr lang="en-US" smtClean="0">
              <a:latin typeface="Arial" panose="020B0604020202020204" pitchFamily="34" charset="0"/>
            </a:endParaRPr>
          </a:p>
        </p:txBody>
      </p:sp>
    </p:spTree>
    <p:extLst>
      <p:ext uri="{BB962C8B-B14F-4D97-AF65-F5344CB8AC3E}">
        <p14:creationId xmlns:p14="http://schemas.microsoft.com/office/powerpoint/2010/main" val="363263421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a:noFill/>
        </p:spPr>
        <p:txBody>
          <a:bodyPr/>
          <a:lstStyle>
            <a:lvl1pPr>
              <a:defRPr sz="2500">
                <a:solidFill>
                  <a:schemeClr val="tx1"/>
                </a:solidFill>
                <a:latin typeface="Arial" panose="020B0604020202020204" pitchFamily="34" charset="0"/>
                <a:ea typeface="ＭＳ Ｐゴシック" panose="020B0600070205080204" pitchFamily="34" charset="-128"/>
              </a:defRPr>
            </a:lvl1pPr>
            <a:lvl2pPr marL="758552" indent="-291751">
              <a:defRPr sz="2500">
                <a:solidFill>
                  <a:schemeClr val="tx1"/>
                </a:solidFill>
                <a:latin typeface="Arial" panose="020B0604020202020204" pitchFamily="34" charset="0"/>
                <a:ea typeface="ＭＳ Ｐゴシック" panose="020B0600070205080204" pitchFamily="34" charset="-128"/>
              </a:defRPr>
            </a:lvl2pPr>
            <a:lvl3pPr marL="1167003" indent="-233401">
              <a:defRPr sz="2500">
                <a:solidFill>
                  <a:schemeClr val="tx1"/>
                </a:solidFill>
                <a:latin typeface="Arial" panose="020B0604020202020204" pitchFamily="34" charset="0"/>
                <a:ea typeface="ＭＳ Ｐゴシック" panose="020B0600070205080204" pitchFamily="34" charset="-128"/>
              </a:defRPr>
            </a:lvl3pPr>
            <a:lvl4pPr marL="1633804" indent="-233401">
              <a:defRPr sz="2500">
                <a:solidFill>
                  <a:schemeClr val="tx1"/>
                </a:solidFill>
                <a:latin typeface="Arial" panose="020B0604020202020204" pitchFamily="34" charset="0"/>
                <a:ea typeface="ＭＳ Ｐゴシック" panose="020B0600070205080204" pitchFamily="34" charset="-128"/>
              </a:defRPr>
            </a:lvl4pPr>
            <a:lvl5pPr marL="2100605" indent="-233401">
              <a:defRPr sz="2500">
                <a:solidFill>
                  <a:schemeClr val="tx1"/>
                </a:solidFill>
                <a:latin typeface="Arial" panose="020B0604020202020204" pitchFamily="34" charset="0"/>
                <a:ea typeface="ＭＳ Ｐゴシック" panose="020B0600070205080204" pitchFamily="34" charset="-128"/>
              </a:defRPr>
            </a:lvl5pPr>
            <a:lvl6pPr marL="2567407" indent="-233401" eaLnBrk="0" fontAlgn="base" hangingPunct="0">
              <a:spcBef>
                <a:spcPct val="0"/>
              </a:spcBef>
              <a:spcAft>
                <a:spcPct val="0"/>
              </a:spcAft>
              <a:defRPr sz="2500">
                <a:solidFill>
                  <a:schemeClr val="tx1"/>
                </a:solidFill>
                <a:latin typeface="Arial" panose="020B0604020202020204" pitchFamily="34" charset="0"/>
                <a:ea typeface="ＭＳ Ｐゴシック" panose="020B0600070205080204" pitchFamily="34" charset="-128"/>
              </a:defRPr>
            </a:lvl6pPr>
            <a:lvl7pPr marL="3034208" indent="-233401" eaLnBrk="0" fontAlgn="base" hangingPunct="0">
              <a:spcBef>
                <a:spcPct val="0"/>
              </a:spcBef>
              <a:spcAft>
                <a:spcPct val="0"/>
              </a:spcAft>
              <a:defRPr sz="2500">
                <a:solidFill>
                  <a:schemeClr val="tx1"/>
                </a:solidFill>
                <a:latin typeface="Arial" panose="020B0604020202020204" pitchFamily="34" charset="0"/>
                <a:ea typeface="ＭＳ Ｐゴシック" panose="020B0600070205080204" pitchFamily="34" charset="-128"/>
              </a:defRPr>
            </a:lvl7pPr>
            <a:lvl8pPr marL="3501009" indent="-233401" eaLnBrk="0" fontAlgn="base" hangingPunct="0">
              <a:spcBef>
                <a:spcPct val="0"/>
              </a:spcBef>
              <a:spcAft>
                <a:spcPct val="0"/>
              </a:spcAft>
              <a:defRPr sz="2500">
                <a:solidFill>
                  <a:schemeClr val="tx1"/>
                </a:solidFill>
                <a:latin typeface="Arial" panose="020B0604020202020204" pitchFamily="34" charset="0"/>
                <a:ea typeface="ＭＳ Ｐゴシック" panose="020B0600070205080204" pitchFamily="34" charset="-128"/>
              </a:defRPr>
            </a:lvl8pPr>
            <a:lvl9pPr marL="3967810" indent="-233401" eaLnBrk="0" fontAlgn="base" hangingPunct="0">
              <a:spcBef>
                <a:spcPct val="0"/>
              </a:spcBef>
              <a:spcAft>
                <a:spcPct val="0"/>
              </a:spcAft>
              <a:defRPr sz="2500">
                <a:solidFill>
                  <a:schemeClr val="tx1"/>
                </a:solidFill>
                <a:latin typeface="Arial" panose="020B0604020202020204" pitchFamily="34" charset="0"/>
                <a:ea typeface="ＭＳ Ｐゴシック" panose="020B0600070205080204" pitchFamily="34" charset="-128"/>
              </a:defRPr>
            </a:lvl9pPr>
          </a:lstStyle>
          <a:p>
            <a:fld id="{B5A10E1C-7735-47C9-A7FA-8FE26C4C9F9D}" type="slidenum">
              <a:rPr lang="en-US" sz="1200"/>
              <a:pPr/>
              <a:t>4</a:t>
            </a:fld>
            <a:endParaRPr lang="en-US" sz="1200"/>
          </a:p>
        </p:txBody>
      </p:sp>
      <p:sp>
        <p:nvSpPr>
          <p:cNvPr id="20483" name="Rectangle 2"/>
          <p:cNvSpPr>
            <a:spLocks noGrp="1" noRot="1" noChangeAspect="1" noChangeArrowheads="1" noTextEdit="1"/>
          </p:cNvSpPr>
          <p:nvPr>
            <p:ph type="sldImg"/>
          </p:nvPr>
        </p:nvSpPr>
        <p:spPr>
          <a:xfrm>
            <a:off x="1182688" y="698500"/>
            <a:ext cx="4657725" cy="3492500"/>
          </a:xfrm>
          <a:ln/>
        </p:spPr>
      </p:sp>
      <p:sp>
        <p:nvSpPr>
          <p:cNvPr id="20484" name="Rectangle 3"/>
          <p:cNvSpPr>
            <a:spLocks noGrp="1" noChangeArrowheads="1"/>
          </p:cNvSpPr>
          <p:nvPr>
            <p:ph type="body" idx="1"/>
          </p:nvPr>
        </p:nvSpPr>
        <p:spPr>
          <a:noFill/>
        </p:spPr>
        <p:txBody>
          <a:bodyPr/>
          <a:lstStyle/>
          <a:p>
            <a:endParaRPr lang="en-US" smtClean="0">
              <a:latin typeface="Arial" panose="020B0604020202020204" pitchFamily="34" charset="0"/>
            </a:endParaRPr>
          </a:p>
        </p:txBody>
      </p:sp>
    </p:spTree>
    <p:extLst>
      <p:ext uri="{BB962C8B-B14F-4D97-AF65-F5344CB8AC3E}">
        <p14:creationId xmlns:p14="http://schemas.microsoft.com/office/powerpoint/2010/main" val="363263421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a:noFill/>
        </p:spPr>
        <p:txBody>
          <a:bodyPr/>
          <a:lstStyle>
            <a:lvl1pPr>
              <a:defRPr sz="2500">
                <a:solidFill>
                  <a:schemeClr val="tx1"/>
                </a:solidFill>
                <a:latin typeface="Arial" panose="020B0604020202020204" pitchFamily="34" charset="0"/>
                <a:ea typeface="ＭＳ Ｐゴシック" panose="020B0600070205080204" pitchFamily="34" charset="-128"/>
              </a:defRPr>
            </a:lvl1pPr>
            <a:lvl2pPr marL="758552" indent="-291751">
              <a:defRPr sz="2500">
                <a:solidFill>
                  <a:schemeClr val="tx1"/>
                </a:solidFill>
                <a:latin typeface="Arial" panose="020B0604020202020204" pitchFamily="34" charset="0"/>
                <a:ea typeface="ＭＳ Ｐゴシック" panose="020B0600070205080204" pitchFamily="34" charset="-128"/>
              </a:defRPr>
            </a:lvl2pPr>
            <a:lvl3pPr marL="1167003" indent="-233401">
              <a:defRPr sz="2500">
                <a:solidFill>
                  <a:schemeClr val="tx1"/>
                </a:solidFill>
                <a:latin typeface="Arial" panose="020B0604020202020204" pitchFamily="34" charset="0"/>
                <a:ea typeface="ＭＳ Ｐゴシック" panose="020B0600070205080204" pitchFamily="34" charset="-128"/>
              </a:defRPr>
            </a:lvl3pPr>
            <a:lvl4pPr marL="1633804" indent="-233401">
              <a:defRPr sz="2500">
                <a:solidFill>
                  <a:schemeClr val="tx1"/>
                </a:solidFill>
                <a:latin typeface="Arial" panose="020B0604020202020204" pitchFamily="34" charset="0"/>
                <a:ea typeface="ＭＳ Ｐゴシック" panose="020B0600070205080204" pitchFamily="34" charset="-128"/>
              </a:defRPr>
            </a:lvl4pPr>
            <a:lvl5pPr marL="2100605" indent="-233401">
              <a:defRPr sz="2500">
                <a:solidFill>
                  <a:schemeClr val="tx1"/>
                </a:solidFill>
                <a:latin typeface="Arial" panose="020B0604020202020204" pitchFamily="34" charset="0"/>
                <a:ea typeface="ＭＳ Ｐゴシック" panose="020B0600070205080204" pitchFamily="34" charset="-128"/>
              </a:defRPr>
            </a:lvl5pPr>
            <a:lvl6pPr marL="2567407" indent="-233401" eaLnBrk="0" fontAlgn="base" hangingPunct="0">
              <a:spcBef>
                <a:spcPct val="0"/>
              </a:spcBef>
              <a:spcAft>
                <a:spcPct val="0"/>
              </a:spcAft>
              <a:defRPr sz="2500">
                <a:solidFill>
                  <a:schemeClr val="tx1"/>
                </a:solidFill>
                <a:latin typeface="Arial" panose="020B0604020202020204" pitchFamily="34" charset="0"/>
                <a:ea typeface="ＭＳ Ｐゴシック" panose="020B0600070205080204" pitchFamily="34" charset="-128"/>
              </a:defRPr>
            </a:lvl6pPr>
            <a:lvl7pPr marL="3034208" indent="-233401" eaLnBrk="0" fontAlgn="base" hangingPunct="0">
              <a:spcBef>
                <a:spcPct val="0"/>
              </a:spcBef>
              <a:spcAft>
                <a:spcPct val="0"/>
              </a:spcAft>
              <a:defRPr sz="2500">
                <a:solidFill>
                  <a:schemeClr val="tx1"/>
                </a:solidFill>
                <a:latin typeface="Arial" panose="020B0604020202020204" pitchFamily="34" charset="0"/>
                <a:ea typeface="ＭＳ Ｐゴシック" panose="020B0600070205080204" pitchFamily="34" charset="-128"/>
              </a:defRPr>
            </a:lvl7pPr>
            <a:lvl8pPr marL="3501009" indent="-233401" eaLnBrk="0" fontAlgn="base" hangingPunct="0">
              <a:spcBef>
                <a:spcPct val="0"/>
              </a:spcBef>
              <a:spcAft>
                <a:spcPct val="0"/>
              </a:spcAft>
              <a:defRPr sz="2500">
                <a:solidFill>
                  <a:schemeClr val="tx1"/>
                </a:solidFill>
                <a:latin typeface="Arial" panose="020B0604020202020204" pitchFamily="34" charset="0"/>
                <a:ea typeface="ＭＳ Ｐゴシック" panose="020B0600070205080204" pitchFamily="34" charset="-128"/>
              </a:defRPr>
            </a:lvl8pPr>
            <a:lvl9pPr marL="3967810" indent="-233401" eaLnBrk="0" fontAlgn="base" hangingPunct="0">
              <a:spcBef>
                <a:spcPct val="0"/>
              </a:spcBef>
              <a:spcAft>
                <a:spcPct val="0"/>
              </a:spcAft>
              <a:defRPr sz="2500">
                <a:solidFill>
                  <a:schemeClr val="tx1"/>
                </a:solidFill>
                <a:latin typeface="Arial" panose="020B0604020202020204" pitchFamily="34" charset="0"/>
                <a:ea typeface="ＭＳ Ｐゴシック" panose="020B0600070205080204" pitchFamily="34" charset="-128"/>
              </a:defRPr>
            </a:lvl9pPr>
          </a:lstStyle>
          <a:p>
            <a:fld id="{B5A10E1C-7735-47C9-A7FA-8FE26C4C9F9D}" type="slidenum">
              <a:rPr lang="en-US" sz="1200"/>
              <a:pPr/>
              <a:t>5</a:t>
            </a:fld>
            <a:endParaRPr lang="en-US" sz="1200"/>
          </a:p>
        </p:txBody>
      </p:sp>
      <p:sp>
        <p:nvSpPr>
          <p:cNvPr id="20483" name="Rectangle 2"/>
          <p:cNvSpPr>
            <a:spLocks noGrp="1" noRot="1" noChangeAspect="1" noChangeArrowheads="1" noTextEdit="1"/>
          </p:cNvSpPr>
          <p:nvPr>
            <p:ph type="sldImg"/>
          </p:nvPr>
        </p:nvSpPr>
        <p:spPr>
          <a:xfrm>
            <a:off x="1182688" y="698500"/>
            <a:ext cx="4657725" cy="3492500"/>
          </a:xfrm>
          <a:ln/>
        </p:spPr>
      </p:sp>
      <p:sp>
        <p:nvSpPr>
          <p:cNvPr id="20484" name="Rectangle 3"/>
          <p:cNvSpPr>
            <a:spLocks noGrp="1" noChangeArrowheads="1"/>
          </p:cNvSpPr>
          <p:nvPr>
            <p:ph type="body" idx="1"/>
          </p:nvPr>
        </p:nvSpPr>
        <p:spPr>
          <a:noFill/>
        </p:spPr>
        <p:txBody>
          <a:bodyPr/>
          <a:lstStyle/>
          <a:p>
            <a:endParaRPr lang="en-US" smtClean="0">
              <a:latin typeface="Arial" panose="020B0604020202020204" pitchFamily="34" charset="0"/>
            </a:endParaRPr>
          </a:p>
        </p:txBody>
      </p:sp>
    </p:spTree>
    <p:extLst>
      <p:ext uri="{BB962C8B-B14F-4D97-AF65-F5344CB8AC3E}">
        <p14:creationId xmlns:p14="http://schemas.microsoft.com/office/powerpoint/2010/main" val="3632634213"/>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Master" Target="../slideMasters/slideMaster1.xml"/><Relationship Id="rId5" Type="http://schemas.openxmlformats.org/officeDocument/2006/relationships/image" Target="../media/image6.jpeg"/><Relationship Id="rId4" Type="http://schemas.openxmlformats.org/officeDocument/2006/relationships/image" Target="../media/image5.jpeg"/></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10" name="Title 1"/>
          <p:cNvSpPr>
            <a:spLocks noGrp="1"/>
          </p:cNvSpPr>
          <p:nvPr>
            <p:ph type="ctrTitle"/>
          </p:nvPr>
        </p:nvSpPr>
        <p:spPr>
          <a:xfrm>
            <a:off x="304800" y="4572000"/>
            <a:ext cx="8534400" cy="838200"/>
          </a:xfrm>
        </p:spPr>
        <p:txBody>
          <a:bodyPr>
            <a:normAutofit/>
          </a:bodyPr>
          <a:lstStyle>
            <a:lvl1pPr algn="l">
              <a:defRPr sz="3600" b="1">
                <a:solidFill>
                  <a:schemeClr val="tx1"/>
                </a:solidFill>
              </a:defRPr>
            </a:lvl1pPr>
          </a:lstStyle>
          <a:p>
            <a:r>
              <a:rPr lang="en-US" smtClean="0"/>
              <a:t>Click to edit Master title style</a:t>
            </a:r>
            <a:endParaRPr lang="en-US" dirty="0"/>
          </a:p>
        </p:txBody>
      </p:sp>
      <p:sp>
        <p:nvSpPr>
          <p:cNvPr id="11" name="Subtitle 2"/>
          <p:cNvSpPr>
            <a:spLocks noGrp="1"/>
          </p:cNvSpPr>
          <p:nvPr>
            <p:ph type="subTitle" idx="1"/>
          </p:nvPr>
        </p:nvSpPr>
        <p:spPr>
          <a:xfrm>
            <a:off x="304799" y="5410200"/>
            <a:ext cx="8534399" cy="457200"/>
          </a:xfrm>
        </p:spPr>
        <p:txBody>
          <a:bodyPr>
            <a:normAutofit/>
          </a:bodyPr>
          <a:lstStyle>
            <a:lvl1pPr marL="0" indent="0" algn="l">
              <a:buNone/>
              <a:defRPr sz="2000">
                <a:solidFill>
                  <a:schemeClr val="tx1">
                    <a:lumMod val="50000"/>
                    <a:lumOff val="50000"/>
                  </a:schemeClr>
                </a:solidFill>
                <a:latin typeface="+mj-lt"/>
                <a:cs typeface="Arial"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25" name="Footer Placeholder 4"/>
          <p:cNvSpPr txBox="1">
            <a:spLocks/>
          </p:cNvSpPr>
          <p:nvPr userDrawn="1"/>
        </p:nvSpPr>
        <p:spPr>
          <a:xfrm>
            <a:off x="3238500" y="6513063"/>
            <a:ext cx="2667000" cy="273050"/>
          </a:xfrm>
          <a:prstGeom prst="rect">
            <a:avLst/>
          </a:prstGeom>
        </p:spPr>
        <p:txBody>
          <a:bodyPr vert="horz" lIns="91440" tIns="45720" rIns="91440" bIns="45720" rtlCol="0" anchor="ctr"/>
          <a:lstStyle>
            <a:lvl1pPr algn="l">
              <a:defRPr sz="1400">
                <a:solidFill>
                  <a:schemeClr val="bg1"/>
                </a:solidFill>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100" b="0" i="1" u="none" strike="noStrike" kern="1200" cap="none" spc="0" normalizeH="0" baseline="0" noProof="0" dirty="0" smtClean="0">
                <a:ln>
                  <a:noFill/>
                </a:ln>
                <a:solidFill>
                  <a:schemeClr val="bg1"/>
                </a:solidFill>
                <a:effectLst/>
                <a:uLnTx/>
                <a:uFillTx/>
                <a:latin typeface="+mn-lt"/>
                <a:ea typeface="+mn-ea"/>
                <a:cs typeface="+mn-cs"/>
              </a:rPr>
              <a:t>fueling business transformation</a:t>
            </a:r>
            <a:endParaRPr kumimoji="0" lang="en-US" sz="1100" b="0" i="1" u="none" strike="noStrike" kern="1200" cap="none" spc="0" normalizeH="0" baseline="0" noProof="0" dirty="0">
              <a:ln>
                <a:noFill/>
              </a:ln>
              <a:solidFill>
                <a:schemeClr val="bg1"/>
              </a:solidFill>
              <a:effectLst/>
              <a:uLnTx/>
              <a:uFillTx/>
              <a:latin typeface="+mn-lt"/>
              <a:ea typeface="+mn-ea"/>
              <a:cs typeface="+mn-cs"/>
            </a:endParaRPr>
          </a:p>
        </p:txBody>
      </p:sp>
      <p:pic>
        <p:nvPicPr>
          <p:cNvPr id="12" name="Picture 7"/>
          <p:cNvPicPr>
            <a:picLocks noChangeAspect="1" noChangeArrowheads="1"/>
          </p:cNvPicPr>
          <p:nvPr userDrawn="1"/>
        </p:nvPicPr>
        <p:blipFill>
          <a:blip r:embed="rId2" cstate="screen"/>
          <a:srcRect/>
          <a:stretch>
            <a:fillRect/>
          </a:stretch>
        </p:blipFill>
        <p:spPr bwMode="auto">
          <a:xfrm>
            <a:off x="0" y="0"/>
            <a:ext cx="9144000" cy="3657600"/>
          </a:xfrm>
          <a:prstGeom prst="rect">
            <a:avLst/>
          </a:prstGeom>
          <a:noFill/>
          <a:ln w="9525">
            <a:noFill/>
            <a:miter lim="800000"/>
            <a:headEnd/>
            <a:tailEnd/>
          </a:ln>
        </p:spPr>
      </p:pic>
      <p:sp>
        <p:nvSpPr>
          <p:cNvPr id="13" name="Rectangle 12"/>
          <p:cNvSpPr/>
          <p:nvPr userDrawn="1"/>
        </p:nvSpPr>
        <p:spPr>
          <a:xfrm>
            <a:off x="0" y="3657600"/>
            <a:ext cx="9144000" cy="45719"/>
          </a:xfrm>
          <a:prstGeom prst="rect">
            <a:avLst/>
          </a:prstGeom>
          <a:solidFill>
            <a:srgbClr val="FF9900"/>
          </a:solidFill>
          <a:ln w="57150" cmpd="sng">
            <a:noFill/>
          </a:ln>
          <a:effectLst>
            <a:outerShdw blurRad="50800" dist="38100" dir="5400000">
              <a:schemeClr val="tx1">
                <a:lumMod val="65000"/>
                <a:lumOff val="35000"/>
                <a:alpha val="43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dirty="0"/>
          </a:p>
        </p:txBody>
      </p:sp>
      <p:sp>
        <p:nvSpPr>
          <p:cNvPr id="14" name="Title 1"/>
          <p:cNvSpPr txBox="1">
            <a:spLocks/>
          </p:cNvSpPr>
          <p:nvPr userDrawn="1"/>
        </p:nvSpPr>
        <p:spPr>
          <a:xfrm>
            <a:off x="381000" y="1277521"/>
            <a:ext cx="3581400" cy="838200"/>
          </a:xfrm>
          <a:prstGeom prst="rect">
            <a:avLst/>
          </a:prstGeom>
        </p:spPr>
        <p:txBody>
          <a:bodyPr vert="horz" lIns="91440" tIns="45720" rIns="91440" bIns="45720" rtlCol="0" anchor="ctr">
            <a:normAutofit/>
          </a:bodyPr>
          <a:lstStyle>
            <a:lvl1pPr algn="l">
              <a:defRPr sz="3600" b="1">
                <a:solidFill>
                  <a:schemeClr val="tx1"/>
                </a:solidFill>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sz="4400" b="1" i="0" u="none" strike="noStrike" kern="1200" cap="none" spc="0" normalizeH="0" baseline="0" noProof="0" dirty="0" smtClean="0">
                <a:ln>
                  <a:noFill/>
                </a:ln>
                <a:solidFill>
                  <a:schemeClr val="bg1"/>
                </a:solidFill>
                <a:effectLst/>
                <a:uLnTx/>
                <a:uFillTx/>
                <a:latin typeface="+mj-lt"/>
                <a:ea typeface="+mj-ea"/>
                <a:cs typeface="+mj-cs"/>
              </a:rPr>
              <a:t>LiquidHub</a:t>
            </a:r>
            <a:endParaRPr kumimoji="0" lang="en-US" sz="4400" b="1" i="0" u="none" strike="noStrike" kern="1200" cap="none" spc="0" normalizeH="0" baseline="0" noProof="0" dirty="0">
              <a:ln>
                <a:noFill/>
              </a:ln>
              <a:solidFill>
                <a:schemeClr val="bg1"/>
              </a:solidFill>
              <a:effectLst/>
              <a:uLnTx/>
              <a:uFillTx/>
              <a:latin typeface="+mj-lt"/>
              <a:ea typeface="+mj-ea"/>
              <a:cs typeface="+mj-cs"/>
            </a:endParaRPr>
          </a:p>
        </p:txBody>
      </p:sp>
      <p:sp>
        <p:nvSpPr>
          <p:cNvPr id="15" name="Text Box 9"/>
          <p:cNvSpPr txBox="1">
            <a:spLocks noChangeArrowheads="1"/>
          </p:cNvSpPr>
          <p:nvPr userDrawn="1"/>
        </p:nvSpPr>
        <p:spPr bwMode="auto">
          <a:xfrm>
            <a:off x="406400" y="2099846"/>
            <a:ext cx="3429000" cy="338554"/>
          </a:xfrm>
          <a:prstGeom prst="rect">
            <a:avLst/>
          </a:prstGeom>
          <a:noFill/>
          <a:ln w="9525">
            <a:noFill/>
            <a:miter lim="800000"/>
            <a:headEnd/>
            <a:tailEnd/>
          </a:ln>
          <a:effectLst/>
        </p:spPr>
        <p:txBody>
          <a:bodyPr>
            <a:spAutoFit/>
          </a:bodyPr>
          <a:lstStyle/>
          <a:p>
            <a:pPr>
              <a:spcBef>
                <a:spcPct val="50000"/>
              </a:spcBef>
            </a:pPr>
            <a:r>
              <a:rPr lang="en-US" sz="1600" dirty="0" smtClean="0">
                <a:solidFill>
                  <a:srgbClr val="FFFFFF"/>
                </a:solidFill>
                <a:latin typeface="+mn-lt"/>
              </a:rPr>
              <a:t>consulting </a:t>
            </a:r>
            <a:r>
              <a:rPr lang="en-US" sz="1600" dirty="0">
                <a:solidFill>
                  <a:srgbClr val="FFFFFF"/>
                </a:solidFill>
                <a:latin typeface="+mn-lt"/>
              </a:rPr>
              <a:t>| </a:t>
            </a:r>
            <a:r>
              <a:rPr lang="en-US" sz="1600" dirty="0" smtClean="0">
                <a:solidFill>
                  <a:srgbClr val="FFFFFF"/>
                </a:solidFill>
                <a:latin typeface="+mn-lt"/>
              </a:rPr>
              <a:t>solutions </a:t>
            </a:r>
            <a:r>
              <a:rPr lang="en-US" sz="1600" dirty="0">
                <a:solidFill>
                  <a:srgbClr val="FFFFFF"/>
                </a:solidFill>
                <a:latin typeface="+mn-lt"/>
              </a:rPr>
              <a:t>| </a:t>
            </a:r>
            <a:r>
              <a:rPr lang="en-US" sz="1600" dirty="0" smtClean="0">
                <a:solidFill>
                  <a:srgbClr val="FFFFFF"/>
                </a:solidFill>
                <a:latin typeface="+mn-lt"/>
              </a:rPr>
              <a:t>outsourcing  </a:t>
            </a:r>
            <a:endParaRPr lang="en-US" sz="1600" dirty="0">
              <a:solidFill>
                <a:srgbClr val="FFFFFF"/>
              </a:solidFill>
              <a:latin typeface="+mn-lt"/>
            </a:endParaRPr>
          </a:p>
        </p:txBody>
      </p:sp>
      <p:cxnSp>
        <p:nvCxnSpPr>
          <p:cNvPr id="21" name="Straight Connector 20"/>
          <p:cNvCxnSpPr/>
          <p:nvPr userDrawn="1"/>
        </p:nvCxnSpPr>
        <p:spPr>
          <a:xfrm>
            <a:off x="439271" y="2106705"/>
            <a:ext cx="3039035" cy="0"/>
          </a:xfrm>
          <a:prstGeom prst="line">
            <a:avLst/>
          </a:prstGeom>
          <a:ln w="19050">
            <a:solidFill>
              <a:srgbClr val="FF9900"/>
            </a:solidFill>
          </a:ln>
        </p:spPr>
        <p:style>
          <a:lnRef idx="2">
            <a:schemeClr val="accent1"/>
          </a:lnRef>
          <a:fillRef idx="0">
            <a:schemeClr val="accent1"/>
          </a:fillRef>
          <a:effectRef idx="1">
            <a:schemeClr val="accent1"/>
          </a:effectRef>
          <a:fontRef idx="minor">
            <a:schemeClr val="tx1"/>
          </a:fontRef>
        </p:style>
      </p:cxnSp>
      <p:pic>
        <p:nvPicPr>
          <p:cNvPr id="22" name="Picture 21" descr="tech_image4.jpg"/>
          <p:cNvPicPr>
            <a:picLocks/>
          </p:cNvPicPr>
          <p:nvPr userDrawn="1"/>
        </p:nvPicPr>
        <p:blipFill>
          <a:blip r:embed="rId3" cstate="screen"/>
          <a:stretch>
            <a:fillRect/>
          </a:stretch>
        </p:blipFill>
        <p:spPr>
          <a:xfrm>
            <a:off x="6132045" y="2895600"/>
            <a:ext cx="1375710" cy="1078992"/>
          </a:xfrm>
          <a:prstGeom prst="rect">
            <a:avLst/>
          </a:prstGeom>
          <a:ln w="25400" cap="flat" cmpd="sng" algn="ctr">
            <a:solidFill>
              <a:srgbClr val="FF9900"/>
            </a:solidFill>
            <a:prstDash val="solid"/>
            <a:round/>
            <a:headEnd type="none" w="med" len="med"/>
            <a:tailEnd type="none" w="med" len="med"/>
          </a:ln>
          <a:effectLst>
            <a:reflection blurRad="6350" stA="50000" endA="300" endPos="55000" dir="5400000" sy="-100000" algn="bl" rotWithShape="0"/>
          </a:effectLst>
        </p:spPr>
      </p:pic>
      <p:pic>
        <p:nvPicPr>
          <p:cNvPr id="23" name="Picture 2" descr="C:\Users\Ram\AppData\Local\Microsoft\Windows\Temporary Internet Files\Content.IE5\ROAOJUDE\MPj04424410000[1].jpg"/>
          <p:cNvPicPr>
            <a:picLocks noChangeAspect="1" noChangeArrowheads="1"/>
          </p:cNvPicPr>
          <p:nvPr userDrawn="1"/>
        </p:nvPicPr>
        <p:blipFill>
          <a:blip r:embed="rId4" cstate="screen"/>
          <a:srcRect/>
          <a:stretch>
            <a:fillRect/>
          </a:stretch>
        </p:blipFill>
        <p:spPr bwMode="auto">
          <a:xfrm>
            <a:off x="4648200" y="2896629"/>
            <a:ext cx="1371600" cy="1076934"/>
          </a:xfrm>
          <a:prstGeom prst="rect">
            <a:avLst/>
          </a:prstGeom>
          <a:noFill/>
          <a:ln w="25400" cap="flat" cmpd="sng" algn="ctr">
            <a:solidFill>
              <a:srgbClr val="FF9900"/>
            </a:solidFill>
            <a:prstDash val="solid"/>
            <a:round/>
            <a:headEnd type="none" w="med" len="med"/>
            <a:tailEnd type="none" w="med" len="med"/>
          </a:ln>
          <a:effectLst>
            <a:reflection blurRad="6350" stA="52000" endA="300" endPos="35000" dir="5400000" sy="-100000" algn="bl" rotWithShape="0"/>
          </a:effectLst>
        </p:spPr>
      </p:pic>
      <p:pic>
        <p:nvPicPr>
          <p:cNvPr id="24" name="Picture 8" descr="C:\Users\Ram\AppData\Local\Microsoft\Windows\Temporary Internet Files\Content.IE5\XBZNMR35\MPj04447870000[1].jpg"/>
          <p:cNvPicPr>
            <a:picLocks noChangeAspect="1" noChangeArrowheads="1"/>
          </p:cNvPicPr>
          <p:nvPr userDrawn="1"/>
        </p:nvPicPr>
        <p:blipFill>
          <a:blip r:embed="rId5" cstate="screen"/>
          <a:srcRect/>
          <a:stretch>
            <a:fillRect/>
          </a:stretch>
        </p:blipFill>
        <p:spPr bwMode="auto">
          <a:xfrm>
            <a:off x="7620000" y="2901696"/>
            <a:ext cx="1381468" cy="1066800"/>
          </a:xfrm>
          <a:prstGeom prst="rect">
            <a:avLst/>
          </a:prstGeom>
          <a:noFill/>
          <a:ln w="25400" cap="flat" cmpd="sng" algn="ctr">
            <a:solidFill>
              <a:srgbClr val="FF9900"/>
            </a:solidFill>
            <a:prstDash val="solid"/>
            <a:round/>
            <a:headEnd type="none" w="med" len="med"/>
            <a:tailEnd type="none" w="med" len="med"/>
          </a:ln>
          <a:effectLst>
            <a:reflection blurRad="6350" stA="52000" endA="300" endPos="35000" dir="5400000" sy="-100000" algn="bl" rotWithShape="0"/>
          </a:effectLst>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7" name="Picture 7"/>
          <p:cNvPicPr>
            <a:picLocks noChangeAspect="1" noChangeArrowheads="1"/>
          </p:cNvPicPr>
          <p:nvPr userDrawn="1"/>
        </p:nvPicPr>
        <p:blipFill>
          <a:blip r:embed="rId2" cstate="screen"/>
          <a:srcRect/>
          <a:stretch>
            <a:fillRect/>
          </a:stretch>
        </p:blipFill>
        <p:spPr bwMode="auto">
          <a:xfrm>
            <a:off x="0" y="0"/>
            <a:ext cx="9144000" cy="762000"/>
          </a:xfrm>
          <a:prstGeom prst="rect">
            <a:avLst/>
          </a:prstGeom>
          <a:noFill/>
          <a:ln w="9525">
            <a:noFill/>
            <a:miter lim="800000"/>
            <a:headEnd/>
            <a:tailEnd/>
          </a:ln>
        </p:spPr>
      </p:pic>
      <p:sp>
        <p:nvSpPr>
          <p:cNvPr id="15" name="Footer Placeholder 4"/>
          <p:cNvSpPr txBox="1">
            <a:spLocks/>
          </p:cNvSpPr>
          <p:nvPr userDrawn="1"/>
        </p:nvSpPr>
        <p:spPr>
          <a:xfrm>
            <a:off x="3238500" y="6513063"/>
            <a:ext cx="2667000" cy="273050"/>
          </a:xfrm>
          <a:prstGeom prst="rect">
            <a:avLst/>
          </a:prstGeom>
        </p:spPr>
        <p:txBody>
          <a:bodyPr vert="horz" lIns="91440" tIns="45720" rIns="91440" bIns="45720" rtlCol="0" anchor="ctr"/>
          <a:lstStyle>
            <a:lvl1pPr algn="l">
              <a:defRPr sz="1400">
                <a:solidFill>
                  <a:schemeClr val="bg1"/>
                </a:solidFill>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100" b="0" i="1" u="none" strike="noStrike" kern="1200" cap="none" spc="0" normalizeH="0" baseline="0" noProof="0" dirty="0" smtClean="0">
                <a:ln>
                  <a:noFill/>
                </a:ln>
                <a:solidFill>
                  <a:schemeClr val="bg1"/>
                </a:solidFill>
                <a:effectLst/>
                <a:uLnTx/>
                <a:uFillTx/>
                <a:latin typeface="+mn-lt"/>
                <a:ea typeface="+mn-ea"/>
                <a:cs typeface="+mn-cs"/>
              </a:rPr>
              <a:t>fueling business transformation</a:t>
            </a:r>
            <a:endParaRPr kumimoji="0" lang="en-US" sz="1100" b="0" i="1" u="none" strike="noStrike" kern="1200" cap="none" spc="0" normalizeH="0" baseline="0" noProof="0" dirty="0">
              <a:ln>
                <a:noFill/>
              </a:ln>
              <a:solidFill>
                <a:schemeClr val="bg1"/>
              </a:solidFill>
              <a:effectLst/>
              <a:uLnTx/>
              <a:uFillTx/>
              <a:latin typeface="+mn-lt"/>
              <a:ea typeface="+mn-ea"/>
              <a:cs typeface="+mn-cs"/>
            </a:endParaRPr>
          </a:p>
        </p:txBody>
      </p:sp>
      <p:sp>
        <p:nvSpPr>
          <p:cNvPr id="16" name="Slide Number Placeholder 5"/>
          <p:cNvSpPr txBox="1">
            <a:spLocks/>
          </p:cNvSpPr>
          <p:nvPr userDrawn="1"/>
        </p:nvSpPr>
        <p:spPr>
          <a:xfrm>
            <a:off x="0" y="6513063"/>
            <a:ext cx="457200" cy="273050"/>
          </a:xfrm>
          <a:prstGeom prst="rect">
            <a:avLst/>
          </a:prstGeom>
        </p:spPr>
        <p:txBody>
          <a:bodyPr vert="horz" lIns="91440" tIns="45720" rIns="91440" bIns="45720" rtlCol="0" anchor="ctr"/>
          <a:lstStyle>
            <a:lvl1pPr>
              <a:defRPr sz="1400">
                <a:solidFill>
                  <a:schemeClr val="bg1"/>
                </a:solidFill>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4E220A62-A631-40AB-8C9A-34F8BA61C924}" type="slidenum">
              <a:rPr kumimoji="0" lang="en-US" sz="1200" b="0" i="0" u="none" strike="noStrike" kern="1200" cap="none" spc="0" normalizeH="0" baseline="0" noProof="0" smtClean="0">
                <a:ln>
                  <a:noFill/>
                </a:ln>
                <a:solidFill>
                  <a:schemeClr val="bg1"/>
                </a:solidFill>
                <a:effectLst/>
                <a:uLnTx/>
                <a:uFillTx/>
                <a:latin typeface="+mn-lt"/>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dirty="0">
              <a:ln>
                <a:noFill/>
              </a:ln>
              <a:solidFill>
                <a:schemeClr val="bg1"/>
              </a:solidFill>
              <a:effectLst/>
              <a:uLnTx/>
              <a:uFillTx/>
              <a:latin typeface="+mn-lt"/>
              <a:ea typeface="+mn-ea"/>
              <a:cs typeface="+mn-cs"/>
            </a:endParaRPr>
          </a:p>
        </p:txBody>
      </p:sp>
      <p:sp>
        <p:nvSpPr>
          <p:cNvPr id="2" name="Title 1"/>
          <p:cNvSpPr>
            <a:spLocks noGrp="1"/>
          </p:cNvSpPr>
          <p:nvPr>
            <p:ph type="title"/>
          </p:nvPr>
        </p:nvSpPr>
        <p:spPr>
          <a:xfrm>
            <a:off x="228600" y="0"/>
            <a:ext cx="8915400" cy="762000"/>
          </a:xfrm>
        </p:spPr>
        <p:txBody>
          <a:bodyPr>
            <a:normAutofit/>
          </a:bodyPr>
          <a:lstStyle>
            <a:lvl1pPr algn="l">
              <a:defRPr sz="2400">
                <a:solidFill>
                  <a:schemeClr val="bg1"/>
                </a:solidFill>
              </a:defRPr>
            </a:lvl1pPr>
          </a:lstStyle>
          <a:p>
            <a:r>
              <a:rPr lang="en-US" smtClean="0"/>
              <a:t>Click to edit Master title style</a:t>
            </a:r>
            <a:endParaRPr lang="en-US" dirty="0"/>
          </a:p>
        </p:txBody>
      </p:sp>
      <p:sp>
        <p:nvSpPr>
          <p:cNvPr id="3" name="Content Placeholder 2"/>
          <p:cNvSpPr>
            <a:spLocks noGrp="1"/>
          </p:cNvSpPr>
          <p:nvPr userDrawn="1">
            <p:ph idx="1"/>
          </p:nvPr>
        </p:nvSpPr>
        <p:spPr>
          <a:xfrm>
            <a:off x="228600" y="914400"/>
            <a:ext cx="8686800" cy="5334000"/>
          </a:xfrm>
        </p:spPr>
        <p:txBody>
          <a:bodyPr>
            <a:normAutofit/>
          </a:bodyPr>
          <a:lstStyle>
            <a:lvl1pPr>
              <a:buClr>
                <a:schemeClr val="tx2">
                  <a:lumMod val="75000"/>
                </a:schemeClr>
              </a:buClr>
              <a:defRPr sz="2400"/>
            </a:lvl1pPr>
            <a:lvl2pPr>
              <a:buClr>
                <a:schemeClr val="tx2">
                  <a:lumMod val="75000"/>
                </a:schemeClr>
              </a:buClr>
              <a:defRPr sz="2000"/>
            </a:lvl2pPr>
            <a:lvl3pPr>
              <a:buClr>
                <a:schemeClr val="tx2">
                  <a:lumMod val="75000"/>
                </a:schemeClr>
              </a:buClr>
              <a:defRPr sz="1800"/>
            </a:lvl3pPr>
            <a:lvl4pPr>
              <a:buClr>
                <a:schemeClr val="tx2">
                  <a:lumMod val="75000"/>
                </a:schemeClr>
              </a:buClr>
              <a:defRPr sz="1600"/>
            </a:lvl4pPr>
            <a:lvl5pPr>
              <a:buClr>
                <a:schemeClr val="tx2">
                  <a:lumMod val="75000"/>
                </a:schemeClr>
              </a:buCl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722313" y="4648200"/>
            <a:ext cx="7772400" cy="1120775"/>
          </a:xfrm>
        </p:spPr>
        <p:txBody>
          <a:bodyPr anchor="t">
            <a:normAutofit/>
          </a:bodyPr>
          <a:lstStyle>
            <a:lvl1pPr algn="l">
              <a:defRPr sz="3200" b="0" cap="none">
                <a:solidFill>
                  <a:schemeClr val="tx1">
                    <a:lumMod val="50000"/>
                    <a:lumOff val="50000"/>
                  </a:schemeClr>
                </a:solidFill>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722313" y="2906713"/>
            <a:ext cx="7772400" cy="1500187"/>
          </a:xfrm>
        </p:spPr>
        <p:txBody>
          <a:bodyPr anchor="b">
            <a:normAutofit/>
          </a:bodyPr>
          <a:lstStyle>
            <a:lvl1pPr marL="0" indent="0">
              <a:buNone/>
              <a:defRPr sz="36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Slide Number Placeholder 5"/>
          <p:cNvSpPr txBox="1">
            <a:spLocks/>
          </p:cNvSpPr>
          <p:nvPr userDrawn="1"/>
        </p:nvSpPr>
        <p:spPr>
          <a:xfrm>
            <a:off x="0" y="6513063"/>
            <a:ext cx="457200" cy="273050"/>
          </a:xfrm>
          <a:prstGeom prst="rect">
            <a:avLst/>
          </a:prstGeom>
        </p:spPr>
        <p:txBody>
          <a:bodyPr vert="horz" lIns="91440" tIns="45720" rIns="91440" bIns="45720" rtlCol="0" anchor="ctr"/>
          <a:lstStyle>
            <a:lvl1pPr>
              <a:defRPr sz="1400">
                <a:solidFill>
                  <a:schemeClr val="bg1"/>
                </a:solidFill>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4E220A62-A631-40AB-8C9A-34F8BA61C924}" type="slidenum">
              <a:rPr kumimoji="0" lang="en-US" sz="1200" b="0" i="0" u="none" strike="noStrike" kern="1200" cap="none" spc="0" normalizeH="0" baseline="0" noProof="0" smtClean="0">
                <a:ln>
                  <a:noFill/>
                </a:ln>
                <a:solidFill>
                  <a:schemeClr val="bg1"/>
                </a:solidFill>
                <a:effectLst/>
                <a:uLnTx/>
                <a:uFillTx/>
                <a:latin typeface="+mn-lt"/>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dirty="0">
              <a:ln>
                <a:noFill/>
              </a:ln>
              <a:solidFill>
                <a:schemeClr val="bg1"/>
              </a:solidFill>
              <a:effectLst/>
              <a:uLnTx/>
              <a:uFillTx/>
              <a:latin typeface="+mn-lt"/>
              <a:ea typeface="+mn-ea"/>
              <a:cs typeface="+mn-cs"/>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228600" y="914400"/>
            <a:ext cx="4267200" cy="5334000"/>
          </a:xfrm>
        </p:spPr>
        <p:txBody>
          <a:bodyPr>
            <a:normAutofit/>
          </a:bodyPr>
          <a:lstStyle>
            <a:lvl1pPr>
              <a:defRPr sz="2400"/>
            </a:lvl1pPr>
            <a:lvl2pPr>
              <a:defRPr sz="2000"/>
            </a:lvl2pPr>
            <a:lvl3pPr>
              <a:defRPr sz="1800"/>
            </a:lvl3pPr>
            <a:lvl4pPr>
              <a:defRPr sz="1600"/>
            </a:lvl4pPr>
            <a:lvl5pPr>
              <a:defRPr sz="16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914400"/>
            <a:ext cx="4267200" cy="5334000"/>
          </a:xfrm>
        </p:spPr>
        <p:txBody>
          <a:bodyPr>
            <a:normAutofit/>
          </a:bodyPr>
          <a:lstStyle>
            <a:lvl1pPr>
              <a:defRPr sz="2400"/>
            </a:lvl1pPr>
            <a:lvl2pPr>
              <a:defRPr sz="2000"/>
            </a:lvl2pPr>
            <a:lvl3pPr>
              <a:defRPr sz="1800"/>
            </a:lvl3pPr>
            <a:lvl4pPr>
              <a:defRPr sz="1600"/>
            </a:lvl4pPr>
            <a:lvl5pPr>
              <a:defRPr sz="16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Slide Number Placeholder 5"/>
          <p:cNvSpPr txBox="1">
            <a:spLocks/>
          </p:cNvSpPr>
          <p:nvPr userDrawn="1"/>
        </p:nvSpPr>
        <p:spPr>
          <a:xfrm>
            <a:off x="0" y="6513063"/>
            <a:ext cx="457200" cy="273050"/>
          </a:xfrm>
          <a:prstGeom prst="rect">
            <a:avLst/>
          </a:prstGeom>
        </p:spPr>
        <p:txBody>
          <a:bodyPr vert="horz" lIns="91440" tIns="45720" rIns="91440" bIns="45720" rtlCol="0" anchor="ctr"/>
          <a:lstStyle>
            <a:lvl1pPr>
              <a:defRPr sz="1400">
                <a:solidFill>
                  <a:schemeClr val="bg1"/>
                </a:solidFill>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4E220A62-A631-40AB-8C9A-34F8BA61C924}" type="slidenum">
              <a:rPr kumimoji="0" lang="en-US" sz="1200" b="0" i="0" u="none" strike="noStrike" kern="1200" cap="none" spc="0" normalizeH="0" baseline="0" noProof="0" smtClean="0">
                <a:ln>
                  <a:noFill/>
                </a:ln>
                <a:solidFill>
                  <a:schemeClr val="bg1"/>
                </a:solidFill>
                <a:effectLst/>
                <a:uLnTx/>
                <a:uFillTx/>
                <a:latin typeface="+mn-lt"/>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dirty="0">
              <a:ln>
                <a:noFill/>
              </a:ln>
              <a:solidFill>
                <a:schemeClr val="bg1"/>
              </a:solidFill>
              <a:effectLst/>
              <a:uLnTx/>
              <a:uFillTx/>
              <a:latin typeface="+mn-lt"/>
              <a:ea typeface="+mn-ea"/>
              <a:cs typeface="+mn-cs"/>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228600" y="914400"/>
            <a:ext cx="426720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228600" y="1554162"/>
            <a:ext cx="4267200" cy="469423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8201" y="914400"/>
            <a:ext cx="426720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8201" y="1554162"/>
            <a:ext cx="4267200" cy="469423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Slide Number Placeholder 5"/>
          <p:cNvSpPr txBox="1">
            <a:spLocks/>
          </p:cNvSpPr>
          <p:nvPr userDrawn="1"/>
        </p:nvSpPr>
        <p:spPr>
          <a:xfrm>
            <a:off x="0" y="6513063"/>
            <a:ext cx="457200" cy="273050"/>
          </a:xfrm>
          <a:prstGeom prst="rect">
            <a:avLst/>
          </a:prstGeom>
        </p:spPr>
        <p:txBody>
          <a:bodyPr vert="horz" lIns="91440" tIns="45720" rIns="91440" bIns="45720" rtlCol="0" anchor="ctr"/>
          <a:lstStyle>
            <a:lvl1pPr>
              <a:defRPr sz="1400">
                <a:solidFill>
                  <a:schemeClr val="bg1"/>
                </a:solidFill>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4E220A62-A631-40AB-8C9A-34F8BA61C924}" type="slidenum">
              <a:rPr kumimoji="0" lang="en-US" sz="1200" b="0" i="0" u="none" strike="noStrike" kern="1200" cap="none" spc="0" normalizeH="0" baseline="0" noProof="0" smtClean="0">
                <a:ln>
                  <a:noFill/>
                </a:ln>
                <a:solidFill>
                  <a:schemeClr val="bg1"/>
                </a:solidFill>
                <a:effectLst/>
                <a:uLnTx/>
                <a:uFillTx/>
                <a:latin typeface="+mn-lt"/>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dirty="0">
              <a:ln>
                <a:noFill/>
              </a:ln>
              <a:solidFill>
                <a:schemeClr val="bg1"/>
              </a:solidFill>
              <a:effectLst/>
              <a:uLnTx/>
              <a:uFillTx/>
              <a:latin typeface="+mn-lt"/>
              <a:ea typeface="+mn-ea"/>
              <a:cs typeface="+mn-cs"/>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Slide Number Placeholder 5"/>
          <p:cNvSpPr txBox="1">
            <a:spLocks/>
          </p:cNvSpPr>
          <p:nvPr userDrawn="1"/>
        </p:nvSpPr>
        <p:spPr>
          <a:xfrm>
            <a:off x="0" y="6513063"/>
            <a:ext cx="457200" cy="273050"/>
          </a:xfrm>
          <a:prstGeom prst="rect">
            <a:avLst/>
          </a:prstGeom>
        </p:spPr>
        <p:txBody>
          <a:bodyPr vert="horz" lIns="91440" tIns="45720" rIns="91440" bIns="45720" rtlCol="0" anchor="ctr"/>
          <a:lstStyle>
            <a:lvl1pPr>
              <a:defRPr sz="1400">
                <a:solidFill>
                  <a:schemeClr val="bg1"/>
                </a:solidFill>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4E220A62-A631-40AB-8C9A-34F8BA61C924}" type="slidenum">
              <a:rPr kumimoji="0" lang="en-US" sz="1200" b="0" i="0" u="none" strike="noStrike" kern="1200" cap="none" spc="0" normalizeH="0" baseline="0" noProof="0" smtClean="0">
                <a:ln>
                  <a:noFill/>
                </a:ln>
                <a:solidFill>
                  <a:schemeClr val="bg1"/>
                </a:solidFill>
                <a:effectLst/>
                <a:uLnTx/>
                <a:uFillTx/>
                <a:latin typeface="+mn-lt"/>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dirty="0">
              <a:ln>
                <a:noFill/>
              </a:ln>
              <a:solidFill>
                <a:schemeClr val="bg1"/>
              </a:solidFill>
              <a:effectLst/>
              <a:uLnTx/>
              <a:uFillTx/>
              <a:latin typeface="+mn-lt"/>
              <a:ea typeface="+mn-ea"/>
              <a:cs typeface="+mn-cs"/>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5"/>
          <p:cNvSpPr txBox="1">
            <a:spLocks/>
          </p:cNvSpPr>
          <p:nvPr userDrawn="1"/>
        </p:nvSpPr>
        <p:spPr>
          <a:xfrm>
            <a:off x="0" y="6513063"/>
            <a:ext cx="457200" cy="273050"/>
          </a:xfrm>
          <a:prstGeom prst="rect">
            <a:avLst/>
          </a:prstGeom>
        </p:spPr>
        <p:txBody>
          <a:bodyPr vert="horz" lIns="91440" tIns="45720" rIns="91440" bIns="45720" rtlCol="0" anchor="ctr"/>
          <a:lstStyle>
            <a:lvl1pPr>
              <a:defRPr sz="1400">
                <a:solidFill>
                  <a:schemeClr val="bg1"/>
                </a:solidFill>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4E220A62-A631-40AB-8C9A-34F8BA61C924}" type="slidenum">
              <a:rPr kumimoji="0" lang="en-US" sz="1200" b="0" i="0" u="none" strike="noStrike" kern="1200" cap="none" spc="0" normalizeH="0" baseline="0" noProof="0" smtClean="0">
                <a:ln>
                  <a:noFill/>
                </a:ln>
                <a:solidFill>
                  <a:schemeClr val="bg1"/>
                </a:solidFill>
                <a:effectLst/>
                <a:uLnTx/>
                <a:uFillTx/>
                <a:latin typeface="+mn-lt"/>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dirty="0">
              <a:ln>
                <a:noFill/>
              </a:ln>
              <a:solidFill>
                <a:schemeClr val="bg1"/>
              </a:solidFill>
              <a:effectLst/>
              <a:uLnTx/>
              <a:uFillTx/>
              <a:latin typeface="+mn-lt"/>
              <a:ea typeface="+mn-ea"/>
              <a:cs typeface="+mn-cs"/>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No Footer">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Rectangle 2"/>
          <p:cNvSpPr/>
          <p:nvPr userDrawn="1"/>
        </p:nvSpPr>
        <p:spPr>
          <a:xfrm>
            <a:off x="0" y="762000"/>
            <a:ext cx="9144000" cy="60960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2.png"/><Relationship Id="rId5" Type="http://schemas.openxmlformats.org/officeDocument/2006/relationships/slideLayout" Target="../slideLayouts/slideLayout5.xml"/><Relationship Id="rId10"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8" name="Picture 7" descr="New-blue-back-logo.jpg"/>
          <p:cNvPicPr>
            <a:picLocks noChangeAspect="1"/>
          </p:cNvPicPr>
          <p:nvPr/>
        </p:nvPicPr>
        <p:blipFill>
          <a:blip r:embed="rId10" cstate="screen"/>
          <a:stretch>
            <a:fillRect/>
          </a:stretch>
        </p:blipFill>
        <p:spPr>
          <a:xfrm>
            <a:off x="0" y="6400800"/>
            <a:ext cx="9144000" cy="457200"/>
          </a:xfrm>
          <a:prstGeom prst="rect">
            <a:avLst/>
          </a:prstGeom>
        </p:spPr>
      </p:pic>
      <p:pic>
        <p:nvPicPr>
          <p:cNvPr id="7" name="Picture 7"/>
          <p:cNvPicPr>
            <a:picLocks noChangeAspect="1" noChangeArrowheads="1"/>
          </p:cNvPicPr>
          <p:nvPr/>
        </p:nvPicPr>
        <p:blipFill>
          <a:blip r:embed="rId11" cstate="screen"/>
          <a:srcRect/>
          <a:stretch>
            <a:fillRect/>
          </a:stretch>
        </p:blipFill>
        <p:spPr bwMode="auto">
          <a:xfrm>
            <a:off x="0" y="0"/>
            <a:ext cx="9144000" cy="762000"/>
          </a:xfrm>
          <a:prstGeom prst="rect">
            <a:avLst/>
          </a:prstGeom>
          <a:noFill/>
          <a:ln w="9525">
            <a:noFill/>
            <a:miter lim="800000"/>
            <a:headEnd/>
            <a:tailEnd/>
          </a:ln>
        </p:spPr>
      </p:pic>
      <p:sp>
        <p:nvSpPr>
          <p:cNvPr id="2" name="Title Placeholder 1"/>
          <p:cNvSpPr>
            <a:spLocks noGrp="1"/>
          </p:cNvSpPr>
          <p:nvPr>
            <p:ph type="title"/>
          </p:nvPr>
        </p:nvSpPr>
        <p:spPr>
          <a:xfrm>
            <a:off x="228600" y="0"/>
            <a:ext cx="8915400" cy="762000"/>
          </a:xfrm>
          <a:prstGeom prst="rect">
            <a:avLst/>
          </a:prstGeom>
        </p:spPr>
        <p:txBody>
          <a:bodyPr vert="horz" lIns="91440" tIns="0" rIns="91440" bIns="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228600" y="914400"/>
            <a:ext cx="8686800" cy="53340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9" name="Footer Placeholder 4"/>
          <p:cNvSpPr txBox="1">
            <a:spLocks/>
          </p:cNvSpPr>
          <p:nvPr/>
        </p:nvSpPr>
        <p:spPr>
          <a:xfrm>
            <a:off x="3238500" y="6513063"/>
            <a:ext cx="2667000" cy="273050"/>
          </a:xfrm>
          <a:prstGeom prst="rect">
            <a:avLst/>
          </a:prstGeom>
        </p:spPr>
        <p:txBody>
          <a:bodyPr vert="horz" lIns="91440" tIns="45720" rIns="91440" bIns="45720" rtlCol="0" anchor="ctr"/>
          <a:lstStyle>
            <a:lvl1pPr algn="l">
              <a:defRPr sz="1400">
                <a:solidFill>
                  <a:schemeClr val="bg1"/>
                </a:solidFill>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100" b="0" i="1" u="none" strike="noStrike" kern="1200" cap="none" spc="0" normalizeH="0" baseline="0" noProof="0" dirty="0" smtClean="0">
                <a:ln>
                  <a:noFill/>
                </a:ln>
                <a:solidFill>
                  <a:schemeClr val="bg1"/>
                </a:solidFill>
                <a:effectLst/>
                <a:uLnTx/>
                <a:uFillTx/>
                <a:latin typeface="+mn-lt"/>
                <a:ea typeface="+mn-ea"/>
                <a:cs typeface="+mn-cs"/>
              </a:rPr>
              <a:t>fueling business transformation</a:t>
            </a:r>
            <a:endParaRPr kumimoji="0" lang="en-US" sz="1100" b="0" i="1" u="none" strike="noStrike" kern="1200" cap="none" spc="0" normalizeH="0" baseline="0" noProof="0" dirty="0">
              <a:ln>
                <a:noFill/>
              </a:ln>
              <a:solidFill>
                <a:schemeClr val="bg1"/>
              </a:solidFill>
              <a:effectLst/>
              <a:uLnTx/>
              <a:uFillTx/>
              <a:latin typeface="+mn-lt"/>
              <a:ea typeface="+mn-ea"/>
              <a:cs typeface="+mn-cs"/>
            </a:endParaRPr>
          </a:p>
        </p:txBody>
      </p:sp>
    </p:spTree>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Lst>
  <p:txStyles>
    <p:titleStyle>
      <a:lvl1pPr algn="l" defTabSz="914400" rtl="0" eaLnBrk="1" latinLnBrk="0" hangingPunct="1">
        <a:spcBef>
          <a:spcPct val="0"/>
        </a:spcBef>
        <a:buNone/>
        <a:defRPr lang="en-US" sz="2400" kern="1200">
          <a:solidFill>
            <a:schemeClr val="bg1"/>
          </a:solidFill>
          <a:latin typeface="+mj-lt"/>
          <a:ea typeface="+mj-ea"/>
          <a:cs typeface="+mj-cs"/>
        </a:defRPr>
      </a:lvl1pPr>
    </p:titleStyle>
    <p:bodyStyle>
      <a:lvl1pPr marL="233363" indent="-233363" algn="l" defTabSz="914400" rtl="0" eaLnBrk="1" latinLnBrk="0" hangingPunct="1">
        <a:spcBef>
          <a:spcPct val="20000"/>
        </a:spcBef>
        <a:buClr>
          <a:srgbClr val="0070C0"/>
        </a:buClr>
        <a:buFont typeface="Arial" pitchFamily="34" charset="0"/>
        <a:buChar char="•"/>
        <a:defRPr lang="en-US" sz="2400" kern="1200" smtClean="0">
          <a:solidFill>
            <a:schemeClr val="tx1"/>
          </a:solidFill>
          <a:latin typeface="+mn-lt"/>
          <a:ea typeface="+mn-ea"/>
          <a:cs typeface="+mn-cs"/>
        </a:defRPr>
      </a:lvl1pPr>
      <a:lvl2pPr marL="631825" indent="-234950" algn="l" defTabSz="914400" rtl="0" eaLnBrk="1" latinLnBrk="0" hangingPunct="1">
        <a:spcBef>
          <a:spcPct val="20000"/>
        </a:spcBef>
        <a:buClr>
          <a:srgbClr val="0070C0"/>
        </a:buClr>
        <a:buFont typeface="Arial" pitchFamily="34" charset="0"/>
        <a:buChar char="–"/>
        <a:defRPr lang="en-US" sz="2000" kern="1200" smtClean="0">
          <a:solidFill>
            <a:schemeClr val="tx1"/>
          </a:solidFill>
          <a:latin typeface="+mn-lt"/>
          <a:ea typeface="+mn-ea"/>
          <a:cs typeface="+mn-cs"/>
        </a:defRPr>
      </a:lvl2pPr>
      <a:lvl3pPr marL="1143000" indent="-168275" algn="l" defTabSz="914400" rtl="0" eaLnBrk="1" latinLnBrk="0" hangingPunct="1">
        <a:spcBef>
          <a:spcPct val="20000"/>
        </a:spcBef>
        <a:buClr>
          <a:srgbClr val="0070C0"/>
        </a:buClr>
        <a:buFont typeface="Arial" pitchFamily="34" charset="0"/>
        <a:buChar char="•"/>
        <a:defRPr lang="en-US" sz="1800" kern="1200" smtClean="0">
          <a:solidFill>
            <a:schemeClr val="tx1"/>
          </a:solidFill>
          <a:latin typeface="+mn-lt"/>
          <a:ea typeface="+mn-ea"/>
          <a:cs typeface="+mn-cs"/>
        </a:defRPr>
      </a:lvl3pPr>
      <a:lvl4pPr marL="1600200" indent="-168275" algn="l" defTabSz="914400" rtl="0" eaLnBrk="1" latinLnBrk="0" hangingPunct="1">
        <a:spcBef>
          <a:spcPct val="20000"/>
        </a:spcBef>
        <a:buClr>
          <a:srgbClr val="0070C0"/>
        </a:buClr>
        <a:buFont typeface="Arial" pitchFamily="34" charset="0"/>
        <a:buChar char="–"/>
        <a:defRPr lang="en-US" sz="1600" kern="1200" smtClean="0">
          <a:solidFill>
            <a:schemeClr val="tx1"/>
          </a:solidFill>
          <a:latin typeface="+mn-lt"/>
          <a:ea typeface="+mn-ea"/>
          <a:cs typeface="+mn-cs"/>
        </a:defRPr>
      </a:lvl4pPr>
      <a:lvl5pPr marL="2057400" indent="-228600" algn="l" defTabSz="914400" rtl="0" eaLnBrk="1" latinLnBrk="0" hangingPunct="1">
        <a:spcBef>
          <a:spcPct val="20000"/>
        </a:spcBef>
        <a:buClr>
          <a:srgbClr val="0070C0"/>
        </a:buClr>
        <a:buFont typeface="Arial" pitchFamily="34" charset="0"/>
        <a:buChar char="»"/>
        <a:defRPr lang="en-US" sz="16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9.png"/></Relationships>
</file>

<file path=ppt/slides/_rels/slide3.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2.xml"/><Relationship Id="rId1" Type="http://schemas.openxmlformats.org/officeDocument/2006/relationships/slideLayout" Target="../slideLayouts/slideLayout7.xml"/><Relationship Id="rId4" Type="http://schemas.openxmlformats.org/officeDocument/2006/relationships/image" Target="../media/image9.png"/></Relationships>
</file>

<file path=ppt/slides/_rels/slide4.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3.xml"/><Relationship Id="rId1" Type="http://schemas.openxmlformats.org/officeDocument/2006/relationships/slideLayout" Target="../slideLayouts/slideLayout7.xml"/><Relationship Id="rId4" Type="http://schemas.openxmlformats.org/officeDocument/2006/relationships/image" Target="../media/image9.png"/></Relationships>
</file>

<file path=ppt/slides/_rels/slide5.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4.xml"/><Relationship Id="rId1" Type="http://schemas.openxmlformats.org/officeDocument/2006/relationships/slideLayout" Target="../slideLayouts/slideLayout7.xml"/><Relationship Id="rId4" Type="http://schemas.openxmlformats.org/officeDocument/2006/relationships/image" Target="../media/image9.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650" y="3665366"/>
            <a:ext cx="4632013" cy="632313"/>
          </a:xfrm>
        </p:spPr>
        <p:txBody>
          <a:bodyPr>
            <a:noAutofit/>
          </a:bodyPr>
          <a:lstStyle/>
          <a:p>
            <a:pPr algn="ctr"/>
            <a:r>
              <a:rPr lang="en-US" sz="2000" b="0" i="1" dirty="0">
                <a:solidFill>
                  <a:srgbClr val="002060"/>
                </a:solidFill>
                <a:effectLst>
                  <a:outerShdw blurRad="38100" dist="38100" dir="2700000" algn="tl">
                    <a:srgbClr val="000000">
                      <a:alpha val="43137"/>
                    </a:srgbClr>
                  </a:outerShdw>
                </a:effectLst>
              </a:rPr>
              <a:t>AN AGILE </a:t>
            </a:r>
            <a:r>
              <a:rPr lang="en-US" sz="2000" b="0" i="1" dirty="0" smtClean="0">
                <a:solidFill>
                  <a:srgbClr val="002060"/>
                </a:solidFill>
                <a:effectLst>
                  <a:outerShdw blurRad="38100" dist="38100" dir="2700000" algn="tl">
                    <a:srgbClr val="000000">
                      <a:alpha val="43137"/>
                    </a:srgbClr>
                  </a:outerShdw>
                </a:effectLst>
              </a:rPr>
              <a:t>DEVELOPMENT </a:t>
            </a:r>
            <a:r>
              <a:rPr lang="en-US" sz="2000" b="0" i="1" dirty="0">
                <a:solidFill>
                  <a:srgbClr val="002060"/>
                </a:solidFill>
                <a:effectLst>
                  <a:outerShdw blurRad="38100" dist="38100" dir="2700000" algn="tl">
                    <a:srgbClr val="000000">
                      <a:alpha val="43137"/>
                    </a:srgbClr>
                  </a:outerShdw>
                </a:effectLst>
              </a:rPr>
              <a:t>METHODOLOGY</a:t>
            </a:r>
          </a:p>
        </p:txBody>
      </p:sp>
      <p:sp>
        <p:nvSpPr>
          <p:cNvPr id="6" name="Subtitle 2"/>
          <p:cNvSpPr txBox="1">
            <a:spLocks/>
          </p:cNvSpPr>
          <p:nvPr/>
        </p:nvSpPr>
        <p:spPr>
          <a:xfrm>
            <a:off x="35450" y="6521553"/>
            <a:ext cx="2204055" cy="274453"/>
          </a:xfrm>
          <a:prstGeom prst="rect">
            <a:avLst/>
          </a:prstGeom>
        </p:spPr>
        <p:txBody>
          <a:bodyPr vert="horz" lIns="91440" tIns="45720" rIns="91440" bIns="45720" rtlCol="0">
            <a:normAutofit/>
          </a:bodyPr>
          <a:lstStyle>
            <a:lvl1pPr marL="0" indent="0" algn="l" defTabSz="914400" rtl="0" eaLnBrk="1" latinLnBrk="0" hangingPunct="1">
              <a:spcBef>
                <a:spcPct val="20000"/>
              </a:spcBef>
              <a:buClr>
                <a:srgbClr val="0070C0"/>
              </a:buClr>
              <a:buFont typeface="Arial" pitchFamily="34" charset="0"/>
              <a:buNone/>
              <a:defRPr lang="en-US" sz="2000" kern="1200">
                <a:solidFill>
                  <a:schemeClr val="tx1">
                    <a:lumMod val="50000"/>
                    <a:lumOff val="50000"/>
                  </a:schemeClr>
                </a:solidFill>
                <a:latin typeface="+mj-lt"/>
                <a:ea typeface="+mn-ea"/>
                <a:cs typeface="Arial" pitchFamily="34" charset="0"/>
              </a:defRPr>
            </a:lvl1pPr>
            <a:lvl2pPr marL="457200" indent="0" algn="ctr" defTabSz="914400" rtl="0" eaLnBrk="1" latinLnBrk="0" hangingPunct="1">
              <a:spcBef>
                <a:spcPct val="20000"/>
              </a:spcBef>
              <a:buClr>
                <a:srgbClr val="0070C0"/>
              </a:buClr>
              <a:buFont typeface="Arial" pitchFamily="34" charset="0"/>
              <a:buNone/>
              <a:defRPr lang="en-US" sz="2000" kern="1200">
                <a:solidFill>
                  <a:schemeClr val="tx1">
                    <a:tint val="75000"/>
                  </a:schemeClr>
                </a:solidFill>
                <a:latin typeface="+mn-lt"/>
                <a:ea typeface="+mn-ea"/>
                <a:cs typeface="+mn-cs"/>
              </a:defRPr>
            </a:lvl2pPr>
            <a:lvl3pPr marL="914400" indent="0" algn="ctr" defTabSz="914400" rtl="0" eaLnBrk="1" latinLnBrk="0" hangingPunct="1">
              <a:spcBef>
                <a:spcPct val="20000"/>
              </a:spcBef>
              <a:buClr>
                <a:srgbClr val="0070C0"/>
              </a:buClr>
              <a:buFont typeface="Arial" pitchFamily="34" charset="0"/>
              <a:buNone/>
              <a:defRPr lang="en-US" sz="1800" kern="1200">
                <a:solidFill>
                  <a:schemeClr val="tx1">
                    <a:tint val="75000"/>
                  </a:schemeClr>
                </a:solidFill>
                <a:latin typeface="+mn-lt"/>
                <a:ea typeface="+mn-ea"/>
                <a:cs typeface="+mn-cs"/>
              </a:defRPr>
            </a:lvl3pPr>
            <a:lvl4pPr marL="1371600" indent="0" algn="ctr" defTabSz="914400" rtl="0" eaLnBrk="1" latinLnBrk="0" hangingPunct="1">
              <a:spcBef>
                <a:spcPct val="20000"/>
              </a:spcBef>
              <a:buClr>
                <a:srgbClr val="0070C0"/>
              </a:buClr>
              <a:buFont typeface="Arial" pitchFamily="34" charset="0"/>
              <a:buNone/>
              <a:defRPr lang="en-US" sz="1600" kern="1200">
                <a:solidFill>
                  <a:schemeClr val="tx1">
                    <a:tint val="75000"/>
                  </a:schemeClr>
                </a:solidFill>
                <a:latin typeface="+mn-lt"/>
                <a:ea typeface="+mn-ea"/>
                <a:cs typeface="+mn-cs"/>
              </a:defRPr>
            </a:lvl4pPr>
            <a:lvl5pPr marL="1828800" indent="0" algn="ctr" defTabSz="914400" rtl="0" eaLnBrk="1" latinLnBrk="0" hangingPunct="1">
              <a:spcBef>
                <a:spcPct val="20000"/>
              </a:spcBef>
              <a:buClr>
                <a:srgbClr val="0070C0"/>
              </a:buClr>
              <a:buFont typeface="Arial" pitchFamily="34" charset="0"/>
              <a:buNone/>
              <a:defRPr lang="en-US" sz="16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fld id="{BEC8922D-7E4B-4F23-913D-EF2D105C50FB}" type="datetime2">
              <a:rPr lang="en-US" sz="900" b="1" i="1" smtClean="0">
                <a:solidFill>
                  <a:schemeClr val="bg1"/>
                </a:solidFill>
                <a:effectLst>
                  <a:outerShdw blurRad="38100" dist="38100" dir="2700000" algn="tl">
                    <a:srgbClr val="000000">
                      <a:alpha val="43137"/>
                    </a:srgbClr>
                  </a:outerShdw>
                </a:effectLst>
              </a:rPr>
              <a:t>Tuesday, February 18, 2014</a:t>
            </a:fld>
            <a:endParaRPr lang="en-US" sz="900" b="1" i="1" dirty="0">
              <a:solidFill>
                <a:schemeClr val="bg1"/>
              </a:solidFill>
              <a:effectLst>
                <a:outerShdw blurRad="38100" dist="38100" dir="2700000" algn="tl">
                  <a:srgbClr val="000000">
                    <a:alpha val="43137"/>
                  </a:srgbClr>
                </a:outerShdw>
              </a:effectLst>
            </a:endParaRPr>
          </a:p>
        </p:txBody>
      </p:sp>
      <p:grpSp>
        <p:nvGrpSpPr>
          <p:cNvPr id="8" name="Group 7"/>
          <p:cNvGrpSpPr/>
          <p:nvPr/>
        </p:nvGrpSpPr>
        <p:grpSpPr>
          <a:xfrm>
            <a:off x="139485" y="4254061"/>
            <a:ext cx="8899533" cy="853905"/>
            <a:chOff x="162345" y="4345501"/>
            <a:chExt cx="8899533" cy="853905"/>
          </a:xfrm>
        </p:grpSpPr>
        <p:sp>
          <p:nvSpPr>
            <p:cNvPr id="7" name="Title 1"/>
            <p:cNvSpPr txBox="1">
              <a:spLocks/>
            </p:cNvSpPr>
            <p:nvPr/>
          </p:nvSpPr>
          <p:spPr>
            <a:xfrm>
              <a:off x="196848" y="4361206"/>
              <a:ext cx="8865030" cy="838200"/>
            </a:xfrm>
            <a:prstGeom prst="rect">
              <a:avLst/>
            </a:prstGeom>
          </p:spPr>
          <p:txBody>
            <a:bodyPr vert="horz" lIns="91440" tIns="0" rIns="91440" bIns="0" rtlCol="0" anchor="ctr">
              <a:noAutofit/>
            </a:bodyPr>
            <a:lstStyle>
              <a:lvl1pPr algn="l" defTabSz="914400" rtl="0" eaLnBrk="1" latinLnBrk="0" hangingPunct="1">
                <a:spcBef>
                  <a:spcPct val="0"/>
                </a:spcBef>
                <a:buNone/>
                <a:defRPr lang="en-US" sz="3600" b="1" kern="1200">
                  <a:solidFill>
                    <a:schemeClr val="tx1"/>
                  </a:solidFill>
                  <a:latin typeface="+mj-lt"/>
                  <a:ea typeface="+mj-ea"/>
                  <a:cs typeface="+mj-cs"/>
                </a:defRPr>
              </a:lvl1pPr>
            </a:lstStyle>
            <a:p>
              <a:pPr algn="ctr"/>
              <a:r>
                <a:rPr lang="en-US" sz="4400" cap="small" dirty="0" smtClean="0">
                  <a:solidFill>
                    <a:schemeClr val="accent5">
                      <a:lumMod val="60000"/>
                      <a:lumOff val="40000"/>
                    </a:schemeClr>
                  </a:solidFill>
                </a:rPr>
                <a:t>The </a:t>
              </a:r>
              <a:r>
                <a:rPr lang="en-US" sz="4400" cap="small" dirty="0" smtClean="0">
                  <a:solidFill>
                    <a:schemeClr val="accent5">
                      <a:lumMod val="60000"/>
                      <a:lumOff val="40000"/>
                    </a:schemeClr>
                  </a:solidFill>
                </a:rPr>
                <a:t>Code Review Process</a:t>
              </a:r>
              <a:endParaRPr lang="en-US" sz="4400" dirty="0">
                <a:solidFill>
                  <a:schemeClr val="accent5">
                    <a:lumMod val="60000"/>
                    <a:lumOff val="40000"/>
                  </a:schemeClr>
                </a:solidFill>
              </a:endParaRPr>
            </a:p>
          </p:txBody>
        </p:sp>
        <p:sp>
          <p:nvSpPr>
            <p:cNvPr id="5" name="Title 1"/>
            <p:cNvSpPr txBox="1">
              <a:spLocks/>
            </p:cNvSpPr>
            <p:nvPr/>
          </p:nvSpPr>
          <p:spPr>
            <a:xfrm>
              <a:off x="162345" y="4345501"/>
              <a:ext cx="8865030" cy="838200"/>
            </a:xfrm>
            <a:prstGeom prst="rect">
              <a:avLst/>
            </a:prstGeom>
          </p:spPr>
          <p:txBody>
            <a:bodyPr vert="horz" lIns="91440" tIns="0" rIns="91440" bIns="0" rtlCol="0" anchor="ctr">
              <a:noAutofit/>
            </a:bodyPr>
            <a:lstStyle>
              <a:lvl1pPr algn="l" defTabSz="914400" rtl="0" eaLnBrk="1" latinLnBrk="0" hangingPunct="1">
                <a:spcBef>
                  <a:spcPct val="0"/>
                </a:spcBef>
                <a:buNone/>
                <a:defRPr lang="en-US" sz="3600" b="1" kern="1200">
                  <a:solidFill>
                    <a:schemeClr val="tx1"/>
                  </a:solidFill>
                  <a:latin typeface="+mj-lt"/>
                  <a:ea typeface="+mj-ea"/>
                  <a:cs typeface="+mj-cs"/>
                </a:defRPr>
              </a:lvl1pPr>
            </a:lstStyle>
            <a:p>
              <a:pPr algn="ctr"/>
              <a:r>
                <a:rPr lang="en-US" sz="4400" cap="small" dirty="0" smtClean="0">
                  <a:solidFill>
                    <a:srgbClr val="002060"/>
                  </a:solidFill>
                </a:rPr>
                <a:t>The </a:t>
              </a:r>
              <a:r>
                <a:rPr lang="en-US" sz="4400" cap="small" dirty="0" smtClean="0">
                  <a:solidFill>
                    <a:srgbClr val="002060"/>
                  </a:solidFill>
                </a:rPr>
                <a:t>Code Review Process</a:t>
              </a:r>
              <a:endParaRPr lang="en-US" sz="4400" dirty="0">
                <a:solidFill>
                  <a:srgbClr val="002060"/>
                </a:solidFill>
              </a:endParaRPr>
            </a:p>
          </p:txBody>
        </p:sp>
      </p:grpSp>
      <p:sp>
        <p:nvSpPr>
          <p:cNvPr id="3" name="Subtitle 2"/>
          <p:cNvSpPr>
            <a:spLocks noGrp="1"/>
          </p:cNvSpPr>
          <p:nvPr>
            <p:ph type="subTitle" idx="1"/>
          </p:nvPr>
        </p:nvSpPr>
        <p:spPr>
          <a:xfrm>
            <a:off x="3162300" y="5119608"/>
            <a:ext cx="2918460" cy="1165860"/>
          </a:xfrm>
        </p:spPr>
        <p:txBody>
          <a:bodyPr>
            <a:noAutofit/>
          </a:bodyPr>
          <a:lstStyle/>
          <a:p>
            <a:pPr algn="ctr"/>
            <a:r>
              <a:rPr lang="en-US" sz="1400" b="1" dirty="0" smtClean="0">
                <a:effectLst>
                  <a:outerShdw blurRad="38100" dist="38100" dir="2700000" algn="tl">
                    <a:srgbClr val="000000">
                      <a:alpha val="43137"/>
                    </a:srgbClr>
                  </a:outerShdw>
                </a:effectLst>
              </a:rPr>
              <a:t>The Agile Process Team</a:t>
            </a:r>
          </a:p>
          <a:p>
            <a:r>
              <a:rPr lang="en-US" sz="1200" b="1" dirty="0" smtClean="0"/>
              <a:t>Brad Huett</a:t>
            </a:r>
            <a:r>
              <a:rPr lang="en-US" sz="1200" b="1" dirty="0"/>
              <a:t>	</a:t>
            </a:r>
            <a:r>
              <a:rPr lang="en-US" sz="1200" b="1" dirty="0" smtClean="0"/>
              <a:t>	Don Kasner</a:t>
            </a:r>
          </a:p>
          <a:p>
            <a:r>
              <a:rPr lang="en-US" sz="1200" b="1" dirty="0" smtClean="0"/>
              <a:t>Megan Schmid	Dave Latham</a:t>
            </a:r>
          </a:p>
          <a:p>
            <a:r>
              <a:rPr lang="en-US" sz="1200" b="1" dirty="0" smtClean="0"/>
              <a:t>Erich Villasis		Steven Hill</a:t>
            </a:r>
          </a:p>
          <a:p>
            <a:r>
              <a:rPr lang="en-US" sz="1200" b="1" dirty="0"/>
              <a:t>Siva Natarajan	</a:t>
            </a:r>
            <a:r>
              <a:rPr lang="en-US" sz="1200" b="1" dirty="0" smtClean="0"/>
              <a:t>	Bryce </a:t>
            </a:r>
            <a:r>
              <a:rPr lang="en-US" sz="1200" b="1" dirty="0"/>
              <a:t>Budd</a:t>
            </a:r>
          </a:p>
          <a:p>
            <a:endParaRPr lang="en-US" sz="1200" b="1" dirty="0" smtClean="0"/>
          </a:p>
          <a:p>
            <a:endParaRPr lang="en-US" sz="1200" b="1" dirty="0" smtClean="0"/>
          </a:p>
          <a:p>
            <a:endParaRPr lang="en-US" sz="1200" b="1" dirty="0" smtClean="0"/>
          </a:p>
        </p:txBody>
      </p:sp>
      <p:sp>
        <p:nvSpPr>
          <p:cNvPr id="11" name="Rectangle 10"/>
          <p:cNvSpPr/>
          <p:nvPr/>
        </p:nvSpPr>
        <p:spPr>
          <a:xfrm>
            <a:off x="5238425" y="151855"/>
            <a:ext cx="3638459" cy="2877565"/>
          </a:xfrm>
          <a:prstGeom prst="rect">
            <a:avLst/>
          </a:prstGeom>
          <a:blipFill dpi="0" rotWithShape="1">
            <a:blip r:embed="rId2">
              <a:alphaModFix amt="46000"/>
            </a:blip>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000" dirty="0" smtClean="0">
              <a:solidFill>
                <a:schemeClr val="bg1"/>
              </a:solidFill>
            </a:endParaRPr>
          </a:p>
        </p:txBody>
      </p:sp>
    </p:spTree>
    <p:extLst>
      <p:ext uri="{BB962C8B-B14F-4D97-AF65-F5344CB8AC3E}">
        <p14:creationId xmlns:p14="http://schemas.microsoft.com/office/powerpoint/2010/main" val="6931180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250"/>
                                  </p:stCondLst>
                                  <p:childTnLst>
                                    <p:set>
                                      <p:cBhvr>
                                        <p:cTn id="6" dur="1" fill="hold">
                                          <p:stCondLst>
                                            <p:cond delay="0"/>
                                          </p:stCondLst>
                                        </p:cTn>
                                        <p:tgtEl>
                                          <p:spTgt spid="11"/>
                                        </p:tgtEl>
                                        <p:attrNameLst>
                                          <p:attrName>style.visibility</p:attrName>
                                        </p:attrNameLst>
                                      </p:cBhvr>
                                      <p:to>
                                        <p:strVal val="visible"/>
                                      </p:to>
                                    </p:set>
                                    <p:animEffect transition="in" filter="fade">
                                      <p:cBhvr>
                                        <p:cTn id="7" dur="1000"/>
                                        <p:tgtEl>
                                          <p:spTgt spid="11"/>
                                        </p:tgtEl>
                                      </p:cBhvr>
                                    </p:animEffect>
                                  </p:childTnLst>
                                </p:cTn>
                              </p:par>
                              <p:par>
                                <p:cTn id="8" presetID="10" presetClass="entr" presetSubtype="0" fill="hold" grpId="0" nodeType="withEffect">
                                  <p:stCondLst>
                                    <p:cond delay="750"/>
                                  </p:stCondLst>
                                  <p:childTnLst>
                                    <p:set>
                                      <p:cBhvr>
                                        <p:cTn id="9" dur="1" fill="hold">
                                          <p:stCondLst>
                                            <p:cond delay="0"/>
                                          </p:stCondLst>
                                        </p:cTn>
                                        <p:tgtEl>
                                          <p:spTgt spid="3">
                                            <p:txEl>
                                              <p:pRg st="0" end="0"/>
                                            </p:txEl>
                                          </p:spTgt>
                                        </p:tgtEl>
                                        <p:attrNameLst>
                                          <p:attrName>style.visibility</p:attrName>
                                        </p:attrNameLst>
                                      </p:cBhvr>
                                      <p:to>
                                        <p:strVal val="visible"/>
                                      </p:to>
                                    </p:set>
                                    <p:animEffect transition="in" filter="fade">
                                      <p:cBhvr>
                                        <p:cTn id="10" dur="750"/>
                                        <p:tgtEl>
                                          <p:spTgt spid="3">
                                            <p:txEl>
                                              <p:pRg st="0" end="0"/>
                                            </p:txEl>
                                          </p:spTgt>
                                        </p:tgtEl>
                                      </p:cBhvr>
                                    </p:animEffect>
                                  </p:childTnLst>
                                </p:cTn>
                              </p:par>
                            </p:childTnLst>
                          </p:cTn>
                        </p:par>
                        <p:par>
                          <p:cTn id="11" fill="hold">
                            <p:stCondLst>
                              <p:cond delay="1500"/>
                            </p:stCondLst>
                            <p:childTnLst>
                              <p:par>
                                <p:cTn id="12" presetID="10" presetClass="entr" presetSubtype="0" fill="hold" grpId="0" nodeType="afterEffect">
                                  <p:stCondLst>
                                    <p:cond delay="50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750"/>
                                        <p:tgtEl>
                                          <p:spTgt spid="3">
                                            <p:txEl>
                                              <p:pRg st="1" end="1"/>
                                            </p:txEl>
                                          </p:spTgt>
                                        </p:tgtEl>
                                      </p:cBhvr>
                                    </p:animEffect>
                                  </p:childTnLst>
                                </p:cTn>
                              </p:par>
                            </p:childTnLst>
                          </p:cTn>
                        </p:par>
                        <p:par>
                          <p:cTn id="15" fill="hold">
                            <p:stCondLst>
                              <p:cond delay="2750"/>
                            </p:stCondLst>
                            <p:childTnLst>
                              <p:par>
                                <p:cTn id="16" presetID="10" presetClass="entr" presetSubtype="0" fill="hold" grpId="0" nodeType="afterEffect">
                                  <p:stCondLst>
                                    <p:cond delay="0"/>
                                  </p:stCondLst>
                                  <p:childTnLst>
                                    <p:set>
                                      <p:cBhvr>
                                        <p:cTn id="17" dur="1" fill="hold">
                                          <p:stCondLst>
                                            <p:cond delay="0"/>
                                          </p:stCondLst>
                                        </p:cTn>
                                        <p:tgtEl>
                                          <p:spTgt spid="3">
                                            <p:txEl>
                                              <p:pRg st="2" end="2"/>
                                            </p:txEl>
                                          </p:spTgt>
                                        </p:tgtEl>
                                        <p:attrNameLst>
                                          <p:attrName>style.visibility</p:attrName>
                                        </p:attrNameLst>
                                      </p:cBhvr>
                                      <p:to>
                                        <p:strVal val="visible"/>
                                      </p:to>
                                    </p:set>
                                    <p:animEffect transition="in" filter="fade">
                                      <p:cBhvr>
                                        <p:cTn id="18" dur="750"/>
                                        <p:tgtEl>
                                          <p:spTgt spid="3">
                                            <p:txEl>
                                              <p:pRg st="2" end="2"/>
                                            </p:txEl>
                                          </p:spTgt>
                                        </p:tgtEl>
                                      </p:cBhvr>
                                    </p:animEffect>
                                  </p:childTnLst>
                                </p:cTn>
                              </p:par>
                            </p:childTnLst>
                          </p:cTn>
                        </p:par>
                        <p:par>
                          <p:cTn id="19" fill="hold">
                            <p:stCondLst>
                              <p:cond delay="3500"/>
                            </p:stCondLst>
                            <p:childTnLst>
                              <p:par>
                                <p:cTn id="20" presetID="10" presetClass="entr" presetSubtype="0" fill="hold" grpId="0" nodeType="after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750"/>
                                        <p:tgtEl>
                                          <p:spTgt spid="3">
                                            <p:txEl>
                                              <p:pRg st="3" end="3"/>
                                            </p:txEl>
                                          </p:spTgt>
                                        </p:tgtEl>
                                      </p:cBhvr>
                                    </p:animEffect>
                                  </p:childTnLst>
                                </p:cTn>
                              </p:par>
                            </p:childTnLst>
                          </p:cTn>
                        </p:par>
                        <p:par>
                          <p:cTn id="23" fill="hold">
                            <p:stCondLst>
                              <p:cond delay="4250"/>
                            </p:stCondLst>
                            <p:childTnLst>
                              <p:par>
                                <p:cTn id="24" presetID="10" presetClass="entr" presetSubtype="0" fill="hold" grpId="0" nodeType="afterEffect">
                                  <p:stCondLst>
                                    <p:cond delay="0"/>
                                  </p:stCondLst>
                                  <p:childTnLst>
                                    <p:set>
                                      <p:cBhvr>
                                        <p:cTn id="25" dur="1" fill="hold">
                                          <p:stCondLst>
                                            <p:cond delay="0"/>
                                          </p:stCondLst>
                                        </p:cTn>
                                        <p:tgtEl>
                                          <p:spTgt spid="3">
                                            <p:txEl>
                                              <p:pRg st="4" end="4"/>
                                            </p:txEl>
                                          </p:spTgt>
                                        </p:tgtEl>
                                        <p:attrNameLst>
                                          <p:attrName>style.visibility</p:attrName>
                                        </p:attrNameLst>
                                      </p:cBhvr>
                                      <p:to>
                                        <p:strVal val="visible"/>
                                      </p:to>
                                    </p:set>
                                    <p:animEffect transition="in" filter="fade">
                                      <p:cBhvr>
                                        <p:cTn id="26" dur="75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11"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idx="4294967295"/>
          </p:nvPr>
        </p:nvSpPr>
        <p:spPr>
          <a:xfrm>
            <a:off x="141461" y="231075"/>
            <a:ext cx="8142520" cy="302331"/>
          </a:xfrm>
        </p:spPr>
        <p:txBody>
          <a:bodyPr>
            <a:noAutofit/>
          </a:bodyPr>
          <a:lstStyle/>
          <a:p>
            <a:pPr algn="r">
              <a:tabLst>
                <a:tab pos="7443205" algn="r"/>
                <a:tab pos="7675994" algn="r"/>
              </a:tabLst>
            </a:pPr>
            <a:r>
              <a:rPr lang="en-US" b="1" dirty="0" smtClean="0"/>
              <a:t>What </a:t>
            </a:r>
            <a:r>
              <a:rPr lang="en-US" b="1" dirty="0" smtClean="0"/>
              <a:t>are the Code Review Roles?</a:t>
            </a:r>
            <a:endParaRPr lang="en-US" sz="800" b="1" dirty="0"/>
          </a:p>
        </p:txBody>
      </p:sp>
      <p:pic>
        <p:nvPicPr>
          <p:cNvPr id="61" name="Picture 2" descr="C:\Users\BHuett\Dropbox\WordPress\Templates\Images\Content\Blogs\AgileSeries\SprintDevelopmentProcess\DevelopmentAndDesign\AgileDevelopmentCycles_Sm.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307228" y="6037"/>
            <a:ext cx="729614" cy="687864"/>
          </a:xfrm>
          <a:prstGeom prst="roundRect">
            <a:avLst>
              <a:gd name="adj" fmla="val 16667"/>
            </a:avLst>
          </a:prstGeom>
          <a:ln>
            <a:noFill/>
          </a:ln>
          <a:effectLst>
            <a:outerShdw blurRad="152400" dist="12000" dir="900000" sy="98000" kx="110000" ky="200000" algn="tl" rotWithShape="0">
              <a:srgbClr val="000000">
                <a:alpha val="30000"/>
              </a:srgbClr>
            </a:outerShdw>
          </a:effectLst>
          <a:scene3d>
            <a:camera prst="perspectiveRelaxed">
              <a:rot lat="19800000" lon="1200000" rev="20820000"/>
            </a:camera>
            <a:lightRig rig="threePt" dir="t"/>
          </a:scene3d>
          <a:sp3d contourW="6350" prstMaterial="matte">
            <a:bevelT w="101600" h="101600"/>
            <a:contourClr>
              <a:srgbClr val="969696"/>
            </a:contourClr>
          </a:sp3d>
          <a:extLst>
            <a:ext uri="{909E8E84-426E-40DD-AFC4-6F175D3DCCD1}">
              <a14:hiddenFill xmlns:a14="http://schemas.microsoft.com/office/drawing/2010/main">
                <a:solidFill>
                  <a:srgbClr val="FFFFFF"/>
                </a:solidFill>
              </a14:hiddenFill>
            </a:ext>
          </a:extLst>
        </p:spPr>
      </p:pic>
      <p:pic>
        <p:nvPicPr>
          <p:cNvPr id="7" name="Picture 6"/>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9081" y="244949"/>
            <a:ext cx="904875" cy="295275"/>
          </a:xfrm>
          <a:prstGeom prst="rect">
            <a:avLst/>
          </a:prstGeom>
        </p:spPr>
      </p:pic>
      <p:sp>
        <p:nvSpPr>
          <p:cNvPr id="13" name="Rectangle 12"/>
          <p:cNvSpPr/>
          <p:nvPr/>
        </p:nvSpPr>
        <p:spPr>
          <a:xfrm>
            <a:off x="152400" y="827475"/>
            <a:ext cx="8828868" cy="553998"/>
          </a:xfrm>
          <a:prstGeom prst="rect">
            <a:avLst/>
          </a:prstGeom>
        </p:spPr>
        <p:txBody>
          <a:bodyPr wrap="square">
            <a:spAutoFit/>
          </a:bodyPr>
          <a:lstStyle/>
          <a:p>
            <a:r>
              <a:rPr lang="en-US" sz="3000" b="1" dirty="0">
                <a:solidFill>
                  <a:srgbClr val="002060"/>
                </a:solidFill>
                <a:effectLst>
                  <a:outerShdw blurRad="38100" dist="38100" dir="2700000" algn="tl">
                    <a:srgbClr val="000000">
                      <a:alpha val="43137"/>
                    </a:srgbClr>
                  </a:outerShdw>
                </a:effectLst>
              </a:rPr>
              <a:t>The </a:t>
            </a:r>
            <a:r>
              <a:rPr lang="en-US" sz="3000" b="1" dirty="0" smtClean="0">
                <a:solidFill>
                  <a:srgbClr val="002060"/>
                </a:solidFill>
                <a:effectLst>
                  <a:outerShdw blurRad="38100" dist="38100" dir="2700000" algn="tl">
                    <a:srgbClr val="000000">
                      <a:alpha val="43137"/>
                    </a:srgbClr>
                  </a:outerShdw>
                </a:effectLst>
              </a:rPr>
              <a:t>Code Review Roles:</a:t>
            </a:r>
            <a:endParaRPr lang="en-US" sz="3000" b="1" i="1" dirty="0">
              <a:solidFill>
                <a:srgbClr val="002060"/>
              </a:solidFill>
              <a:effectLst>
                <a:outerShdw blurRad="38100" dist="38100" dir="2700000" algn="tl">
                  <a:srgbClr val="000000">
                    <a:alpha val="43137"/>
                  </a:srgbClr>
                </a:outerShdw>
              </a:effectLst>
            </a:endParaRPr>
          </a:p>
        </p:txBody>
      </p:sp>
      <p:sp>
        <p:nvSpPr>
          <p:cNvPr id="14" name="Rectangle 13"/>
          <p:cNvSpPr/>
          <p:nvPr/>
        </p:nvSpPr>
        <p:spPr>
          <a:xfrm>
            <a:off x="158657" y="1421450"/>
            <a:ext cx="8930932" cy="4909036"/>
          </a:xfrm>
          <a:prstGeom prst="rect">
            <a:avLst/>
          </a:prstGeom>
        </p:spPr>
        <p:txBody>
          <a:bodyPr wrap="square">
            <a:spAutoFit/>
          </a:bodyPr>
          <a:lstStyle/>
          <a:p>
            <a:pPr lvl="0"/>
            <a:r>
              <a:rPr lang="en-US" sz="1700" b="1" dirty="0"/>
              <a:t>The Code Review Manager</a:t>
            </a:r>
            <a:r>
              <a:rPr lang="en-US" sz="1700" dirty="0"/>
              <a:t> – </a:t>
            </a:r>
            <a:r>
              <a:rPr lang="en-US" sz="1700" i="1" dirty="0"/>
              <a:t>There is one Code Review Manager and this role is responsible for an efficient Code Review Process. This role assigns the Code Review Leads and Technologists for the Sprint reviews. These assignments should be a Client resources, if possible</a:t>
            </a:r>
            <a:br>
              <a:rPr lang="en-US" sz="1700" i="1" dirty="0"/>
            </a:br>
            <a:endParaRPr lang="en-US" sz="800" dirty="0"/>
          </a:p>
          <a:p>
            <a:pPr lvl="0"/>
            <a:r>
              <a:rPr lang="en-US" sz="1700" b="1" dirty="0"/>
              <a:t>The Code Review Lead </a:t>
            </a:r>
            <a:r>
              <a:rPr lang="en-US" sz="1700" dirty="0"/>
              <a:t>– </a:t>
            </a:r>
            <a:r>
              <a:rPr lang="en-US" sz="1700" i="1" dirty="0"/>
              <a:t>This role leads the review and guarantees that the success criteria defined in the items below are met.</a:t>
            </a:r>
            <a:r>
              <a:rPr lang="en-US" sz="1700" dirty="0"/>
              <a:t> </a:t>
            </a:r>
            <a:r>
              <a:rPr lang="en-US" sz="1700" i="1" dirty="0"/>
              <a:t>The Code Review Lead is the 3</a:t>
            </a:r>
            <a:r>
              <a:rPr lang="en-US" sz="1700" i="1" baseline="30000" dirty="0"/>
              <a:t>rd</a:t>
            </a:r>
            <a:r>
              <a:rPr lang="en-US" sz="1700" i="1" dirty="0"/>
              <a:t> level of code base understanding and is available for development work should the Primary and secondary development resources are not available for bug or feature / functionality change requests. This role should be a Client resource, if possible.</a:t>
            </a:r>
            <a:br>
              <a:rPr lang="en-US" sz="1700" i="1" dirty="0"/>
            </a:br>
            <a:endParaRPr lang="en-US" sz="800" dirty="0"/>
          </a:p>
          <a:p>
            <a:pPr lvl="0"/>
            <a:r>
              <a:rPr lang="en-US" sz="1700" b="1" dirty="0"/>
              <a:t>The Code Technologist </a:t>
            </a:r>
            <a:r>
              <a:rPr lang="en-US" sz="1700" dirty="0"/>
              <a:t>– </a:t>
            </a:r>
            <a:r>
              <a:rPr lang="en-US" sz="1700" i="1" dirty="0"/>
              <a:t>This role monitors all activities of the Code Review and ensures that a clear understanding of the code base is created in their mind. The Code Technologist is the 2</a:t>
            </a:r>
            <a:r>
              <a:rPr lang="en-US" sz="1700" i="1" baseline="30000" dirty="0"/>
              <a:t>rd</a:t>
            </a:r>
            <a:r>
              <a:rPr lang="en-US" sz="1700" i="1" dirty="0"/>
              <a:t> level of code base understanding and is available for development work should the Primary development resource are not available for bug or feature / functionality change requests. This role should be a Client resource, if possible.</a:t>
            </a:r>
            <a:br>
              <a:rPr lang="en-US" sz="1700" i="1" dirty="0"/>
            </a:br>
            <a:endParaRPr lang="en-US" sz="800" dirty="0"/>
          </a:p>
          <a:p>
            <a:pPr lvl="0"/>
            <a:r>
              <a:rPr lang="en-US" sz="1700" b="1" dirty="0"/>
              <a:t>The Code Developer </a:t>
            </a:r>
            <a:r>
              <a:rPr lang="en-US" sz="1700" dirty="0"/>
              <a:t>– </a:t>
            </a:r>
            <a:r>
              <a:rPr lang="en-US" sz="1700" i="1" dirty="0"/>
              <a:t>This role has developed the code and brings the QA Objective requirements to the Code Review along with meeting the prerequisites stated below. The Code Developer is the 1st level of code base understanding and is the Primary development resource for bug or feature / functionality change requests.</a:t>
            </a:r>
            <a:endParaRPr lang="en-US" sz="1700" dirty="0"/>
          </a:p>
        </p:txBody>
      </p:sp>
    </p:spTree>
    <p:extLst>
      <p:ext uri="{BB962C8B-B14F-4D97-AF65-F5344CB8AC3E}">
        <p14:creationId xmlns:p14="http://schemas.microsoft.com/office/powerpoint/2010/main" val="33750564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afterEffect">
                                  <p:stCondLst>
                                    <p:cond delay="0"/>
                                  </p:stCondLst>
                                  <p:childTnLst>
                                    <p:set>
                                      <p:cBhvr>
                                        <p:cTn id="6" dur="1" fill="hold">
                                          <p:stCondLst>
                                            <p:cond delay="0"/>
                                          </p:stCondLst>
                                        </p:cTn>
                                        <p:tgtEl>
                                          <p:spTgt spid="14"/>
                                        </p:tgtEl>
                                        <p:attrNameLst>
                                          <p:attrName>style.visibility</p:attrName>
                                        </p:attrNameLst>
                                      </p:cBhvr>
                                      <p:to>
                                        <p:strVal val="visible"/>
                                      </p:to>
                                    </p:set>
                                    <p:anim calcmode="lin" valueType="num">
                                      <p:cBhvr>
                                        <p:cTn id="7" dur="750" fill="hold"/>
                                        <p:tgtEl>
                                          <p:spTgt spid="14"/>
                                        </p:tgtEl>
                                        <p:attrNameLst>
                                          <p:attrName>ppt_w</p:attrName>
                                        </p:attrNameLst>
                                      </p:cBhvr>
                                      <p:tavLst>
                                        <p:tav tm="0">
                                          <p:val>
                                            <p:fltVal val="0"/>
                                          </p:val>
                                        </p:tav>
                                        <p:tav tm="100000">
                                          <p:val>
                                            <p:strVal val="#ppt_w"/>
                                          </p:val>
                                        </p:tav>
                                      </p:tavLst>
                                    </p:anim>
                                    <p:anim calcmode="lin" valueType="num">
                                      <p:cBhvr>
                                        <p:cTn id="8" dur="750" fill="hold"/>
                                        <p:tgtEl>
                                          <p:spTgt spid="14"/>
                                        </p:tgtEl>
                                        <p:attrNameLst>
                                          <p:attrName>ppt_h</p:attrName>
                                        </p:attrNameLst>
                                      </p:cBhvr>
                                      <p:tavLst>
                                        <p:tav tm="0">
                                          <p:val>
                                            <p:fltVal val="0"/>
                                          </p:val>
                                        </p:tav>
                                        <p:tav tm="100000">
                                          <p:val>
                                            <p:strVal val="#ppt_h"/>
                                          </p:val>
                                        </p:tav>
                                      </p:tavLst>
                                    </p:anim>
                                    <p:animEffect transition="in" filter="fade">
                                      <p:cBhvr>
                                        <p:cTn id="9" dur="75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idx="4294967295"/>
          </p:nvPr>
        </p:nvSpPr>
        <p:spPr>
          <a:xfrm>
            <a:off x="141461" y="231075"/>
            <a:ext cx="8142520" cy="302331"/>
          </a:xfrm>
        </p:spPr>
        <p:txBody>
          <a:bodyPr>
            <a:noAutofit/>
          </a:bodyPr>
          <a:lstStyle/>
          <a:p>
            <a:pPr algn="r">
              <a:tabLst>
                <a:tab pos="7443205" algn="r"/>
                <a:tab pos="7675994" algn="r"/>
              </a:tabLst>
            </a:pPr>
            <a:r>
              <a:rPr lang="en-US" b="1" dirty="0" smtClean="0"/>
              <a:t>What </a:t>
            </a:r>
            <a:r>
              <a:rPr lang="en-US" b="1" dirty="0" smtClean="0"/>
              <a:t>is the Delivery Review?</a:t>
            </a:r>
            <a:endParaRPr lang="en-US" sz="800" b="1" dirty="0"/>
          </a:p>
        </p:txBody>
      </p:sp>
      <p:pic>
        <p:nvPicPr>
          <p:cNvPr id="61" name="Picture 2" descr="C:\Users\BHuett\Dropbox\WordPress\Templates\Images\Content\Blogs\AgileSeries\SprintDevelopmentProcess\DevelopmentAndDesign\AgileDevelopmentCycles_Sm.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307228" y="6037"/>
            <a:ext cx="729614" cy="687864"/>
          </a:xfrm>
          <a:prstGeom prst="roundRect">
            <a:avLst>
              <a:gd name="adj" fmla="val 16667"/>
            </a:avLst>
          </a:prstGeom>
          <a:ln>
            <a:noFill/>
          </a:ln>
          <a:effectLst>
            <a:outerShdw blurRad="152400" dist="12000" dir="900000" sy="98000" kx="110000" ky="200000" algn="tl" rotWithShape="0">
              <a:srgbClr val="000000">
                <a:alpha val="30000"/>
              </a:srgbClr>
            </a:outerShdw>
          </a:effectLst>
          <a:scene3d>
            <a:camera prst="perspectiveRelaxed">
              <a:rot lat="19800000" lon="1200000" rev="20820000"/>
            </a:camera>
            <a:lightRig rig="threePt" dir="t"/>
          </a:scene3d>
          <a:sp3d contourW="6350" prstMaterial="matte">
            <a:bevelT w="101600" h="101600"/>
            <a:contourClr>
              <a:srgbClr val="969696"/>
            </a:contourClr>
          </a:sp3d>
          <a:extLst>
            <a:ext uri="{909E8E84-426E-40DD-AFC4-6F175D3DCCD1}">
              <a14:hiddenFill xmlns:a14="http://schemas.microsoft.com/office/drawing/2010/main">
                <a:solidFill>
                  <a:srgbClr val="FFFFFF"/>
                </a:solidFill>
              </a14:hiddenFill>
            </a:ext>
          </a:extLst>
        </p:spPr>
      </p:pic>
      <p:pic>
        <p:nvPicPr>
          <p:cNvPr id="7" name="Picture 6"/>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9081" y="244949"/>
            <a:ext cx="904875" cy="295275"/>
          </a:xfrm>
          <a:prstGeom prst="rect">
            <a:avLst/>
          </a:prstGeom>
        </p:spPr>
      </p:pic>
      <p:sp>
        <p:nvSpPr>
          <p:cNvPr id="13" name="Rectangle 12"/>
          <p:cNvSpPr/>
          <p:nvPr/>
        </p:nvSpPr>
        <p:spPr>
          <a:xfrm>
            <a:off x="152400" y="827475"/>
            <a:ext cx="8828868" cy="553998"/>
          </a:xfrm>
          <a:prstGeom prst="rect">
            <a:avLst/>
          </a:prstGeom>
        </p:spPr>
        <p:txBody>
          <a:bodyPr wrap="square">
            <a:spAutoFit/>
          </a:bodyPr>
          <a:lstStyle/>
          <a:p>
            <a:r>
              <a:rPr lang="en-US" sz="3000" b="1" dirty="0">
                <a:solidFill>
                  <a:srgbClr val="002060"/>
                </a:solidFill>
                <a:effectLst>
                  <a:outerShdw blurRad="38100" dist="38100" dir="2700000" algn="tl">
                    <a:srgbClr val="000000">
                      <a:alpha val="43137"/>
                    </a:srgbClr>
                  </a:outerShdw>
                </a:effectLst>
              </a:rPr>
              <a:t>The </a:t>
            </a:r>
            <a:r>
              <a:rPr lang="en-US" sz="3000" b="1" dirty="0" smtClean="0">
                <a:solidFill>
                  <a:srgbClr val="002060"/>
                </a:solidFill>
                <a:effectLst>
                  <a:outerShdw blurRad="38100" dist="38100" dir="2700000" algn="tl">
                    <a:srgbClr val="000000">
                      <a:alpha val="43137"/>
                    </a:srgbClr>
                  </a:outerShdw>
                </a:effectLst>
              </a:rPr>
              <a:t>Delivery Review</a:t>
            </a:r>
            <a:endParaRPr lang="en-US" sz="3000" b="1" i="1" dirty="0">
              <a:solidFill>
                <a:srgbClr val="002060"/>
              </a:solidFill>
              <a:effectLst>
                <a:outerShdw blurRad="38100" dist="38100" dir="2700000" algn="tl">
                  <a:srgbClr val="000000">
                    <a:alpha val="43137"/>
                  </a:srgbClr>
                </a:outerShdw>
              </a:effectLst>
            </a:endParaRPr>
          </a:p>
        </p:txBody>
      </p:sp>
      <p:sp>
        <p:nvSpPr>
          <p:cNvPr id="14" name="Rectangle 13"/>
          <p:cNvSpPr/>
          <p:nvPr/>
        </p:nvSpPr>
        <p:spPr>
          <a:xfrm>
            <a:off x="158657" y="1421450"/>
            <a:ext cx="8930932" cy="584775"/>
          </a:xfrm>
          <a:prstGeom prst="rect">
            <a:avLst/>
          </a:prstGeom>
        </p:spPr>
        <p:txBody>
          <a:bodyPr wrap="square">
            <a:spAutoFit/>
          </a:bodyPr>
          <a:lstStyle/>
          <a:p>
            <a:r>
              <a:rPr lang="en-US" sz="1600" dirty="0"/>
              <a:t>Each Code Review requires the following items to be validated. Most of them are self-explanatory. This list should act as a “</a:t>
            </a:r>
            <a:r>
              <a:rPr lang="en-US" sz="1600" i="1" dirty="0"/>
              <a:t>Check List</a:t>
            </a:r>
            <a:r>
              <a:rPr lang="en-US" sz="1600" dirty="0"/>
              <a:t>” during the Code Review:</a:t>
            </a:r>
          </a:p>
        </p:txBody>
      </p:sp>
      <p:graphicFrame>
        <p:nvGraphicFramePr>
          <p:cNvPr id="2" name="Table 1"/>
          <p:cNvGraphicFramePr>
            <a:graphicFrameLocks noGrp="1"/>
          </p:cNvGraphicFramePr>
          <p:nvPr>
            <p:extLst>
              <p:ext uri="{D42A27DB-BD31-4B8C-83A1-F6EECF244321}">
                <p14:modId xmlns:p14="http://schemas.microsoft.com/office/powerpoint/2010/main" val="3431885796"/>
              </p:ext>
            </p:extLst>
          </p:nvPr>
        </p:nvGraphicFramePr>
        <p:xfrm>
          <a:off x="222012" y="2076773"/>
          <a:ext cx="8759255" cy="4145795"/>
        </p:xfrm>
        <a:graphic>
          <a:graphicData uri="http://schemas.openxmlformats.org/drawingml/2006/table">
            <a:tbl>
              <a:tblPr firstRow="1" firstCol="1" bandRow="1">
                <a:tableStyleId>{5C22544A-7EE6-4342-B048-85BDC9FD1C3A}</a:tableStyleId>
              </a:tblPr>
              <a:tblGrid>
                <a:gridCol w="586813"/>
                <a:gridCol w="5939691"/>
                <a:gridCol w="2232751"/>
              </a:tblGrid>
              <a:tr h="315347">
                <a:tc>
                  <a:txBody>
                    <a:bodyPr/>
                    <a:lstStyle/>
                    <a:p>
                      <a:pPr marL="0" marR="0" algn="ctr">
                        <a:lnSpc>
                          <a:spcPts val="1300"/>
                        </a:lnSpc>
                        <a:spcBef>
                          <a:spcPts val="0"/>
                        </a:spcBef>
                        <a:spcAft>
                          <a:spcPts val="0"/>
                        </a:spcAft>
                      </a:pPr>
                      <a:r>
                        <a:rPr lang="en-US" sz="1600" dirty="0" smtClean="0">
                          <a:effectLst/>
                        </a:rPr>
                        <a:t>#</a:t>
                      </a:r>
                      <a:endParaRPr lang="en-US" sz="1600" dirty="0">
                        <a:effectLst/>
                        <a:latin typeface="Arial"/>
                        <a:ea typeface="Arial"/>
                        <a:cs typeface="Times New Roman"/>
                      </a:endParaRPr>
                    </a:p>
                  </a:txBody>
                  <a:tcPr marL="68580" marR="68580" marT="0" marB="0" anchor="ctr"/>
                </a:tc>
                <a:tc>
                  <a:txBody>
                    <a:bodyPr/>
                    <a:lstStyle/>
                    <a:p>
                      <a:pPr marL="0" marR="0" algn="ctr">
                        <a:lnSpc>
                          <a:spcPts val="1300"/>
                        </a:lnSpc>
                        <a:spcBef>
                          <a:spcPts val="0"/>
                        </a:spcBef>
                        <a:spcAft>
                          <a:spcPts val="0"/>
                        </a:spcAft>
                      </a:pPr>
                      <a:r>
                        <a:rPr lang="en-US" sz="1600" dirty="0" smtClean="0">
                          <a:effectLst/>
                        </a:rPr>
                        <a:t>The </a:t>
                      </a:r>
                      <a:r>
                        <a:rPr lang="en-US" sz="1600" dirty="0">
                          <a:effectLst/>
                        </a:rPr>
                        <a:t>Prerequisite Items, Knowledge and Actions</a:t>
                      </a:r>
                      <a:endParaRPr lang="en-US" sz="1600" dirty="0">
                        <a:effectLst/>
                        <a:latin typeface="Arial"/>
                        <a:ea typeface="Arial"/>
                        <a:cs typeface="Times New Roman"/>
                      </a:endParaRPr>
                    </a:p>
                  </a:txBody>
                  <a:tcPr marL="68580" marR="68580" marT="0" marB="0" anchor="ctr"/>
                </a:tc>
                <a:tc>
                  <a:txBody>
                    <a:bodyPr/>
                    <a:lstStyle/>
                    <a:p>
                      <a:pPr marL="0" marR="0" algn="ctr">
                        <a:lnSpc>
                          <a:spcPts val="1300"/>
                        </a:lnSpc>
                        <a:spcBef>
                          <a:spcPts val="0"/>
                        </a:spcBef>
                        <a:spcAft>
                          <a:spcPts val="0"/>
                        </a:spcAft>
                      </a:pPr>
                      <a:r>
                        <a:rPr lang="en-US" sz="1600" dirty="0" smtClean="0">
                          <a:effectLst/>
                        </a:rPr>
                        <a:t>Responsible </a:t>
                      </a:r>
                      <a:r>
                        <a:rPr lang="en-US" sz="1600" dirty="0">
                          <a:effectLst/>
                        </a:rPr>
                        <a:t>Role</a:t>
                      </a:r>
                      <a:endParaRPr lang="en-US" sz="1600" dirty="0">
                        <a:effectLst/>
                        <a:latin typeface="Arial"/>
                        <a:ea typeface="Arial"/>
                        <a:cs typeface="Times New Roman"/>
                      </a:endParaRPr>
                    </a:p>
                  </a:txBody>
                  <a:tcPr marL="68580" marR="68580" marT="0" marB="0" anchor="ctr"/>
                </a:tc>
              </a:tr>
              <a:tr h="239403">
                <a:tc>
                  <a:txBody>
                    <a:bodyPr/>
                    <a:lstStyle/>
                    <a:p>
                      <a:pPr marL="0" marR="0" algn="ctr">
                        <a:lnSpc>
                          <a:spcPts val="1300"/>
                        </a:lnSpc>
                        <a:spcBef>
                          <a:spcPts val="0"/>
                        </a:spcBef>
                        <a:spcAft>
                          <a:spcPts val="0"/>
                        </a:spcAft>
                      </a:pPr>
                      <a:r>
                        <a:rPr lang="en-US" sz="1200" dirty="0">
                          <a:effectLst/>
                        </a:rPr>
                        <a:t>1</a:t>
                      </a:r>
                      <a:endParaRPr lang="en-US" sz="1600" dirty="0">
                        <a:effectLst/>
                        <a:latin typeface="Arial"/>
                        <a:ea typeface="Arial"/>
                        <a:cs typeface="Times New Roman"/>
                      </a:endParaRPr>
                    </a:p>
                  </a:txBody>
                  <a:tcPr marL="68580" marR="68580" marT="0" marB="0" anchor="ctr"/>
                </a:tc>
                <a:tc>
                  <a:txBody>
                    <a:bodyPr/>
                    <a:lstStyle/>
                    <a:p>
                      <a:pPr marL="0" marR="0">
                        <a:lnSpc>
                          <a:spcPts val="1300"/>
                        </a:lnSpc>
                        <a:spcBef>
                          <a:spcPts val="0"/>
                        </a:spcBef>
                        <a:spcAft>
                          <a:spcPts val="0"/>
                        </a:spcAft>
                      </a:pPr>
                      <a:r>
                        <a:rPr lang="en-US" sz="1200" dirty="0">
                          <a:effectLst/>
                        </a:rPr>
                        <a:t>User Story has Assigned Code Review Lead and Code Technologists</a:t>
                      </a:r>
                      <a:endParaRPr lang="en-US" sz="1600" dirty="0">
                        <a:effectLst/>
                        <a:latin typeface="Arial"/>
                        <a:ea typeface="Arial"/>
                        <a:cs typeface="Times New Roman"/>
                      </a:endParaRPr>
                    </a:p>
                  </a:txBody>
                  <a:tcPr marL="68580" marR="68580" marT="0" marB="0" anchor="ctr"/>
                </a:tc>
                <a:tc>
                  <a:txBody>
                    <a:bodyPr/>
                    <a:lstStyle/>
                    <a:p>
                      <a:pPr marL="0" marR="0">
                        <a:lnSpc>
                          <a:spcPts val="1300"/>
                        </a:lnSpc>
                        <a:spcBef>
                          <a:spcPts val="0"/>
                        </a:spcBef>
                        <a:spcAft>
                          <a:spcPts val="0"/>
                        </a:spcAft>
                      </a:pPr>
                      <a:r>
                        <a:rPr lang="en-US" sz="1200" dirty="0">
                          <a:effectLst/>
                        </a:rPr>
                        <a:t>Code Review Manager</a:t>
                      </a:r>
                      <a:endParaRPr lang="en-US" sz="1600" dirty="0">
                        <a:effectLst/>
                        <a:latin typeface="Arial"/>
                        <a:ea typeface="Arial"/>
                        <a:cs typeface="Times New Roman"/>
                      </a:endParaRPr>
                    </a:p>
                  </a:txBody>
                  <a:tcPr marL="68580" marR="68580" marT="0" marB="0" anchor="ctr"/>
                </a:tc>
              </a:tr>
              <a:tr h="239403">
                <a:tc>
                  <a:txBody>
                    <a:bodyPr/>
                    <a:lstStyle/>
                    <a:p>
                      <a:pPr marL="0" marR="0" algn="ctr">
                        <a:lnSpc>
                          <a:spcPts val="1300"/>
                        </a:lnSpc>
                        <a:spcBef>
                          <a:spcPts val="0"/>
                        </a:spcBef>
                        <a:spcAft>
                          <a:spcPts val="0"/>
                        </a:spcAft>
                      </a:pPr>
                      <a:r>
                        <a:rPr lang="en-US" sz="1200">
                          <a:effectLst/>
                        </a:rPr>
                        <a:t>2</a:t>
                      </a:r>
                      <a:endParaRPr lang="en-US" sz="1600">
                        <a:effectLst/>
                        <a:latin typeface="Arial"/>
                        <a:ea typeface="Arial"/>
                        <a:cs typeface="Times New Roman"/>
                      </a:endParaRPr>
                    </a:p>
                  </a:txBody>
                  <a:tcPr marL="68580" marR="68580" marT="0" marB="0" anchor="ctr"/>
                </a:tc>
                <a:tc>
                  <a:txBody>
                    <a:bodyPr/>
                    <a:lstStyle/>
                    <a:p>
                      <a:pPr marL="0" marR="0">
                        <a:lnSpc>
                          <a:spcPts val="1300"/>
                        </a:lnSpc>
                        <a:spcBef>
                          <a:spcPts val="0"/>
                        </a:spcBef>
                        <a:spcAft>
                          <a:spcPts val="0"/>
                        </a:spcAft>
                      </a:pPr>
                      <a:r>
                        <a:rPr lang="en-US" sz="1200" dirty="0">
                          <a:effectLst/>
                        </a:rPr>
                        <a:t>Primary Developed Code Knowledge Responsibility</a:t>
                      </a:r>
                      <a:endParaRPr lang="en-US" sz="1600" dirty="0">
                        <a:effectLst/>
                        <a:latin typeface="Arial"/>
                        <a:ea typeface="Arial"/>
                        <a:cs typeface="Times New Roman"/>
                      </a:endParaRPr>
                    </a:p>
                  </a:txBody>
                  <a:tcPr marL="68580" marR="68580" marT="0" marB="0" anchor="ctr"/>
                </a:tc>
                <a:tc>
                  <a:txBody>
                    <a:bodyPr/>
                    <a:lstStyle/>
                    <a:p>
                      <a:pPr marL="0" marR="0">
                        <a:lnSpc>
                          <a:spcPts val="1300"/>
                        </a:lnSpc>
                        <a:spcBef>
                          <a:spcPts val="0"/>
                        </a:spcBef>
                        <a:spcAft>
                          <a:spcPts val="0"/>
                        </a:spcAft>
                      </a:pPr>
                      <a:r>
                        <a:rPr lang="en-US" sz="1200">
                          <a:effectLst/>
                        </a:rPr>
                        <a:t>Developer</a:t>
                      </a:r>
                      <a:endParaRPr lang="en-US" sz="1600">
                        <a:effectLst/>
                        <a:latin typeface="Arial"/>
                        <a:ea typeface="Arial"/>
                        <a:cs typeface="Times New Roman"/>
                      </a:endParaRPr>
                    </a:p>
                  </a:txBody>
                  <a:tcPr marL="68580" marR="68580" marT="0" marB="0" anchor="ctr"/>
                </a:tc>
              </a:tr>
              <a:tr h="239403">
                <a:tc>
                  <a:txBody>
                    <a:bodyPr/>
                    <a:lstStyle/>
                    <a:p>
                      <a:pPr marL="0" marR="0" algn="ctr">
                        <a:lnSpc>
                          <a:spcPts val="1300"/>
                        </a:lnSpc>
                        <a:spcBef>
                          <a:spcPts val="0"/>
                        </a:spcBef>
                        <a:spcAft>
                          <a:spcPts val="0"/>
                        </a:spcAft>
                      </a:pPr>
                      <a:r>
                        <a:rPr lang="en-US" sz="1200">
                          <a:effectLst/>
                        </a:rPr>
                        <a:t>3</a:t>
                      </a:r>
                      <a:endParaRPr lang="en-US" sz="1600">
                        <a:effectLst/>
                        <a:latin typeface="Arial"/>
                        <a:ea typeface="Arial"/>
                        <a:cs typeface="Times New Roman"/>
                      </a:endParaRPr>
                    </a:p>
                  </a:txBody>
                  <a:tcPr marL="68580" marR="68580" marT="0" marB="0" anchor="ctr"/>
                </a:tc>
                <a:tc>
                  <a:txBody>
                    <a:bodyPr/>
                    <a:lstStyle/>
                    <a:p>
                      <a:pPr marL="0" marR="0">
                        <a:lnSpc>
                          <a:spcPts val="1300"/>
                        </a:lnSpc>
                        <a:spcBef>
                          <a:spcPts val="0"/>
                        </a:spcBef>
                        <a:spcAft>
                          <a:spcPts val="0"/>
                        </a:spcAft>
                      </a:pPr>
                      <a:r>
                        <a:rPr lang="en-US" sz="1200" dirty="0">
                          <a:effectLst/>
                        </a:rPr>
                        <a:t>Secondary Developed Code Knowledge Responsibility</a:t>
                      </a:r>
                      <a:endParaRPr lang="en-US" sz="1600" dirty="0">
                        <a:effectLst/>
                        <a:latin typeface="Arial"/>
                        <a:ea typeface="Arial"/>
                        <a:cs typeface="Times New Roman"/>
                      </a:endParaRPr>
                    </a:p>
                  </a:txBody>
                  <a:tcPr marL="68580" marR="68580" marT="0" marB="0" anchor="ctr"/>
                </a:tc>
                <a:tc>
                  <a:txBody>
                    <a:bodyPr/>
                    <a:lstStyle/>
                    <a:p>
                      <a:pPr marL="0" marR="0">
                        <a:lnSpc>
                          <a:spcPts val="1300"/>
                        </a:lnSpc>
                        <a:spcBef>
                          <a:spcPts val="0"/>
                        </a:spcBef>
                        <a:spcAft>
                          <a:spcPts val="0"/>
                        </a:spcAft>
                      </a:pPr>
                      <a:r>
                        <a:rPr lang="en-US" sz="1200">
                          <a:effectLst/>
                        </a:rPr>
                        <a:t>Code Technologist</a:t>
                      </a:r>
                      <a:endParaRPr lang="en-US" sz="1600">
                        <a:effectLst/>
                        <a:latin typeface="Arial"/>
                        <a:ea typeface="Arial"/>
                        <a:cs typeface="Times New Roman"/>
                      </a:endParaRPr>
                    </a:p>
                  </a:txBody>
                  <a:tcPr marL="68580" marR="68580" marT="0" marB="0" anchor="ctr"/>
                </a:tc>
              </a:tr>
              <a:tr h="239403">
                <a:tc>
                  <a:txBody>
                    <a:bodyPr/>
                    <a:lstStyle/>
                    <a:p>
                      <a:pPr marL="0" marR="0" algn="ctr">
                        <a:lnSpc>
                          <a:spcPts val="1300"/>
                        </a:lnSpc>
                        <a:spcBef>
                          <a:spcPts val="0"/>
                        </a:spcBef>
                        <a:spcAft>
                          <a:spcPts val="0"/>
                        </a:spcAft>
                      </a:pPr>
                      <a:r>
                        <a:rPr lang="en-US" sz="1200">
                          <a:effectLst/>
                        </a:rPr>
                        <a:t>4</a:t>
                      </a:r>
                      <a:endParaRPr lang="en-US" sz="1600">
                        <a:effectLst/>
                        <a:latin typeface="Arial"/>
                        <a:ea typeface="Arial"/>
                        <a:cs typeface="Times New Roman"/>
                      </a:endParaRPr>
                    </a:p>
                  </a:txBody>
                  <a:tcPr marL="68580" marR="68580" marT="0" marB="0" anchor="ctr"/>
                </a:tc>
                <a:tc>
                  <a:txBody>
                    <a:bodyPr/>
                    <a:lstStyle/>
                    <a:p>
                      <a:pPr marL="0" marR="0">
                        <a:lnSpc>
                          <a:spcPts val="1300"/>
                        </a:lnSpc>
                        <a:spcBef>
                          <a:spcPts val="0"/>
                        </a:spcBef>
                        <a:spcAft>
                          <a:spcPts val="0"/>
                        </a:spcAft>
                      </a:pPr>
                      <a:r>
                        <a:rPr lang="en-US" sz="1200" dirty="0">
                          <a:effectLst/>
                        </a:rPr>
                        <a:t>Alternate Developed Code Knowledge Responsibility</a:t>
                      </a:r>
                      <a:endParaRPr lang="en-US" sz="1600" dirty="0">
                        <a:effectLst/>
                        <a:latin typeface="Arial"/>
                        <a:ea typeface="Arial"/>
                        <a:cs typeface="Times New Roman"/>
                      </a:endParaRPr>
                    </a:p>
                  </a:txBody>
                  <a:tcPr marL="68580" marR="68580" marT="0" marB="0" anchor="ctr"/>
                </a:tc>
                <a:tc>
                  <a:txBody>
                    <a:bodyPr/>
                    <a:lstStyle/>
                    <a:p>
                      <a:pPr marL="0" marR="0">
                        <a:lnSpc>
                          <a:spcPts val="1300"/>
                        </a:lnSpc>
                        <a:spcBef>
                          <a:spcPts val="0"/>
                        </a:spcBef>
                        <a:spcAft>
                          <a:spcPts val="0"/>
                        </a:spcAft>
                      </a:pPr>
                      <a:r>
                        <a:rPr lang="en-US" sz="1200">
                          <a:effectLst/>
                        </a:rPr>
                        <a:t>Code Review Lead</a:t>
                      </a:r>
                      <a:endParaRPr lang="en-US" sz="1600">
                        <a:effectLst/>
                        <a:latin typeface="Arial"/>
                        <a:ea typeface="Arial"/>
                        <a:cs typeface="Times New Roman"/>
                      </a:endParaRPr>
                    </a:p>
                  </a:txBody>
                  <a:tcPr marL="68580" marR="68580" marT="0" marB="0" anchor="ctr"/>
                </a:tc>
              </a:tr>
              <a:tr h="239403">
                <a:tc>
                  <a:txBody>
                    <a:bodyPr/>
                    <a:lstStyle/>
                    <a:p>
                      <a:pPr marL="0" marR="0" algn="ctr">
                        <a:lnSpc>
                          <a:spcPts val="1300"/>
                        </a:lnSpc>
                        <a:spcBef>
                          <a:spcPts val="0"/>
                        </a:spcBef>
                        <a:spcAft>
                          <a:spcPts val="0"/>
                        </a:spcAft>
                      </a:pPr>
                      <a:r>
                        <a:rPr lang="en-US" sz="1200">
                          <a:effectLst/>
                        </a:rPr>
                        <a:t>5</a:t>
                      </a:r>
                      <a:endParaRPr lang="en-US" sz="1600">
                        <a:effectLst/>
                        <a:latin typeface="Arial"/>
                        <a:ea typeface="Arial"/>
                        <a:cs typeface="Times New Roman"/>
                      </a:endParaRPr>
                    </a:p>
                  </a:txBody>
                  <a:tcPr marL="68580" marR="68580" marT="0" marB="0" anchor="ctr"/>
                </a:tc>
                <a:tc>
                  <a:txBody>
                    <a:bodyPr/>
                    <a:lstStyle/>
                    <a:p>
                      <a:pPr marL="0" marR="0">
                        <a:lnSpc>
                          <a:spcPts val="1300"/>
                        </a:lnSpc>
                        <a:spcBef>
                          <a:spcPts val="0"/>
                        </a:spcBef>
                        <a:spcAft>
                          <a:spcPts val="0"/>
                        </a:spcAft>
                      </a:pPr>
                      <a:r>
                        <a:rPr lang="en-US" sz="1200" dirty="0">
                          <a:effectLst/>
                        </a:rPr>
                        <a:t>Developed Code has Single Unit of Work, Unit Tests, whenever  Possible</a:t>
                      </a:r>
                      <a:endParaRPr lang="en-US" sz="1600" dirty="0">
                        <a:effectLst/>
                        <a:latin typeface="Arial"/>
                        <a:ea typeface="Arial"/>
                        <a:cs typeface="Times New Roman"/>
                      </a:endParaRPr>
                    </a:p>
                  </a:txBody>
                  <a:tcPr marL="68580" marR="68580" marT="0" marB="0" anchor="ctr"/>
                </a:tc>
                <a:tc>
                  <a:txBody>
                    <a:bodyPr/>
                    <a:lstStyle/>
                    <a:p>
                      <a:pPr marL="0" marR="0">
                        <a:lnSpc>
                          <a:spcPts val="1300"/>
                        </a:lnSpc>
                        <a:spcBef>
                          <a:spcPts val="0"/>
                        </a:spcBef>
                        <a:spcAft>
                          <a:spcPts val="0"/>
                        </a:spcAft>
                      </a:pPr>
                      <a:r>
                        <a:rPr lang="en-US" sz="1200">
                          <a:effectLst/>
                        </a:rPr>
                        <a:t>Developer</a:t>
                      </a:r>
                      <a:endParaRPr lang="en-US" sz="1600">
                        <a:effectLst/>
                        <a:latin typeface="Arial"/>
                        <a:ea typeface="Arial"/>
                        <a:cs typeface="Times New Roman"/>
                      </a:endParaRPr>
                    </a:p>
                  </a:txBody>
                  <a:tcPr marL="68580" marR="68580" marT="0" marB="0" anchor="ctr"/>
                </a:tc>
              </a:tr>
              <a:tr h="239403">
                <a:tc>
                  <a:txBody>
                    <a:bodyPr/>
                    <a:lstStyle/>
                    <a:p>
                      <a:pPr marL="0" marR="0" algn="ctr">
                        <a:lnSpc>
                          <a:spcPts val="1300"/>
                        </a:lnSpc>
                        <a:spcBef>
                          <a:spcPts val="0"/>
                        </a:spcBef>
                        <a:spcAft>
                          <a:spcPts val="0"/>
                        </a:spcAft>
                      </a:pPr>
                      <a:r>
                        <a:rPr lang="en-US" sz="1200">
                          <a:effectLst/>
                        </a:rPr>
                        <a:t>6</a:t>
                      </a:r>
                      <a:endParaRPr lang="en-US" sz="1600">
                        <a:effectLst/>
                        <a:latin typeface="Arial"/>
                        <a:ea typeface="Arial"/>
                        <a:cs typeface="Times New Roman"/>
                      </a:endParaRPr>
                    </a:p>
                  </a:txBody>
                  <a:tcPr marL="68580" marR="68580" marT="0" marB="0" anchor="ctr"/>
                </a:tc>
                <a:tc>
                  <a:txBody>
                    <a:bodyPr/>
                    <a:lstStyle/>
                    <a:p>
                      <a:pPr marL="0" marR="0">
                        <a:lnSpc>
                          <a:spcPts val="1300"/>
                        </a:lnSpc>
                        <a:spcBef>
                          <a:spcPts val="0"/>
                        </a:spcBef>
                        <a:spcAft>
                          <a:spcPts val="0"/>
                        </a:spcAft>
                      </a:pPr>
                      <a:r>
                        <a:rPr lang="en-US" sz="1200" dirty="0">
                          <a:effectLst/>
                        </a:rPr>
                        <a:t>All New Software Entities and Dependencies are in the Test Assembly</a:t>
                      </a:r>
                      <a:endParaRPr lang="en-US" sz="1600" dirty="0">
                        <a:effectLst/>
                        <a:latin typeface="Arial"/>
                        <a:ea typeface="Arial"/>
                        <a:cs typeface="Times New Roman"/>
                      </a:endParaRPr>
                    </a:p>
                  </a:txBody>
                  <a:tcPr marL="68580" marR="68580" marT="0" marB="0" anchor="ctr"/>
                </a:tc>
                <a:tc>
                  <a:txBody>
                    <a:bodyPr/>
                    <a:lstStyle/>
                    <a:p>
                      <a:pPr marL="0" marR="0">
                        <a:lnSpc>
                          <a:spcPts val="1300"/>
                        </a:lnSpc>
                        <a:spcBef>
                          <a:spcPts val="0"/>
                        </a:spcBef>
                        <a:spcAft>
                          <a:spcPts val="0"/>
                        </a:spcAft>
                      </a:pPr>
                      <a:r>
                        <a:rPr lang="en-US" sz="1200">
                          <a:effectLst/>
                        </a:rPr>
                        <a:t>Code Review Lead</a:t>
                      </a:r>
                      <a:endParaRPr lang="en-US" sz="1600">
                        <a:effectLst/>
                        <a:latin typeface="Arial"/>
                        <a:ea typeface="Arial"/>
                        <a:cs typeface="Times New Roman"/>
                      </a:endParaRPr>
                    </a:p>
                  </a:txBody>
                  <a:tcPr marL="68580" marR="68580" marT="0" marB="0" anchor="ctr"/>
                </a:tc>
              </a:tr>
              <a:tr h="239403">
                <a:tc>
                  <a:txBody>
                    <a:bodyPr/>
                    <a:lstStyle/>
                    <a:p>
                      <a:pPr marL="0" marR="0" algn="ctr">
                        <a:lnSpc>
                          <a:spcPts val="1300"/>
                        </a:lnSpc>
                        <a:spcBef>
                          <a:spcPts val="0"/>
                        </a:spcBef>
                        <a:spcAft>
                          <a:spcPts val="0"/>
                        </a:spcAft>
                      </a:pPr>
                      <a:r>
                        <a:rPr lang="en-US" sz="1200">
                          <a:effectLst/>
                        </a:rPr>
                        <a:t>7</a:t>
                      </a:r>
                      <a:endParaRPr lang="en-US" sz="1600">
                        <a:effectLst/>
                        <a:latin typeface="Arial"/>
                        <a:ea typeface="Arial"/>
                        <a:cs typeface="Times New Roman"/>
                      </a:endParaRPr>
                    </a:p>
                  </a:txBody>
                  <a:tcPr marL="68580" marR="68580" marT="0" marB="0" anchor="ctr"/>
                </a:tc>
                <a:tc>
                  <a:txBody>
                    <a:bodyPr/>
                    <a:lstStyle/>
                    <a:p>
                      <a:pPr marL="0" marR="0">
                        <a:lnSpc>
                          <a:spcPts val="1300"/>
                        </a:lnSpc>
                        <a:spcBef>
                          <a:spcPts val="0"/>
                        </a:spcBef>
                        <a:spcAft>
                          <a:spcPts val="0"/>
                        </a:spcAft>
                      </a:pPr>
                      <a:r>
                        <a:rPr lang="en-US" sz="1200" dirty="0">
                          <a:effectLst/>
                        </a:rPr>
                        <a:t>The Code Passes all Unit Tests in the Test Suite Runner</a:t>
                      </a:r>
                      <a:endParaRPr lang="en-US" sz="1600" dirty="0">
                        <a:effectLst/>
                        <a:latin typeface="Arial"/>
                        <a:ea typeface="Arial"/>
                        <a:cs typeface="Times New Roman"/>
                      </a:endParaRPr>
                    </a:p>
                  </a:txBody>
                  <a:tcPr marL="68580" marR="68580" marT="0" marB="0" anchor="ctr"/>
                </a:tc>
                <a:tc>
                  <a:txBody>
                    <a:bodyPr/>
                    <a:lstStyle/>
                    <a:p>
                      <a:pPr marL="0" marR="0">
                        <a:lnSpc>
                          <a:spcPts val="1300"/>
                        </a:lnSpc>
                        <a:spcBef>
                          <a:spcPts val="0"/>
                        </a:spcBef>
                        <a:spcAft>
                          <a:spcPts val="0"/>
                        </a:spcAft>
                      </a:pPr>
                      <a:r>
                        <a:rPr lang="en-US" sz="1200">
                          <a:effectLst/>
                        </a:rPr>
                        <a:t>Code Review Lead</a:t>
                      </a:r>
                      <a:endParaRPr lang="en-US" sz="1600">
                        <a:effectLst/>
                        <a:latin typeface="Arial"/>
                        <a:ea typeface="Arial"/>
                        <a:cs typeface="Times New Roman"/>
                      </a:endParaRPr>
                    </a:p>
                  </a:txBody>
                  <a:tcPr marL="68580" marR="68580" marT="0" marB="0" anchor="ctr"/>
                </a:tc>
              </a:tr>
              <a:tr h="239403">
                <a:tc>
                  <a:txBody>
                    <a:bodyPr/>
                    <a:lstStyle/>
                    <a:p>
                      <a:pPr marL="0" marR="0" algn="ctr">
                        <a:lnSpc>
                          <a:spcPts val="1300"/>
                        </a:lnSpc>
                        <a:spcBef>
                          <a:spcPts val="0"/>
                        </a:spcBef>
                        <a:spcAft>
                          <a:spcPts val="0"/>
                        </a:spcAft>
                      </a:pPr>
                      <a:r>
                        <a:rPr lang="en-US" sz="1200">
                          <a:effectLst/>
                        </a:rPr>
                        <a:t>8</a:t>
                      </a:r>
                      <a:endParaRPr lang="en-US" sz="1600">
                        <a:effectLst/>
                        <a:latin typeface="Arial"/>
                        <a:ea typeface="Arial"/>
                        <a:cs typeface="Times New Roman"/>
                      </a:endParaRPr>
                    </a:p>
                  </a:txBody>
                  <a:tcPr marL="68580" marR="68580" marT="0" marB="0" anchor="ctr"/>
                </a:tc>
                <a:tc>
                  <a:txBody>
                    <a:bodyPr/>
                    <a:lstStyle/>
                    <a:p>
                      <a:pPr marL="0" marR="0">
                        <a:lnSpc>
                          <a:spcPts val="1300"/>
                        </a:lnSpc>
                        <a:spcBef>
                          <a:spcPts val="0"/>
                        </a:spcBef>
                        <a:spcAft>
                          <a:spcPts val="0"/>
                        </a:spcAft>
                      </a:pPr>
                      <a:r>
                        <a:rPr lang="en-US" sz="1200" dirty="0">
                          <a:effectLst/>
                        </a:rPr>
                        <a:t>The Code Tests Happy and Primary Sad Tests: Conditionals and Exceptions</a:t>
                      </a:r>
                      <a:endParaRPr lang="en-US" sz="1600" dirty="0">
                        <a:effectLst/>
                        <a:latin typeface="Arial"/>
                        <a:ea typeface="Arial"/>
                        <a:cs typeface="Times New Roman"/>
                      </a:endParaRPr>
                    </a:p>
                  </a:txBody>
                  <a:tcPr marL="68580" marR="68580" marT="0" marB="0" anchor="ctr"/>
                </a:tc>
                <a:tc>
                  <a:txBody>
                    <a:bodyPr/>
                    <a:lstStyle/>
                    <a:p>
                      <a:pPr marL="0" marR="0">
                        <a:lnSpc>
                          <a:spcPts val="1300"/>
                        </a:lnSpc>
                        <a:spcBef>
                          <a:spcPts val="0"/>
                        </a:spcBef>
                        <a:spcAft>
                          <a:spcPts val="0"/>
                        </a:spcAft>
                      </a:pPr>
                      <a:r>
                        <a:rPr lang="en-US" sz="1200">
                          <a:effectLst/>
                        </a:rPr>
                        <a:t>Code Review Lead</a:t>
                      </a:r>
                      <a:endParaRPr lang="en-US" sz="1600">
                        <a:effectLst/>
                        <a:latin typeface="Arial"/>
                        <a:ea typeface="Arial"/>
                        <a:cs typeface="Times New Roman"/>
                      </a:endParaRPr>
                    </a:p>
                  </a:txBody>
                  <a:tcPr marL="68580" marR="68580" marT="0" marB="0" anchor="ctr"/>
                </a:tc>
              </a:tr>
              <a:tr h="239403">
                <a:tc>
                  <a:txBody>
                    <a:bodyPr/>
                    <a:lstStyle/>
                    <a:p>
                      <a:pPr marL="0" marR="0" algn="ctr">
                        <a:lnSpc>
                          <a:spcPts val="1300"/>
                        </a:lnSpc>
                        <a:spcBef>
                          <a:spcPts val="0"/>
                        </a:spcBef>
                        <a:spcAft>
                          <a:spcPts val="0"/>
                        </a:spcAft>
                      </a:pPr>
                      <a:r>
                        <a:rPr lang="en-US" sz="1200">
                          <a:effectLst/>
                        </a:rPr>
                        <a:t>9</a:t>
                      </a:r>
                      <a:endParaRPr lang="en-US" sz="1600">
                        <a:effectLst/>
                        <a:latin typeface="Arial"/>
                        <a:ea typeface="Arial"/>
                        <a:cs typeface="Times New Roman"/>
                      </a:endParaRPr>
                    </a:p>
                  </a:txBody>
                  <a:tcPr marL="68580" marR="68580" marT="0" marB="0" anchor="ctr"/>
                </a:tc>
                <a:tc>
                  <a:txBody>
                    <a:bodyPr/>
                    <a:lstStyle/>
                    <a:p>
                      <a:pPr marL="0" marR="0">
                        <a:lnSpc>
                          <a:spcPts val="1300"/>
                        </a:lnSpc>
                        <a:spcBef>
                          <a:spcPts val="0"/>
                        </a:spcBef>
                        <a:spcAft>
                          <a:spcPts val="0"/>
                        </a:spcAft>
                      </a:pPr>
                      <a:r>
                        <a:rPr lang="en-US" sz="1200" dirty="0">
                          <a:effectLst/>
                        </a:rPr>
                        <a:t>The Code Structure Meets the Current Criteria</a:t>
                      </a:r>
                      <a:endParaRPr lang="en-US" sz="1600" dirty="0">
                        <a:effectLst/>
                        <a:latin typeface="Arial"/>
                        <a:ea typeface="Arial"/>
                        <a:cs typeface="Times New Roman"/>
                      </a:endParaRPr>
                    </a:p>
                  </a:txBody>
                  <a:tcPr marL="68580" marR="68580" marT="0" marB="0" anchor="ctr"/>
                </a:tc>
                <a:tc>
                  <a:txBody>
                    <a:bodyPr/>
                    <a:lstStyle/>
                    <a:p>
                      <a:pPr marL="0" marR="0">
                        <a:lnSpc>
                          <a:spcPts val="1300"/>
                        </a:lnSpc>
                        <a:spcBef>
                          <a:spcPts val="0"/>
                        </a:spcBef>
                        <a:spcAft>
                          <a:spcPts val="0"/>
                        </a:spcAft>
                      </a:pPr>
                      <a:r>
                        <a:rPr lang="en-US" sz="1200">
                          <a:effectLst/>
                        </a:rPr>
                        <a:t>Code Review Lead</a:t>
                      </a:r>
                      <a:endParaRPr lang="en-US" sz="1600">
                        <a:effectLst/>
                        <a:latin typeface="Arial"/>
                        <a:ea typeface="Arial"/>
                        <a:cs typeface="Times New Roman"/>
                      </a:endParaRPr>
                    </a:p>
                  </a:txBody>
                  <a:tcPr marL="68580" marR="68580" marT="0" marB="0" anchor="ctr"/>
                </a:tc>
              </a:tr>
              <a:tr h="239403">
                <a:tc>
                  <a:txBody>
                    <a:bodyPr/>
                    <a:lstStyle/>
                    <a:p>
                      <a:pPr marL="0" marR="0" algn="ctr">
                        <a:lnSpc>
                          <a:spcPts val="1300"/>
                        </a:lnSpc>
                        <a:spcBef>
                          <a:spcPts val="0"/>
                        </a:spcBef>
                        <a:spcAft>
                          <a:spcPts val="0"/>
                        </a:spcAft>
                      </a:pPr>
                      <a:r>
                        <a:rPr lang="en-US" sz="1200">
                          <a:effectLst/>
                        </a:rPr>
                        <a:t>10</a:t>
                      </a:r>
                      <a:endParaRPr lang="en-US" sz="1600">
                        <a:effectLst/>
                        <a:latin typeface="Arial"/>
                        <a:ea typeface="Arial"/>
                        <a:cs typeface="Times New Roman"/>
                      </a:endParaRPr>
                    </a:p>
                  </a:txBody>
                  <a:tcPr marL="68580" marR="68580" marT="0" marB="0" anchor="ctr"/>
                </a:tc>
                <a:tc>
                  <a:txBody>
                    <a:bodyPr/>
                    <a:lstStyle/>
                    <a:p>
                      <a:pPr marL="0" marR="0">
                        <a:lnSpc>
                          <a:spcPts val="1300"/>
                        </a:lnSpc>
                        <a:spcBef>
                          <a:spcPts val="0"/>
                        </a:spcBef>
                        <a:spcAft>
                          <a:spcPts val="0"/>
                        </a:spcAft>
                      </a:pPr>
                      <a:r>
                        <a:rPr lang="en-US" sz="1200" dirty="0">
                          <a:effectLst/>
                        </a:rPr>
                        <a:t>The QA Objective has Been Delivered</a:t>
                      </a:r>
                      <a:endParaRPr lang="en-US" sz="1600" dirty="0">
                        <a:effectLst/>
                        <a:latin typeface="Arial"/>
                        <a:ea typeface="Arial"/>
                        <a:cs typeface="Times New Roman"/>
                      </a:endParaRPr>
                    </a:p>
                  </a:txBody>
                  <a:tcPr marL="68580" marR="68580" marT="0" marB="0" anchor="ctr"/>
                </a:tc>
                <a:tc>
                  <a:txBody>
                    <a:bodyPr/>
                    <a:lstStyle/>
                    <a:p>
                      <a:pPr marL="0" marR="0">
                        <a:lnSpc>
                          <a:spcPts val="1300"/>
                        </a:lnSpc>
                        <a:spcBef>
                          <a:spcPts val="0"/>
                        </a:spcBef>
                        <a:spcAft>
                          <a:spcPts val="0"/>
                        </a:spcAft>
                      </a:pPr>
                      <a:r>
                        <a:rPr lang="en-US" sz="1200">
                          <a:effectLst/>
                        </a:rPr>
                        <a:t>Developer</a:t>
                      </a:r>
                      <a:endParaRPr lang="en-US" sz="1600">
                        <a:effectLst/>
                        <a:latin typeface="Arial"/>
                        <a:ea typeface="Arial"/>
                        <a:cs typeface="Times New Roman"/>
                      </a:endParaRPr>
                    </a:p>
                  </a:txBody>
                  <a:tcPr marL="68580" marR="68580" marT="0" marB="0" anchor="ctr"/>
                </a:tc>
              </a:tr>
              <a:tr h="239403">
                <a:tc>
                  <a:txBody>
                    <a:bodyPr/>
                    <a:lstStyle/>
                    <a:p>
                      <a:pPr marL="0" marR="0" algn="ctr">
                        <a:lnSpc>
                          <a:spcPts val="1300"/>
                        </a:lnSpc>
                        <a:spcBef>
                          <a:spcPts val="0"/>
                        </a:spcBef>
                        <a:spcAft>
                          <a:spcPts val="0"/>
                        </a:spcAft>
                      </a:pPr>
                      <a:r>
                        <a:rPr lang="en-US" sz="1200">
                          <a:effectLst/>
                        </a:rPr>
                        <a:t>11</a:t>
                      </a:r>
                      <a:endParaRPr lang="en-US" sz="1600">
                        <a:effectLst/>
                        <a:latin typeface="Arial"/>
                        <a:ea typeface="Arial"/>
                        <a:cs typeface="Times New Roman"/>
                      </a:endParaRPr>
                    </a:p>
                  </a:txBody>
                  <a:tcPr marL="68580" marR="68580" marT="0" marB="0" anchor="ctr"/>
                </a:tc>
                <a:tc>
                  <a:txBody>
                    <a:bodyPr/>
                    <a:lstStyle/>
                    <a:p>
                      <a:pPr marL="0" marR="0">
                        <a:lnSpc>
                          <a:spcPts val="1300"/>
                        </a:lnSpc>
                        <a:spcBef>
                          <a:spcPts val="0"/>
                        </a:spcBef>
                        <a:spcAft>
                          <a:spcPts val="0"/>
                        </a:spcAft>
                      </a:pPr>
                      <a:r>
                        <a:rPr lang="en-US" sz="1200" dirty="0">
                          <a:effectLst/>
                        </a:rPr>
                        <a:t>The QA Objective is Able to be Performed</a:t>
                      </a:r>
                      <a:endParaRPr lang="en-US" sz="1600" dirty="0">
                        <a:effectLst/>
                        <a:latin typeface="Arial"/>
                        <a:ea typeface="Arial"/>
                        <a:cs typeface="Times New Roman"/>
                      </a:endParaRPr>
                    </a:p>
                  </a:txBody>
                  <a:tcPr marL="68580" marR="68580" marT="0" marB="0" anchor="ctr"/>
                </a:tc>
                <a:tc>
                  <a:txBody>
                    <a:bodyPr/>
                    <a:lstStyle/>
                    <a:p>
                      <a:pPr marL="0" marR="0">
                        <a:lnSpc>
                          <a:spcPts val="1300"/>
                        </a:lnSpc>
                        <a:spcBef>
                          <a:spcPts val="0"/>
                        </a:spcBef>
                        <a:spcAft>
                          <a:spcPts val="0"/>
                        </a:spcAft>
                      </a:pPr>
                      <a:r>
                        <a:rPr lang="en-US" sz="1200">
                          <a:effectLst/>
                        </a:rPr>
                        <a:t>Developer</a:t>
                      </a:r>
                      <a:endParaRPr lang="en-US" sz="1600">
                        <a:effectLst/>
                        <a:latin typeface="Arial"/>
                        <a:ea typeface="Arial"/>
                        <a:cs typeface="Times New Roman"/>
                      </a:endParaRPr>
                    </a:p>
                  </a:txBody>
                  <a:tcPr marL="68580" marR="68580" marT="0" marB="0" anchor="ctr"/>
                </a:tc>
              </a:tr>
              <a:tr h="239403">
                <a:tc>
                  <a:txBody>
                    <a:bodyPr/>
                    <a:lstStyle/>
                    <a:p>
                      <a:pPr marL="0" marR="0" algn="ctr">
                        <a:lnSpc>
                          <a:spcPts val="1300"/>
                        </a:lnSpc>
                        <a:spcBef>
                          <a:spcPts val="0"/>
                        </a:spcBef>
                        <a:spcAft>
                          <a:spcPts val="0"/>
                        </a:spcAft>
                      </a:pPr>
                      <a:r>
                        <a:rPr lang="en-US" sz="1200">
                          <a:effectLst/>
                        </a:rPr>
                        <a:t>12</a:t>
                      </a:r>
                      <a:endParaRPr lang="en-US" sz="1600">
                        <a:effectLst/>
                        <a:latin typeface="Arial"/>
                        <a:ea typeface="Arial"/>
                        <a:cs typeface="Times New Roman"/>
                      </a:endParaRPr>
                    </a:p>
                  </a:txBody>
                  <a:tcPr marL="68580" marR="68580" marT="0" marB="0" anchor="ctr"/>
                </a:tc>
                <a:tc>
                  <a:txBody>
                    <a:bodyPr/>
                    <a:lstStyle/>
                    <a:p>
                      <a:pPr marL="0" marR="0">
                        <a:lnSpc>
                          <a:spcPts val="1300"/>
                        </a:lnSpc>
                        <a:spcBef>
                          <a:spcPts val="0"/>
                        </a:spcBef>
                        <a:spcAft>
                          <a:spcPts val="0"/>
                        </a:spcAft>
                      </a:pPr>
                      <a:r>
                        <a:rPr lang="en-US" sz="1200" dirty="0">
                          <a:effectLst/>
                        </a:rPr>
                        <a:t>A List of Development Changes is Created</a:t>
                      </a:r>
                      <a:endParaRPr lang="en-US" sz="1600" dirty="0">
                        <a:effectLst/>
                        <a:latin typeface="Arial"/>
                        <a:ea typeface="Arial"/>
                        <a:cs typeface="Times New Roman"/>
                      </a:endParaRPr>
                    </a:p>
                  </a:txBody>
                  <a:tcPr marL="68580" marR="68580" marT="0" marB="0" anchor="ctr"/>
                </a:tc>
                <a:tc>
                  <a:txBody>
                    <a:bodyPr/>
                    <a:lstStyle/>
                    <a:p>
                      <a:pPr marL="0" marR="0">
                        <a:lnSpc>
                          <a:spcPts val="1300"/>
                        </a:lnSpc>
                        <a:spcBef>
                          <a:spcPts val="0"/>
                        </a:spcBef>
                        <a:spcAft>
                          <a:spcPts val="0"/>
                        </a:spcAft>
                      </a:pPr>
                      <a:r>
                        <a:rPr lang="en-US" sz="1200">
                          <a:effectLst/>
                        </a:rPr>
                        <a:t>Developer</a:t>
                      </a:r>
                      <a:endParaRPr lang="en-US" sz="1600">
                        <a:effectLst/>
                        <a:latin typeface="Arial"/>
                        <a:ea typeface="Arial"/>
                        <a:cs typeface="Times New Roman"/>
                      </a:endParaRPr>
                    </a:p>
                  </a:txBody>
                  <a:tcPr marL="68580" marR="68580" marT="0" marB="0" anchor="ctr"/>
                </a:tc>
              </a:tr>
              <a:tr h="239403">
                <a:tc>
                  <a:txBody>
                    <a:bodyPr/>
                    <a:lstStyle/>
                    <a:p>
                      <a:pPr marL="0" marR="0" algn="ctr">
                        <a:lnSpc>
                          <a:spcPts val="1300"/>
                        </a:lnSpc>
                        <a:spcBef>
                          <a:spcPts val="0"/>
                        </a:spcBef>
                        <a:spcAft>
                          <a:spcPts val="0"/>
                        </a:spcAft>
                      </a:pPr>
                      <a:r>
                        <a:rPr lang="en-US" sz="1200">
                          <a:effectLst/>
                        </a:rPr>
                        <a:t>13</a:t>
                      </a:r>
                      <a:endParaRPr lang="en-US" sz="1600">
                        <a:effectLst/>
                        <a:latin typeface="Arial"/>
                        <a:ea typeface="Arial"/>
                        <a:cs typeface="Times New Roman"/>
                      </a:endParaRPr>
                    </a:p>
                  </a:txBody>
                  <a:tcPr marL="68580" marR="68580" marT="0" marB="0" anchor="ctr"/>
                </a:tc>
                <a:tc>
                  <a:txBody>
                    <a:bodyPr/>
                    <a:lstStyle/>
                    <a:p>
                      <a:pPr marL="0" marR="0">
                        <a:lnSpc>
                          <a:spcPts val="1300"/>
                        </a:lnSpc>
                        <a:spcBef>
                          <a:spcPts val="0"/>
                        </a:spcBef>
                        <a:spcAft>
                          <a:spcPts val="0"/>
                        </a:spcAft>
                      </a:pPr>
                      <a:r>
                        <a:rPr lang="en-US" sz="1200" dirty="0">
                          <a:effectLst/>
                        </a:rPr>
                        <a:t>A Revisited Code Review is Scheduled, if Required</a:t>
                      </a:r>
                      <a:endParaRPr lang="en-US" sz="1600" dirty="0">
                        <a:effectLst/>
                        <a:latin typeface="Arial"/>
                        <a:ea typeface="Arial"/>
                        <a:cs typeface="Times New Roman"/>
                      </a:endParaRPr>
                    </a:p>
                  </a:txBody>
                  <a:tcPr marL="68580" marR="68580" marT="0" marB="0" anchor="ctr"/>
                </a:tc>
                <a:tc>
                  <a:txBody>
                    <a:bodyPr/>
                    <a:lstStyle/>
                    <a:p>
                      <a:pPr marL="0" marR="0">
                        <a:lnSpc>
                          <a:spcPts val="1300"/>
                        </a:lnSpc>
                        <a:spcBef>
                          <a:spcPts val="0"/>
                        </a:spcBef>
                        <a:spcAft>
                          <a:spcPts val="0"/>
                        </a:spcAft>
                      </a:pPr>
                      <a:r>
                        <a:rPr lang="en-US" sz="1200">
                          <a:effectLst/>
                        </a:rPr>
                        <a:t>Code Review Lead</a:t>
                      </a:r>
                      <a:endParaRPr lang="en-US" sz="1600">
                        <a:effectLst/>
                        <a:latin typeface="Arial"/>
                        <a:ea typeface="Arial"/>
                        <a:cs typeface="Times New Roman"/>
                      </a:endParaRPr>
                    </a:p>
                  </a:txBody>
                  <a:tcPr marL="68580" marR="68580" marT="0" marB="0" anchor="ctr"/>
                </a:tc>
              </a:tr>
              <a:tr h="239403">
                <a:tc>
                  <a:txBody>
                    <a:bodyPr/>
                    <a:lstStyle/>
                    <a:p>
                      <a:pPr marL="0" marR="0" algn="ctr">
                        <a:lnSpc>
                          <a:spcPts val="1300"/>
                        </a:lnSpc>
                        <a:spcBef>
                          <a:spcPts val="0"/>
                        </a:spcBef>
                        <a:spcAft>
                          <a:spcPts val="0"/>
                        </a:spcAft>
                      </a:pPr>
                      <a:r>
                        <a:rPr lang="en-US" sz="1200">
                          <a:effectLst/>
                        </a:rPr>
                        <a:t>14</a:t>
                      </a:r>
                      <a:endParaRPr lang="en-US" sz="1600">
                        <a:effectLst/>
                        <a:latin typeface="Arial"/>
                        <a:ea typeface="Arial"/>
                        <a:cs typeface="Times New Roman"/>
                      </a:endParaRPr>
                    </a:p>
                  </a:txBody>
                  <a:tcPr marL="68580" marR="68580" marT="0" marB="0" anchor="ctr"/>
                </a:tc>
                <a:tc>
                  <a:txBody>
                    <a:bodyPr/>
                    <a:lstStyle/>
                    <a:p>
                      <a:pPr marL="0" marR="0">
                        <a:lnSpc>
                          <a:spcPts val="1300"/>
                        </a:lnSpc>
                        <a:spcBef>
                          <a:spcPts val="0"/>
                        </a:spcBef>
                        <a:spcAft>
                          <a:spcPts val="0"/>
                        </a:spcAft>
                      </a:pPr>
                      <a:r>
                        <a:rPr lang="en-US" sz="1200" dirty="0">
                          <a:effectLst/>
                        </a:rPr>
                        <a:t>The Code is Understood at a Level that Facilitates a Secondary Knowledge Level</a:t>
                      </a:r>
                      <a:endParaRPr lang="en-US" sz="1600" dirty="0">
                        <a:effectLst/>
                        <a:latin typeface="Arial"/>
                        <a:ea typeface="Arial"/>
                        <a:cs typeface="Times New Roman"/>
                      </a:endParaRPr>
                    </a:p>
                  </a:txBody>
                  <a:tcPr marL="68580" marR="68580" marT="0" marB="0" anchor="ctr"/>
                </a:tc>
                <a:tc>
                  <a:txBody>
                    <a:bodyPr/>
                    <a:lstStyle/>
                    <a:p>
                      <a:pPr marL="0" marR="0">
                        <a:lnSpc>
                          <a:spcPts val="1300"/>
                        </a:lnSpc>
                        <a:spcBef>
                          <a:spcPts val="0"/>
                        </a:spcBef>
                        <a:spcAft>
                          <a:spcPts val="0"/>
                        </a:spcAft>
                      </a:pPr>
                      <a:r>
                        <a:rPr lang="en-US" sz="1200">
                          <a:effectLst/>
                        </a:rPr>
                        <a:t>Code Technologist</a:t>
                      </a:r>
                      <a:endParaRPr lang="en-US" sz="1600">
                        <a:effectLst/>
                        <a:latin typeface="Arial"/>
                        <a:ea typeface="Arial"/>
                        <a:cs typeface="Times New Roman"/>
                      </a:endParaRPr>
                    </a:p>
                  </a:txBody>
                  <a:tcPr marL="68580" marR="68580" marT="0" marB="0" anchor="ctr"/>
                </a:tc>
              </a:tr>
              <a:tr h="239403">
                <a:tc>
                  <a:txBody>
                    <a:bodyPr/>
                    <a:lstStyle/>
                    <a:p>
                      <a:pPr marL="0" marR="0" algn="ctr">
                        <a:lnSpc>
                          <a:spcPts val="1300"/>
                        </a:lnSpc>
                        <a:spcBef>
                          <a:spcPts val="0"/>
                        </a:spcBef>
                        <a:spcAft>
                          <a:spcPts val="0"/>
                        </a:spcAft>
                      </a:pPr>
                      <a:r>
                        <a:rPr lang="en-US" sz="1200">
                          <a:effectLst/>
                        </a:rPr>
                        <a:t>15</a:t>
                      </a:r>
                      <a:endParaRPr lang="en-US" sz="1600">
                        <a:effectLst/>
                        <a:latin typeface="Arial"/>
                        <a:ea typeface="Arial"/>
                        <a:cs typeface="Times New Roman"/>
                      </a:endParaRPr>
                    </a:p>
                  </a:txBody>
                  <a:tcPr marL="68580" marR="68580" marT="0" marB="0" anchor="ctr"/>
                </a:tc>
                <a:tc>
                  <a:txBody>
                    <a:bodyPr/>
                    <a:lstStyle/>
                    <a:p>
                      <a:pPr marL="0" marR="0">
                        <a:lnSpc>
                          <a:spcPts val="1300"/>
                        </a:lnSpc>
                        <a:spcBef>
                          <a:spcPts val="0"/>
                        </a:spcBef>
                        <a:spcAft>
                          <a:spcPts val="0"/>
                        </a:spcAft>
                      </a:pPr>
                      <a:r>
                        <a:rPr lang="en-US" sz="1200" dirty="0">
                          <a:effectLst/>
                        </a:rPr>
                        <a:t>An Estimated Level of Effort Required to Get to the Integration Review</a:t>
                      </a:r>
                      <a:endParaRPr lang="en-US" sz="1600" dirty="0">
                        <a:effectLst/>
                        <a:latin typeface="Arial"/>
                        <a:ea typeface="Arial"/>
                        <a:cs typeface="Times New Roman"/>
                      </a:endParaRPr>
                    </a:p>
                  </a:txBody>
                  <a:tcPr marL="68580" marR="68580" marT="0" marB="0" anchor="ctr"/>
                </a:tc>
                <a:tc>
                  <a:txBody>
                    <a:bodyPr/>
                    <a:lstStyle/>
                    <a:p>
                      <a:pPr marL="0" marR="0">
                        <a:lnSpc>
                          <a:spcPts val="1300"/>
                        </a:lnSpc>
                        <a:spcBef>
                          <a:spcPts val="0"/>
                        </a:spcBef>
                        <a:spcAft>
                          <a:spcPts val="0"/>
                        </a:spcAft>
                      </a:pPr>
                      <a:r>
                        <a:rPr lang="en-US" sz="1200" dirty="0">
                          <a:effectLst/>
                        </a:rPr>
                        <a:t>Developer</a:t>
                      </a:r>
                      <a:endParaRPr lang="en-US" sz="1600" dirty="0">
                        <a:effectLst/>
                        <a:latin typeface="Arial"/>
                        <a:ea typeface="Arial"/>
                        <a:cs typeface="Times New Roman"/>
                      </a:endParaRPr>
                    </a:p>
                  </a:txBody>
                  <a:tcPr marL="68580" marR="68580" marT="0" marB="0" anchor="ctr"/>
                </a:tc>
              </a:tr>
              <a:tr h="239403">
                <a:tc>
                  <a:txBody>
                    <a:bodyPr/>
                    <a:lstStyle/>
                    <a:p>
                      <a:pPr marL="0" marR="0" algn="ctr">
                        <a:lnSpc>
                          <a:spcPts val="1300"/>
                        </a:lnSpc>
                        <a:spcBef>
                          <a:spcPts val="0"/>
                        </a:spcBef>
                        <a:spcAft>
                          <a:spcPts val="0"/>
                        </a:spcAft>
                      </a:pPr>
                      <a:r>
                        <a:rPr lang="en-US" sz="1200">
                          <a:effectLst/>
                        </a:rPr>
                        <a:t>16</a:t>
                      </a:r>
                      <a:endParaRPr lang="en-US" sz="1600">
                        <a:effectLst/>
                        <a:latin typeface="Arial"/>
                        <a:ea typeface="Arial"/>
                        <a:cs typeface="Times New Roman"/>
                      </a:endParaRPr>
                    </a:p>
                  </a:txBody>
                  <a:tcPr marL="68580" marR="68580" marT="0" marB="0" anchor="ctr"/>
                </a:tc>
                <a:tc>
                  <a:txBody>
                    <a:bodyPr/>
                    <a:lstStyle/>
                    <a:p>
                      <a:pPr marL="0" marR="0">
                        <a:lnSpc>
                          <a:spcPts val="1300"/>
                        </a:lnSpc>
                        <a:spcBef>
                          <a:spcPts val="0"/>
                        </a:spcBef>
                        <a:spcAft>
                          <a:spcPts val="0"/>
                        </a:spcAft>
                      </a:pPr>
                      <a:r>
                        <a:rPr lang="en-US" sz="1200" dirty="0">
                          <a:effectLst/>
                        </a:rPr>
                        <a:t>In Conclusion - Query for Questions, Issues and Potential Blocks</a:t>
                      </a:r>
                      <a:endParaRPr lang="en-US" sz="1600" dirty="0">
                        <a:effectLst/>
                        <a:latin typeface="Arial"/>
                        <a:ea typeface="Arial"/>
                        <a:cs typeface="Times New Roman"/>
                      </a:endParaRPr>
                    </a:p>
                  </a:txBody>
                  <a:tcPr marL="68580" marR="68580" marT="0" marB="0" anchor="ctr"/>
                </a:tc>
                <a:tc>
                  <a:txBody>
                    <a:bodyPr/>
                    <a:lstStyle/>
                    <a:p>
                      <a:pPr marL="0" marR="0">
                        <a:lnSpc>
                          <a:spcPts val="1300"/>
                        </a:lnSpc>
                        <a:spcBef>
                          <a:spcPts val="0"/>
                        </a:spcBef>
                        <a:spcAft>
                          <a:spcPts val="0"/>
                        </a:spcAft>
                      </a:pPr>
                      <a:r>
                        <a:rPr lang="en-US" sz="1200" dirty="0">
                          <a:effectLst/>
                        </a:rPr>
                        <a:t>Code Review Lead</a:t>
                      </a:r>
                      <a:endParaRPr lang="en-US" sz="1600" dirty="0">
                        <a:effectLst/>
                        <a:latin typeface="Arial"/>
                        <a:ea typeface="Arial"/>
                        <a:cs typeface="Times New Roman"/>
                      </a:endParaRPr>
                    </a:p>
                  </a:txBody>
                  <a:tcPr marL="68580" marR="68580" marT="0" marB="0" anchor="ctr"/>
                </a:tc>
              </a:tr>
            </a:tbl>
          </a:graphicData>
        </a:graphic>
      </p:graphicFrame>
    </p:spTree>
    <p:extLst>
      <p:ext uri="{BB962C8B-B14F-4D97-AF65-F5344CB8AC3E}">
        <p14:creationId xmlns:p14="http://schemas.microsoft.com/office/powerpoint/2010/main" val="37373519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afterEffect">
                                  <p:stCondLst>
                                    <p:cond delay="0"/>
                                  </p:stCondLst>
                                  <p:childTnLst>
                                    <p:set>
                                      <p:cBhvr>
                                        <p:cTn id="6" dur="1" fill="hold">
                                          <p:stCondLst>
                                            <p:cond delay="0"/>
                                          </p:stCondLst>
                                        </p:cTn>
                                        <p:tgtEl>
                                          <p:spTgt spid="14"/>
                                        </p:tgtEl>
                                        <p:attrNameLst>
                                          <p:attrName>style.visibility</p:attrName>
                                        </p:attrNameLst>
                                      </p:cBhvr>
                                      <p:to>
                                        <p:strVal val="visible"/>
                                      </p:to>
                                    </p:set>
                                    <p:anim calcmode="lin" valueType="num">
                                      <p:cBhvr>
                                        <p:cTn id="7" dur="750" fill="hold"/>
                                        <p:tgtEl>
                                          <p:spTgt spid="14"/>
                                        </p:tgtEl>
                                        <p:attrNameLst>
                                          <p:attrName>ppt_w</p:attrName>
                                        </p:attrNameLst>
                                      </p:cBhvr>
                                      <p:tavLst>
                                        <p:tav tm="0">
                                          <p:val>
                                            <p:fltVal val="0"/>
                                          </p:val>
                                        </p:tav>
                                        <p:tav tm="100000">
                                          <p:val>
                                            <p:strVal val="#ppt_w"/>
                                          </p:val>
                                        </p:tav>
                                      </p:tavLst>
                                    </p:anim>
                                    <p:anim calcmode="lin" valueType="num">
                                      <p:cBhvr>
                                        <p:cTn id="8" dur="750" fill="hold"/>
                                        <p:tgtEl>
                                          <p:spTgt spid="14"/>
                                        </p:tgtEl>
                                        <p:attrNameLst>
                                          <p:attrName>ppt_h</p:attrName>
                                        </p:attrNameLst>
                                      </p:cBhvr>
                                      <p:tavLst>
                                        <p:tav tm="0">
                                          <p:val>
                                            <p:fltVal val="0"/>
                                          </p:val>
                                        </p:tav>
                                        <p:tav tm="100000">
                                          <p:val>
                                            <p:strVal val="#ppt_h"/>
                                          </p:val>
                                        </p:tav>
                                      </p:tavLst>
                                    </p:anim>
                                    <p:animEffect transition="in" filter="fade">
                                      <p:cBhvr>
                                        <p:cTn id="9" dur="75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idx="4294967295"/>
          </p:nvPr>
        </p:nvSpPr>
        <p:spPr>
          <a:xfrm>
            <a:off x="141461" y="231075"/>
            <a:ext cx="8142520" cy="302331"/>
          </a:xfrm>
        </p:spPr>
        <p:txBody>
          <a:bodyPr>
            <a:noAutofit/>
          </a:bodyPr>
          <a:lstStyle/>
          <a:p>
            <a:pPr algn="r">
              <a:tabLst>
                <a:tab pos="7443205" algn="r"/>
                <a:tab pos="7675994" algn="r"/>
              </a:tabLst>
            </a:pPr>
            <a:r>
              <a:rPr lang="en-US" b="1" dirty="0" smtClean="0"/>
              <a:t>What </a:t>
            </a:r>
            <a:r>
              <a:rPr lang="en-US" b="1" dirty="0" smtClean="0"/>
              <a:t>is the Integration Review?</a:t>
            </a:r>
            <a:endParaRPr lang="en-US" sz="800" b="1" dirty="0"/>
          </a:p>
        </p:txBody>
      </p:sp>
      <p:pic>
        <p:nvPicPr>
          <p:cNvPr id="61" name="Picture 2" descr="C:\Users\BHuett\Dropbox\WordPress\Templates\Images\Content\Blogs\AgileSeries\SprintDevelopmentProcess\DevelopmentAndDesign\AgileDevelopmentCycles_Sm.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307228" y="6037"/>
            <a:ext cx="729614" cy="687864"/>
          </a:xfrm>
          <a:prstGeom prst="roundRect">
            <a:avLst>
              <a:gd name="adj" fmla="val 16667"/>
            </a:avLst>
          </a:prstGeom>
          <a:ln>
            <a:noFill/>
          </a:ln>
          <a:effectLst>
            <a:outerShdw blurRad="152400" dist="12000" dir="900000" sy="98000" kx="110000" ky="200000" algn="tl" rotWithShape="0">
              <a:srgbClr val="000000">
                <a:alpha val="30000"/>
              </a:srgbClr>
            </a:outerShdw>
          </a:effectLst>
          <a:scene3d>
            <a:camera prst="perspectiveRelaxed">
              <a:rot lat="19800000" lon="1200000" rev="20820000"/>
            </a:camera>
            <a:lightRig rig="threePt" dir="t"/>
          </a:scene3d>
          <a:sp3d contourW="6350" prstMaterial="matte">
            <a:bevelT w="101600" h="101600"/>
            <a:contourClr>
              <a:srgbClr val="969696"/>
            </a:contourClr>
          </a:sp3d>
          <a:extLst>
            <a:ext uri="{909E8E84-426E-40DD-AFC4-6F175D3DCCD1}">
              <a14:hiddenFill xmlns:a14="http://schemas.microsoft.com/office/drawing/2010/main">
                <a:solidFill>
                  <a:srgbClr val="FFFFFF"/>
                </a:solidFill>
              </a14:hiddenFill>
            </a:ext>
          </a:extLst>
        </p:spPr>
      </p:pic>
      <p:pic>
        <p:nvPicPr>
          <p:cNvPr id="7" name="Picture 6"/>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9081" y="244949"/>
            <a:ext cx="904875" cy="295275"/>
          </a:xfrm>
          <a:prstGeom prst="rect">
            <a:avLst/>
          </a:prstGeom>
        </p:spPr>
      </p:pic>
      <p:sp>
        <p:nvSpPr>
          <p:cNvPr id="13" name="Rectangle 12"/>
          <p:cNvSpPr/>
          <p:nvPr/>
        </p:nvSpPr>
        <p:spPr>
          <a:xfrm>
            <a:off x="152400" y="687993"/>
            <a:ext cx="8828868" cy="553998"/>
          </a:xfrm>
          <a:prstGeom prst="rect">
            <a:avLst/>
          </a:prstGeom>
        </p:spPr>
        <p:txBody>
          <a:bodyPr wrap="square">
            <a:spAutoFit/>
          </a:bodyPr>
          <a:lstStyle/>
          <a:p>
            <a:r>
              <a:rPr lang="en-US" sz="3000" b="1" dirty="0">
                <a:solidFill>
                  <a:srgbClr val="002060"/>
                </a:solidFill>
                <a:effectLst>
                  <a:outerShdw blurRad="38100" dist="38100" dir="2700000" algn="tl">
                    <a:srgbClr val="000000">
                      <a:alpha val="43137"/>
                    </a:srgbClr>
                  </a:outerShdw>
                </a:effectLst>
              </a:rPr>
              <a:t>The </a:t>
            </a:r>
            <a:r>
              <a:rPr lang="en-US" sz="3000" b="1" dirty="0" smtClean="0">
                <a:solidFill>
                  <a:srgbClr val="002060"/>
                </a:solidFill>
                <a:effectLst>
                  <a:outerShdw blurRad="38100" dist="38100" dir="2700000" algn="tl">
                    <a:srgbClr val="000000">
                      <a:alpha val="43137"/>
                    </a:srgbClr>
                  </a:outerShdw>
                </a:effectLst>
              </a:rPr>
              <a:t>Integration Review</a:t>
            </a:r>
            <a:endParaRPr lang="en-US" sz="3000" b="1" i="1" dirty="0">
              <a:solidFill>
                <a:srgbClr val="002060"/>
              </a:solidFill>
              <a:effectLst>
                <a:outerShdw blurRad="38100" dist="38100" dir="2700000" algn="tl">
                  <a:srgbClr val="000000">
                    <a:alpha val="43137"/>
                  </a:srgbClr>
                </a:outerShdw>
              </a:effectLst>
            </a:endParaRPr>
          </a:p>
        </p:txBody>
      </p:sp>
      <p:sp>
        <p:nvSpPr>
          <p:cNvPr id="14" name="Rectangle 13"/>
          <p:cNvSpPr/>
          <p:nvPr/>
        </p:nvSpPr>
        <p:spPr>
          <a:xfrm>
            <a:off x="158657" y="1173482"/>
            <a:ext cx="8930932" cy="584775"/>
          </a:xfrm>
          <a:prstGeom prst="rect">
            <a:avLst/>
          </a:prstGeom>
        </p:spPr>
        <p:txBody>
          <a:bodyPr wrap="square">
            <a:spAutoFit/>
          </a:bodyPr>
          <a:lstStyle/>
          <a:p>
            <a:r>
              <a:rPr lang="en-US" sz="1600" dirty="0"/>
              <a:t>After the Sprint User Story Development status is moved from the Code Review status to the Code Integration status the developed code is migrated to the QA environment. </a:t>
            </a:r>
          </a:p>
        </p:txBody>
      </p:sp>
      <p:sp>
        <p:nvSpPr>
          <p:cNvPr id="8" name="Rectangle 7"/>
          <p:cNvSpPr/>
          <p:nvPr/>
        </p:nvSpPr>
        <p:spPr>
          <a:xfrm>
            <a:off x="158657" y="1766778"/>
            <a:ext cx="8930932" cy="584775"/>
          </a:xfrm>
          <a:prstGeom prst="rect">
            <a:avLst/>
          </a:prstGeom>
        </p:spPr>
        <p:txBody>
          <a:bodyPr wrap="square">
            <a:spAutoFit/>
          </a:bodyPr>
          <a:lstStyle/>
          <a:p>
            <a:r>
              <a:rPr lang="en-US" sz="1600" dirty="0" smtClean="0"/>
              <a:t>The </a:t>
            </a:r>
            <a:r>
              <a:rPr lang="en-US" sz="1600" dirty="0"/>
              <a:t>QA environment for Integration Development and QA Objective validation will help to ensure that any infrastructure dependencies are consumed in a fashion similar to the Client-facing environments. </a:t>
            </a:r>
          </a:p>
        </p:txBody>
      </p:sp>
      <p:sp>
        <p:nvSpPr>
          <p:cNvPr id="9" name="Rectangle 8"/>
          <p:cNvSpPr/>
          <p:nvPr/>
        </p:nvSpPr>
        <p:spPr>
          <a:xfrm>
            <a:off x="158657" y="2353131"/>
            <a:ext cx="8930932" cy="830997"/>
          </a:xfrm>
          <a:prstGeom prst="rect">
            <a:avLst/>
          </a:prstGeom>
        </p:spPr>
        <p:txBody>
          <a:bodyPr wrap="square">
            <a:spAutoFit/>
          </a:bodyPr>
          <a:lstStyle/>
          <a:p>
            <a:r>
              <a:rPr lang="en-US" sz="1600" dirty="0" smtClean="0"/>
              <a:t>Exercising </a:t>
            </a:r>
            <a:r>
              <a:rPr lang="en-US" sz="1600" dirty="0"/>
              <a:t>the QA Objective in the same environment as QA with is using helps to minimize the “</a:t>
            </a:r>
            <a:r>
              <a:rPr lang="en-US" sz="1600" i="1" dirty="0"/>
              <a:t>Bugs</a:t>
            </a:r>
            <a:r>
              <a:rPr lang="en-US" sz="1600" dirty="0"/>
              <a:t>” that should be found by the Development Team and not left to the QA Team to identify. This should deliver code to QA that exceeds a 95 – 5 percent paradigm of success. </a:t>
            </a:r>
          </a:p>
        </p:txBody>
      </p:sp>
      <p:sp>
        <p:nvSpPr>
          <p:cNvPr id="10" name="Rectangle 9"/>
          <p:cNvSpPr/>
          <p:nvPr/>
        </p:nvSpPr>
        <p:spPr>
          <a:xfrm>
            <a:off x="158657" y="3195213"/>
            <a:ext cx="8930932" cy="584775"/>
          </a:xfrm>
          <a:prstGeom prst="rect">
            <a:avLst/>
          </a:prstGeom>
        </p:spPr>
        <p:txBody>
          <a:bodyPr wrap="square">
            <a:spAutoFit/>
          </a:bodyPr>
          <a:lstStyle/>
          <a:p>
            <a:r>
              <a:rPr lang="en-US" sz="1600" dirty="0" smtClean="0"/>
              <a:t>This </a:t>
            </a:r>
            <a:r>
              <a:rPr lang="en-US" sz="1600" dirty="0"/>
              <a:t>process leaves the QA Team with the time and resources to find issues that neither the Development or QA teams thought of during the Sprint process.</a:t>
            </a:r>
          </a:p>
        </p:txBody>
      </p:sp>
      <p:sp>
        <p:nvSpPr>
          <p:cNvPr id="3" name="Rectangle 2"/>
          <p:cNvSpPr/>
          <p:nvPr/>
        </p:nvSpPr>
        <p:spPr>
          <a:xfrm>
            <a:off x="158657" y="3786357"/>
            <a:ext cx="8562814" cy="584775"/>
          </a:xfrm>
          <a:prstGeom prst="rect">
            <a:avLst/>
          </a:prstGeom>
        </p:spPr>
        <p:txBody>
          <a:bodyPr wrap="square">
            <a:spAutoFit/>
          </a:bodyPr>
          <a:lstStyle/>
          <a:p>
            <a:r>
              <a:rPr lang="en-US" sz="1600" dirty="0"/>
              <a:t>Each Integration Review will validate the replacement of Mock and Stub dependencies with real Infrastructure dependencies. This list should act as a “</a:t>
            </a:r>
            <a:r>
              <a:rPr lang="en-US" sz="1600" i="1" dirty="0"/>
              <a:t>Check List</a:t>
            </a:r>
            <a:r>
              <a:rPr lang="en-US" sz="1600" dirty="0"/>
              <a:t>” during the Integration Review:</a:t>
            </a:r>
            <a:endParaRPr lang="en-US" sz="1600" dirty="0"/>
          </a:p>
        </p:txBody>
      </p:sp>
      <p:graphicFrame>
        <p:nvGraphicFramePr>
          <p:cNvPr id="4" name="Table 3"/>
          <p:cNvGraphicFramePr>
            <a:graphicFrameLocks noGrp="1"/>
          </p:cNvGraphicFramePr>
          <p:nvPr>
            <p:extLst>
              <p:ext uri="{D42A27DB-BD31-4B8C-83A1-F6EECF244321}">
                <p14:modId xmlns:p14="http://schemas.microsoft.com/office/powerpoint/2010/main" val="2894662822"/>
              </p:ext>
            </p:extLst>
          </p:nvPr>
        </p:nvGraphicFramePr>
        <p:xfrm>
          <a:off x="183268" y="4378881"/>
          <a:ext cx="8767005" cy="1967677"/>
        </p:xfrm>
        <a:graphic>
          <a:graphicData uri="http://schemas.openxmlformats.org/drawingml/2006/table">
            <a:tbl>
              <a:tblPr firstRow="1" firstCol="1" bandRow="1">
                <a:tableStyleId>{5C22544A-7EE6-4342-B048-85BDC9FD1C3A}</a:tableStyleId>
              </a:tblPr>
              <a:tblGrid>
                <a:gridCol w="587332"/>
                <a:gridCol w="5944946"/>
                <a:gridCol w="2234727"/>
              </a:tblGrid>
              <a:tr h="206638">
                <a:tc>
                  <a:txBody>
                    <a:bodyPr/>
                    <a:lstStyle/>
                    <a:p>
                      <a:pPr marL="0" marR="0" algn="ctr">
                        <a:lnSpc>
                          <a:spcPts val="1300"/>
                        </a:lnSpc>
                        <a:spcBef>
                          <a:spcPts val="0"/>
                        </a:spcBef>
                        <a:spcAft>
                          <a:spcPts val="0"/>
                        </a:spcAft>
                      </a:pPr>
                      <a:r>
                        <a:rPr lang="en-US" sz="1400" dirty="0">
                          <a:effectLst/>
                        </a:rPr>
                        <a:t>#</a:t>
                      </a:r>
                      <a:endParaRPr lang="en-US" sz="1400" dirty="0">
                        <a:effectLst/>
                        <a:latin typeface="Arial"/>
                        <a:ea typeface="Arial"/>
                        <a:cs typeface="Times New Roman"/>
                      </a:endParaRPr>
                    </a:p>
                  </a:txBody>
                  <a:tcPr marL="68580" marR="68580" marT="0" marB="0" anchor="ctr"/>
                </a:tc>
                <a:tc>
                  <a:txBody>
                    <a:bodyPr/>
                    <a:lstStyle/>
                    <a:p>
                      <a:pPr marL="0" marR="0" algn="ctr">
                        <a:lnSpc>
                          <a:spcPts val="1300"/>
                        </a:lnSpc>
                        <a:spcBef>
                          <a:spcPts val="0"/>
                        </a:spcBef>
                        <a:spcAft>
                          <a:spcPts val="0"/>
                        </a:spcAft>
                      </a:pPr>
                      <a:r>
                        <a:rPr lang="en-US" sz="1400" dirty="0">
                          <a:effectLst/>
                        </a:rPr>
                        <a:t>The Prerequisite Items, Knowledge and Actions</a:t>
                      </a:r>
                      <a:endParaRPr lang="en-US" sz="1400" dirty="0">
                        <a:effectLst/>
                        <a:latin typeface="Arial"/>
                        <a:ea typeface="Arial"/>
                        <a:cs typeface="Times New Roman"/>
                      </a:endParaRPr>
                    </a:p>
                  </a:txBody>
                  <a:tcPr marL="68580" marR="68580" marT="0" marB="0" anchor="ctr"/>
                </a:tc>
                <a:tc>
                  <a:txBody>
                    <a:bodyPr/>
                    <a:lstStyle/>
                    <a:p>
                      <a:pPr marL="0" marR="0" algn="ctr">
                        <a:lnSpc>
                          <a:spcPts val="1300"/>
                        </a:lnSpc>
                        <a:spcBef>
                          <a:spcPts val="0"/>
                        </a:spcBef>
                        <a:spcAft>
                          <a:spcPts val="0"/>
                        </a:spcAft>
                      </a:pPr>
                      <a:r>
                        <a:rPr lang="en-US" sz="1400" dirty="0">
                          <a:effectLst/>
                        </a:rPr>
                        <a:t>Responsible Role</a:t>
                      </a:r>
                      <a:endParaRPr lang="en-US" sz="1400" dirty="0">
                        <a:effectLst/>
                        <a:latin typeface="Arial"/>
                        <a:ea typeface="Arial"/>
                        <a:cs typeface="Times New Roman"/>
                      </a:endParaRPr>
                    </a:p>
                  </a:txBody>
                  <a:tcPr marL="68580" marR="68580" marT="0" marB="0" anchor="ctr"/>
                </a:tc>
              </a:tr>
              <a:tr h="195671">
                <a:tc>
                  <a:txBody>
                    <a:bodyPr/>
                    <a:lstStyle/>
                    <a:p>
                      <a:pPr marL="0" marR="0" algn="ctr">
                        <a:lnSpc>
                          <a:spcPts val="1300"/>
                        </a:lnSpc>
                        <a:spcBef>
                          <a:spcPts val="0"/>
                        </a:spcBef>
                        <a:spcAft>
                          <a:spcPts val="0"/>
                        </a:spcAft>
                      </a:pPr>
                      <a:r>
                        <a:rPr lang="en-US" sz="1100" dirty="0">
                          <a:effectLst/>
                        </a:rPr>
                        <a:t>1</a:t>
                      </a:r>
                      <a:endParaRPr lang="en-US" sz="1400" dirty="0">
                        <a:effectLst/>
                        <a:latin typeface="Arial"/>
                        <a:ea typeface="Arial"/>
                        <a:cs typeface="Times New Roman"/>
                      </a:endParaRPr>
                    </a:p>
                  </a:txBody>
                  <a:tcPr marL="68580" marR="68580" marT="0" marB="0" anchor="ctr"/>
                </a:tc>
                <a:tc>
                  <a:txBody>
                    <a:bodyPr/>
                    <a:lstStyle/>
                    <a:p>
                      <a:pPr marL="0" marR="0">
                        <a:lnSpc>
                          <a:spcPts val="1300"/>
                        </a:lnSpc>
                        <a:spcBef>
                          <a:spcPts val="0"/>
                        </a:spcBef>
                        <a:spcAft>
                          <a:spcPts val="0"/>
                        </a:spcAft>
                      </a:pPr>
                      <a:r>
                        <a:rPr lang="en-US" sz="1100" dirty="0">
                          <a:effectLst/>
                        </a:rPr>
                        <a:t>Validate that the Code is in the QA Environment</a:t>
                      </a:r>
                      <a:endParaRPr lang="en-US" sz="1400" dirty="0">
                        <a:effectLst/>
                        <a:latin typeface="Arial"/>
                        <a:ea typeface="Arial"/>
                        <a:cs typeface="Times New Roman"/>
                      </a:endParaRPr>
                    </a:p>
                  </a:txBody>
                  <a:tcPr marL="68580" marR="68580" marT="0" marB="0" anchor="ctr"/>
                </a:tc>
                <a:tc>
                  <a:txBody>
                    <a:bodyPr/>
                    <a:lstStyle/>
                    <a:p>
                      <a:pPr marL="0" marR="0">
                        <a:lnSpc>
                          <a:spcPts val="1300"/>
                        </a:lnSpc>
                        <a:spcBef>
                          <a:spcPts val="0"/>
                        </a:spcBef>
                        <a:spcAft>
                          <a:spcPts val="0"/>
                        </a:spcAft>
                      </a:pPr>
                      <a:r>
                        <a:rPr lang="en-US" sz="1100">
                          <a:effectLst/>
                        </a:rPr>
                        <a:t>Code Review Lead</a:t>
                      </a:r>
                      <a:endParaRPr lang="en-US" sz="1400">
                        <a:effectLst/>
                        <a:latin typeface="Arial"/>
                        <a:ea typeface="Arial"/>
                        <a:cs typeface="Times New Roman"/>
                      </a:endParaRPr>
                    </a:p>
                  </a:txBody>
                  <a:tcPr marL="68580" marR="68580" marT="0" marB="0" anchor="ctr"/>
                </a:tc>
              </a:tr>
              <a:tr h="195671">
                <a:tc>
                  <a:txBody>
                    <a:bodyPr/>
                    <a:lstStyle/>
                    <a:p>
                      <a:pPr marL="0" marR="0" algn="ctr">
                        <a:lnSpc>
                          <a:spcPts val="1300"/>
                        </a:lnSpc>
                        <a:spcBef>
                          <a:spcPts val="0"/>
                        </a:spcBef>
                        <a:spcAft>
                          <a:spcPts val="0"/>
                        </a:spcAft>
                      </a:pPr>
                      <a:r>
                        <a:rPr lang="en-US" sz="1100">
                          <a:effectLst/>
                        </a:rPr>
                        <a:t>2</a:t>
                      </a:r>
                      <a:endParaRPr lang="en-US" sz="1400">
                        <a:effectLst/>
                        <a:latin typeface="Arial"/>
                        <a:ea typeface="Arial"/>
                        <a:cs typeface="Times New Roman"/>
                      </a:endParaRPr>
                    </a:p>
                  </a:txBody>
                  <a:tcPr marL="68580" marR="68580" marT="0" marB="0" anchor="ctr"/>
                </a:tc>
                <a:tc>
                  <a:txBody>
                    <a:bodyPr/>
                    <a:lstStyle/>
                    <a:p>
                      <a:pPr marL="0" marR="0">
                        <a:lnSpc>
                          <a:spcPts val="1300"/>
                        </a:lnSpc>
                        <a:spcBef>
                          <a:spcPts val="0"/>
                        </a:spcBef>
                        <a:spcAft>
                          <a:spcPts val="0"/>
                        </a:spcAft>
                      </a:pPr>
                      <a:r>
                        <a:rPr lang="en-US" sz="1100" dirty="0">
                          <a:effectLst/>
                        </a:rPr>
                        <a:t>Ensure that Unit Tests have been moved to a Test Region and Ignored</a:t>
                      </a:r>
                      <a:endParaRPr lang="en-US" sz="1400" dirty="0">
                        <a:effectLst/>
                        <a:latin typeface="Arial"/>
                        <a:ea typeface="Arial"/>
                        <a:cs typeface="Times New Roman"/>
                      </a:endParaRPr>
                    </a:p>
                  </a:txBody>
                  <a:tcPr marL="68580" marR="68580" marT="0" marB="0" anchor="ctr"/>
                </a:tc>
                <a:tc>
                  <a:txBody>
                    <a:bodyPr/>
                    <a:lstStyle/>
                    <a:p>
                      <a:pPr marL="0" marR="0">
                        <a:lnSpc>
                          <a:spcPts val="1300"/>
                        </a:lnSpc>
                        <a:spcBef>
                          <a:spcPts val="0"/>
                        </a:spcBef>
                        <a:spcAft>
                          <a:spcPts val="0"/>
                        </a:spcAft>
                      </a:pPr>
                      <a:r>
                        <a:rPr lang="en-US" sz="1100">
                          <a:effectLst/>
                        </a:rPr>
                        <a:t>Code Review Lead</a:t>
                      </a:r>
                      <a:endParaRPr lang="en-US" sz="1400">
                        <a:effectLst/>
                        <a:latin typeface="Arial"/>
                        <a:ea typeface="Arial"/>
                        <a:cs typeface="Times New Roman"/>
                      </a:endParaRPr>
                    </a:p>
                  </a:txBody>
                  <a:tcPr marL="68580" marR="68580" marT="0" marB="0" anchor="ctr"/>
                </a:tc>
              </a:tr>
              <a:tr h="195671">
                <a:tc>
                  <a:txBody>
                    <a:bodyPr/>
                    <a:lstStyle/>
                    <a:p>
                      <a:pPr marL="0" marR="0" algn="ctr">
                        <a:lnSpc>
                          <a:spcPts val="1300"/>
                        </a:lnSpc>
                        <a:spcBef>
                          <a:spcPts val="0"/>
                        </a:spcBef>
                        <a:spcAft>
                          <a:spcPts val="0"/>
                        </a:spcAft>
                      </a:pPr>
                      <a:r>
                        <a:rPr lang="en-US" sz="1100">
                          <a:effectLst/>
                        </a:rPr>
                        <a:t>3</a:t>
                      </a:r>
                      <a:endParaRPr lang="en-US" sz="1400">
                        <a:effectLst/>
                        <a:latin typeface="Arial"/>
                        <a:ea typeface="Arial"/>
                        <a:cs typeface="Times New Roman"/>
                      </a:endParaRPr>
                    </a:p>
                  </a:txBody>
                  <a:tcPr marL="68580" marR="68580" marT="0" marB="0" anchor="ctr"/>
                </a:tc>
                <a:tc>
                  <a:txBody>
                    <a:bodyPr/>
                    <a:lstStyle/>
                    <a:p>
                      <a:pPr marL="0" marR="0">
                        <a:lnSpc>
                          <a:spcPts val="1300"/>
                        </a:lnSpc>
                        <a:spcBef>
                          <a:spcPts val="0"/>
                        </a:spcBef>
                        <a:spcAft>
                          <a:spcPts val="0"/>
                        </a:spcAft>
                      </a:pPr>
                      <a:r>
                        <a:rPr lang="en-US" sz="1100" dirty="0">
                          <a:effectLst/>
                        </a:rPr>
                        <a:t>Validate that the Integration Tests are Validating the Return Object Content Only</a:t>
                      </a:r>
                      <a:endParaRPr lang="en-US" sz="1400" dirty="0">
                        <a:effectLst/>
                        <a:latin typeface="Arial"/>
                        <a:ea typeface="Arial"/>
                        <a:cs typeface="Times New Roman"/>
                      </a:endParaRPr>
                    </a:p>
                  </a:txBody>
                  <a:tcPr marL="68580" marR="68580" marT="0" marB="0" anchor="ctr"/>
                </a:tc>
                <a:tc>
                  <a:txBody>
                    <a:bodyPr/>
                    <a:lstStyle/>
                    <a:p>
                      <a:pPr marL="0" marR="0">
                        <a:lnSpc>
                          <a:spcPts val="1300"/>
                        </a:lnSpc>
                        <a:spcBef>
                          <a:spcPts val="0"/>
                        </a:spcBef>
                        <a:spcAft>
                          <a:spcPts val="0"/>
                        </a:spcAft>
                      </a:pPr>
                      <a:r>
                        <a:rPr lang="en-US" sz="1100">
                          <a:effectLst/>
                        </a:rPr>
                        <a:t>Code Review Lead</a:t>
                      </a:r>
                      <a:endParaRPr lang="en-US" sz="1400">
                        <a:effectLst/>
                        <a:latin typeface="Arial"/>
                        <a:ea typeface="Arial"/>
                        <a:cs typeface="Times New Roman"/>
                      </a:endParaRPr>
                    </a:p>
                  </a:txBody>
                  <a:tcPr marL="68580" marR="68580" marT="0" marB="0" anchor="ctr"/>
                </a:tc>
              </a:tr>
              <a:tr h="195671">
                <a:tc>
                  <a:txBody>
                    <a:bodyPr/>
                    <a:lstStyle/>
                    <a:p>
                      <a:pPr marL="0" marR="0" algn="ctr">
                        <a:lnSpc>
                          <a:spcPts val="1300"/>
                        </a:lnSpc>
                        <a:spcBef>
                          <a:spcPts val="0"/>
                        </a:spcBef>
                        <a:spcAft>
                          <a:spcPts val="0"/>
                        </a:spcAft>
                      </a:pPr>
                      <a:r>
                        <a:rPr lang="en-US" sz="1100">
                          <a:effectLst/>
                        </a:rPr>
                        <a:t>4</a:t>
                      </a:r>
                      <a:endParaRPr lang="en-US" sz="1400">
                        <a:effectLst/>
                        <a:latin typeface="Arial"/>
                        <a:ea typeface="Arial"/>
                        <a:cs typeface="Times New Roman"/>
                      </a:endParaRPr>
                    </a:p>
                  </a:txBody>
                  <a:tcPr marL="68580" marR="68580" marT="0" marB="0" anchor="ctr"/>
                </a:tc>
                <a:tc>
                  <a:txBody>
                    <a:bodyPr/>
                    <a:lstStyle/>
                    <a:p>
                      <a:pPr marL="0" marR="0">
                        <a:lnSpc>
                          <a:spcPts val="1300"/>
                        </a:lnSpc>
                        <a:spcBef>
                          <a:spcPts val="0"/>
                        </a:spcBef>
                        <a:spcAft>
                          <a:spcPts val="0"/>
                        </a:spcAft>
                      </a:pPr>
                      <a:r>
                        <a:rPr lang="en-US" sz="1100" dirty="0">
                          <a:effectLst/>
                        </a:rPr>
                        <a:t>Run the Integration Tests and Validate Success: Happy and Sad Paths</a:t>
                      </a:r>
                      <a:endParaRPr lang="en-US" sz="1400" dirty="0">
                        <a:effectLst/>
                        <a:latin typeface="Arial"/>
                        <a:ea typeface="Arial"/>
                        <a:cs typeface="Times New Roman"/>
                      </a:endParaRPr>
                    </a:p>
                  </a:txBody>
                  <a:tcPr marL="68580" marR="68580" marT="0" marB="0" anchor="ctr"/>
                </a:tc>
                <a:tc>
                  <a:txBody>
                    <a:bodyPr/>
                    <a:lstStyle/>
                    <a:p>
                      <a:pPr marL="0" marR="0">
                        <a:lnSpc>
                          <a:spcPts val="1300"/>
                        </a:lnSpc>
                        <a:spcBef>
                          <a:spcPts val="0"/>
                        </a:spcBef>
                        <a:spcAft>
                          <a:spcPts val="0"/>
                        </a:spcAft>
                      </a:pPr>
                      <a:r>
                        <a:rPr lang="en-US" sz="1100">
                          <a:effectLst/>
                        </a:rPr>
                        <a:t>Code Review Lead</a:t>
                      </a:r>
                      <a:endParaRPr lang="en-US" sz="1400">
                        <a:effectLst/>
                        <a:latin typeface="Arial"/>
                        <a:ea typeface="Arial"/>
                        <a:cs typeface="Times New Roman"/>
                      </a:endParaRPr>
                    </a:p>
                  </a:txBody>
                  <a:tcPr marL="68580" marR="68580" marT="0" marB="0" anchor="ctr"/>
                </a:tc>
              </a:tr>
              <a:tr h="195671">
                <a:tc>
                  <a:txBody>
                    <a:bodyPr/>
                    <a:lstStyle/>
                    <a:p>
                      <a:pPr marL="0" marR="0" algn="ctr">
                        <a:lnSpc>
                          <a:spcPts val="1300"/>
                        </a:lnSpc>
                        <a:spcBef>
                          <a:spcPts val="0"/>
                        </a:spcBef>
                        <a:spcAft>
                          <a:spcPts val="0"/>
                        </a:spcAft>
                      </a:pPr>
                      <a:r>
                        <a:rPr lang="en-US" sz="1100">
                          <a:effectLst/>
                        </a:rPr>
                        <a:t>5</a:t>
                      </a:r>
                      <a:endParaRPr lang="en-US" sz="1400">
                        <a:effectLst/>
                        <a:latin typeface="Arial"/>
                        <a:ea typeface="Arial"/>
                        <a:cs typeface="Times New Roman"/>
                      </a:endParaRPr>
                    </a:p>
                  </a:txBody>
                  <a:tcPr marL="68580" marR="68580" marT="0" marB="0" anchor="ctr"/>
                </a:tc>
                <a:tc>
                  <a:txBody>
                    <a:bodyPr/>
                    <a:lstStyle/>
                    <a:p>
                      <a:pPr marL="0" marR="0">
                        <a:lnSpc>
                          <a:spcPts val="1300"/>
                        </a:lnSpc>
                        <a:spcBef>
                          <a:spcPts val="0"/>
                        </a:spcBef>
                        <a:spcAft>
                          <a:spcPts val="0"/>
                        </a:spcAft>
                      </a:pPr>
                      <a:r>
                        <a:rPr lang="en-US" sz="1100" dirty="0">
                          <a:effectLst/>
                        </a:rPr>
                        <a:t>Validate that the Code Standards and Best Practices have not been Violated</a:t>
                      </a:r>
                      <a:endParaRPr lang="en-US" sz="1400" dirty="0">
                        <a:effectLst/>
                        <a:latin typeface="Arial"/>
                        <a:ea typeface="Arial"/>
                        <a:cs typeface="Times New Roman"/>
                      </a:endParaRPr>
                    </a:p>
                  </a:txBody>
                  <a:tcPr marL="68580" marR="68580" marT="0" marB="0" anchor="ctr"/>
                </a:tc>
                <a:tc>
                  <a:txBody>
                    <a:bodyPr/>
                    <a:lstStyle/>
                    <a:p>
                      <a:pPr marL="0" marR="0">
                        <a:lnSpc>
                          <a:spcPts val="1300"/>
                        </a:lnSpc>
                        <a:spcBef>
                          <a:spcPts val="0"/>
                        </a:spcBef>
                        <a:spcAft>
                          <a:spcPts val="0"/>
                        </a:spcAft>
                      </a:pPr>
                      <a:r>
                        <a:rPr lang="en-US" sz="1100">
                          <a:effectLst/>
                        </a:rPr>
                        <a:t>Code Review Lead</a:t>
                      </a:r>
                      <a:endParaRPr lang="en-US" sz="1400">
                        <a:effectLst/>
                        <a:latin typeface="Arial"/>
                        <a:ea typeface="Arial"/>
                        <a:cs typeface="Times New Roman"/>
                      </a:endParaRPr>
                    </a:p>
                  </a:txBody>
                  <a:tcPr marL="68580" marR="68580" marT="0" marB="0" anchor="ctr"/>
                </a:tc>
              </a:tr>
              <a:tr h="195671">
                <a:tc>
                  <a:txBody>
                    <a:bodyPr/>
                    <a:lstStyle/>
                    <a:p>
                      <a:pPr marL="0" marR="0" algn="ctr">
                        <a:lnSpc>
                          <a:spcPts val="1300"/>
                        </a:lnSpc>
                        <a:spcBef>
                          <a:spcPts val="0"/>
                        </a:spcBef>
                        <a:spcAft>
                          <a:spcPts val="0"/>
                        </a:spcAft>
                      </a:pPr>
                      <a:r>
                        <a:rPr lang="en-US" sz="1100">
                          <a:effectLst/>
                        </a:rPr>
                        <a:t>6</a:t>
                      </a:r>
                      <a:endParaRPr lang="en-US" sz="1400">
                        <a:effectLst/>
                        <a:latin typeface="Arial"/>
                        <a:ea typeface="Arial"/>
                        <a:cs typeface="Times New Roman"/>
                      </a:endParaRPr>
                    </a:p>
                  </a:txBody>
                  <a:tcPr marL="68580" marR="68580" marT="0" marB="0" anchor="ctr"/>
                </a:tc>
                <a:tc>
                  <a:txBody>
                    <a:bodyPr/>
                    <a:lstStyle/>
                    <a:p>
                      <a:pPr marL="0" marR="0">
                        <a:lnSpc>
                          <a:spcPts val="1300"/>
                        </a:lnSpc>
                        <a:spcBef>
                          <a:spcPts val="0"/>
                        </a:spcBef>
                        <a:spcAft>
                          <a:spcPts val="0"/>
                        </a:spcAft>
                      </a:pPr>
                      <a:r>
                        <a:rPr lang="en-US" sz="1100" dirty="0">
                          <a:effectLst/>
                        </a:rPr>
                        <a:t>Run the QA Objective: The QA Teams Test Suite</a:t>
                      </a:r>
                      <a:endParaRPr lang="en-US" sz="1400" dirty="0">
                        <a:effectLst/>
                        <a:latin typeface="Arial"/>
                        <a:ea typeface="Arial"/>
                        <a:cs typeface="Times New Roman"/>
                      </a:endParaRPr>
                    </a:p>
                  </a:txBody>
                  <a:tcPr marL="68580" marR="68580" marT="0" marB="0" anchor="ctr"/>
                </a:tc>
                <a:tc>
                  <a:txBody>
                    <a:bodyPr/>
                    <a:lstStyle/>
                    <a:p>
                      <a:pPr marL="0" marR="0">
                        <a:lnSpc>
                          <a:spcPts val="1300"/>
                        </a:lnSpc>
                        <a:spcBef>
                          <a:spcPts val="0"/>
                        </a:spcBef>
                        <a:spcAft>
                          <a:spcPts val="0"/>
                        </a:spcAft>
                      </a:pPr>
                      <a:r>
                        <a:rPr lang="en-US" sz="1100">
                          <a:effectLst/>
                        </a:rPr>
                        <a:t>Developer</a:t>
                      </a:r>
                      <a:endParaRPr lang="en-US" sz="1400">
                        <a:effectLst/>
                        <a:latin typeface="Arial"/>
                        <a:ea typeface="Arial"/>
                        <a:cs typeface="Times New Roman"/>
                      </a:endParaRPr>
                    </a:p>
                  </a:txBody>
                  <a:tcPr marL="68580" marR="68580" marT="0" marB="0" anchor="ctr"/>
                </a:tc>
              </a:tr>
              <a:tr h="195671">
                <a:tc>
                  <a:txBody>
                    <a:bodyPr/>
                    <a:lstStyle/>
                    <a:p>
                      <a:pPr marL="0" marR="0" algn="ctr">
                        <a:lnSpc>
                          <a:spcPts val="1300"/>
                        </a:lnSpc>
                        <a:spcBef>
                          <a:spcPts val="0"/>
                        </a:spcBef>
                        <a:spcAft>
                          <a:spcPts val="0"/>
                        </a:spcAft>
                      </a:pPr>
                      <a:r>
                        <a:rPr lang="en-US" sz="1100">
                          <a:effectLst/>
                        </a:rPr>
                        <a:t>7</a:t>
                      </a:r>
                      <a:endParaRPr lang="en-US" sz="1400">
                        <a:effectLst/>
                        <a:latin typeface="Arial"/>
                        <a:ea typeface="Arial"/>
                        <a:cs typeface="Times New Roman"/>
                      </a:endParaRPr>
                    </a:p>
                  </a:txBody>
                  <a:tcPr marL="68580" marR="68580" marT="0" marB="0" anchor="ctr"/>
                </a:tc>
                <a:tc>
                  <a:txBody>
                    <a:bodyPr/>
                    <a:lstStyle/>
                    <a:p>
                      <a:pPr marL="0" marR="0">
                        <a:lnSpc>
                          <a:spcPts val="1300"/>
                        </a:lnSpc>
                        <a:spcBef>
                          <a:spcPts val="0"/>
                        </a:spcBef>
                        <a:spcAft>
                          <a:spcPts val="0"/>
                        </a:spcAft>
                      </a:pPr>
                      <a:r>
                        <a:rPr lang="en-US" sz="1100" dirty="0">
                          <a:effectLst/>
                        </a:rPr>
                        <a:t>Validate that all of the QA Test Suite Passes</a:t>
                      </a:r>
                      <a:endParaRPr lang="en-US" sz="1400" dirty="0">
                        <a:effectLst/>
                        <a:latin typeface="Arial"/>
                        <a:ea typeface="Arial"/>
                        <a:cs typeface="Times New Roman"/>
                      </a:endParaRPr>
                    </a:p>
                  </a:txBody>
                  <a:tcPr marL="68580" marR="68580" marT="0" marB="0" anchor="ctr"/>
                </a:tc>
                <a:tc>
                  <a:txBody>
                    <a:bodyPr/>
                    <a:lstStyle/>
                    <a:p>
                      <a:pPr marL="0" marR="0">
                        <a:lnSpc>
                          <a:spcPts val="1300"/>
                        </a:lnSpc>
                        <a:spcBef>
                          <a:spcPts val="0"/>
                        </a:spcBef>
                        <a:spcAft>
                          <a:spcPts val="0"/>
                        </a:spcAft>
                      </a:pPr>
                      <a:r>
                        <a:rPr lang="en-US" sz="1100">
                          <a:effectLst/>
                        </a:rPr>
                        <a:t>Code Review Lead</a:t>
                      </a:r>
                      <a:endParaRPr lang="en-US" sz="1400">
                        <a:effectLst/>
                        <a:latin typeface="Arial"/>
                        <a:ea typeface="Arial"/>
                        <a:cs typeface="Times New Roman"/>
                      </a:endParaRPr>
                    </a:p>
                  </a:txBody>
                  <a:tcPr marL="68580" marR="68580" marT="0" marB="0" anchor="ctr"/>
                </a:tc>
              </a:tr>
              <a:tr h="195671">
                <a:tc>
                  <a:txBody>
                    <a:bodyPr/>
                    <a:lstStyle/>
                    <a:p>
                      <a:pPr marL="0" marR="0" algn="ctr">
                        <a:lnSpc>
                          <a:spcPts val="1300"/>
                        </a:lnSpc>
                        <a:spcBef>
                          <a:spcPts val="0"/>
                        </a:spcBef>
                        <a:spcAft>
                          <a:spcPts val="0"/>
                        </a:spcAft>
                      </a:pPr>
                      <a:r>
                        <a:rPr lang="en-US" sz="1100">
                          <a:effectLst/>
                        </a:rPr>
                        <a:t>8</a:t>
                      </a:r>
                      <a:endParaRPr lang="en-US" sz="1400">
                        <a:effectLst/>
                        <a:latin typeface="Arial"/>
                        <a:ea typeface="Arial"/>
                        <a:cs typeface="Times New Roman"/>
                      </a:endParaRPr>
                    </a:p>
                  </a:txBody>
                  <a:tcPr marL="68580" marR="68580" marT="0" marB="0" anchor="ctr"/>
                </a:tc>
                <a:tc>
                  <a:txBody>
                    <a:bodyPr/>
                    <a:lstStyle/>
                    <a:p>
                      <a:pPr marL="0" marR="0">
                        <a:lnSpc>
                          <a:spcPts val="1300"/>
                        </a:lnSpc>
                        <a:spcBef>
                          <a:spcPts val="0"/>
                        </a:spcBef>
                        <a:spcAft>
                          <a:spcPts val="0"/>
                        </a:spcAft>
                      </a:pPr>
                      <a:r>
                        <a:rPr lang="en-US" sz="1100" dirty="0">
                          <a:effectLst/>
                        </a:rPr>
                        <a:t>Create Green SpecFlow Tests and Validate Results</a:t>
                      </a:r>
                      <a:endParaRPr lang="en-US" sz="1400" dirty="0">
                        <a:effectLst/>
                        <a:latin typeface="Arial"/>
                        <a:ea typeface="Arial"/>
                        <a:cs typeface="Times New Roman"/>
                      </a:endParaRPr>
                    </a:p>
                  </a:txBody>
                  <a:tcPr marL="68580" marR="68580" marT="0" marB="0" anchor="ctr"/>
                </a:tc>
                <a:tc>
                  <a:txBody>
                    <a:bodyPr/>
                    <a:lstStyle/>
                    <a:p>
                      <a:pPr marL="0" marR="0">
                        <a:lnSpc>
                          <a:spcPts val="1300"/>
                        </a:lnSpc>
                        <a:spcBef>
                          <a:spcPts val="0"/>
                        </a:spcBef>
                        <a:spcAft>
                          <a:spcPts val="0"/>
                        </a:spcAft>
                      </a:pPr>
                      <a:r>
                        <a:rPr lang="en-US" sz="1100" dirty="0">
                          <a:effectLst/>
                        </a:rPr>
                        <a:t>Developer</a:t>
                      </a:r>
                      <a:endParaRPr lang="en-US" sz="1400" dirty="0">
                        <a:effectLst/>
                        <a:latin typeface="Arial"/>
                        <a:ea typeface="Arial"/>
                        <a:cs typeface="Times New Roman"/>
                      </a:endParaRPr>
                    </a:p>
                  </a:txBody>
                  <a:tcPr marL="68580" marR="68580" marT="0" marB="0" anchor="ctr"/>
                </a:tc>
              </a:tr>
              <a:tr h="195671">
                <a:tc>
                  <a:txBody>
                    <a:bodyPr/>
                    <a:lstStyle/>
                    <a:p>
                      <a:pPr marL="0" marR="0" algn="ctr">
                        <a:lnSpc>
                          <a:spcPts val="1300"/>
                        </a:lnSpc>
                        <a:spcBef>
                          <a:spcPts val="0"/>
                        </a:spcBef>
                        <a:spcAft>
                          <a:spcPts val="0"/>
                        </a:spcAft>
                      </a:pPr>
                      <a:r>
                        <a:rPr lang="en-US" sz="1100">
                          <a:effectLst/>
                        </a:rPr>
                        <a:t>9</a:t>
                      </a:r>
                      <a:endParaRPr lang="en-US" sz="1400">
                        <a:effectLst/>
                        <a:latin typeface="Arial"/>
                        <a:ea typeface="Arial"/>
                        <a:cs typeface="Times New Roman"/>
                      </a:endParaRPr>
                    </a:p>
                  </a:txBody>
                  <a:tcPr marL="68580" marR="68580" marT="0" marB="0" anchor="ctr"/>
                </a:tc>
                <a:tc>
                  <a:txBody>
                    <a:bodyPr/>
                    <a:lstStyle/>
                    <a:p>
                      <a:pPr marL="0" marR="0">
                        <a:lnSpc>
                          <a:spcPts val="1300"/>
                        </a:lnSpc>
                        <a:spcBef>
                          <a:spcPts val="0"/>
                        </a:spcBef>
                        <a:spcAft>
                          <a:spcPts val="0"/>
                        </a:spcAft>
                      </a:pPr>
                      <a:r>
                        <a:rPr lang="en-US" sz="1100" dirty="0">
                          <a:effectLst/>
                        </a:rPr>
                        <a:t>In Conclusion - Query for Questions, Issues and Potential Blocks</a:t>
                      </a:r>
                      <a:endParaRPr lang="en-US" sz="1400" dirty="0">
                        <a:effectLst/>
                        <a:latin typeface="Arial"/>
                        <a:ea typeface="Arial"/>
                        <a:cs typeface="Times New Roman"/>
                      </a:endParaRPr>
                    </a:p>
                  </a:txBody>
                  <a:tcPr marL="68580" marR="68580" marT="0" marB="0" anchor="ctr"/>
                </a:tc>
                <a:tc>
                  <a:txBody>
                    <a:bodyPr/>
                    <a:lstStyle/>
                    <a:p>
                      <a:pPr marL="0" marR="0">
                        <a:lnSpc>
                          <a:spcPts val="1300"/>
                        </a:lnSpc>
                        <a:spcBef>
                          <a:spcPts val="0"/>
                        </a:spcBef>
                        <a:spcAft>
                          <a:spcPts val="0"/>
                        </a:spcAft>
                      </a:pPr>
                      <a:r>
                        <a:rPr lang="en-US" sz="1100" dirty="0">
                          <a:effectLst/>
                        </a:rPr>
                        <a:t>Code Review Lead</a:t>
                      </a:r>
                      <a:endParaRPr lang="en-US" sz="1400" dirty="0">
                        <a:effectLst/>
                        <a:latin typeface="Arial"/>
                        <a:ea typeface="Arial"/>
                        <a:cs typeface="Times New Roman"/>
                      </a:endParaRPr>
                    </a:p>
                  </a:txBody>
                  <a:tcPr marL="68580" marR="68580" marT="0" marB="0" anchor="ctr"/>
                </a:tc>
              </a:tr>
            </a:tbl>
          </a:graphicData>
        </a:graphic>
      </p:graphicFrame>
    </p:spTree>
    <p:extLst>
      <p:ext uri="{BB962C8B-B14F-4D97-AF65-F5344CB8AC3E}">
        <p14:creationId xmlns:p14="http://schemas.microsoft.com/office/powerpoint/2010/main" val="5827393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afterEffect">
                                  <p:stCondLst>
                                    <p:cond delay="0"/>
                                  </p:stCondLst>
                                  <p:childTnLst>
                                    <p:set>
                                      <p:cBhvr>
                                        <p:cTn id="6" dur="1" fill="hold">
                                          <p:stCondLst>
                                            <p:cond delay="0"/>
                                          </p:stCondLst>
                                        </p:cTn>
                                        <p:tgtEl>
                                          <p:spTgt spid="14"/>
                                        </p:tgtEl>
                                        <p:attrNameLst>
                                          <p:attrName>style.visibility</p:attrName>
                                        </p:attrNameLst>
                                      </p:cBhvr>
                                      <p:to>
                                        <p:strVal val="visible"/>
                                      </p:to>
                                    </p:set>
                                    <p:anim calcmode="lin" valueType="num">
                                      <p:cBhvr>
                                        <p:cTn id="7" dur="750" fill="hold"/>
                                        <p:tgtEl>
                                          <p:spTgt spid="14"/>
                                        </p:tgtEl>
                                        <p:attrNameLst>
                                          <p:attrName>ppt_w</p:attrName>
                                        </p:attrNameLst>
                                      </p:cBhvr>
                                      <p:tavLst>
                                        <p:tav tm="0">
                                          <p:val>
                                            <p:fltVal val="0"/>
                                          </p:val>
                                        </p:tav>
                                        <p:tav tm="100000">
                                          <p:val>
                                            <p:strVal val="#ppt_w"/>
                                          </p:val>
                                        </p:tav>
                                      </p:tavLst>
                                    </p:anim>
                                    <p:anim calcmode="lin" valueType="num">
                                      <p:cBhvr>
                                        <p:cTn id="8" dur="750" fill="hold"/>
                                        <p:tgtEl>
                                          <p:spTgt spid="14"/>
                                        </p:tgtEl>
                                        <p:attrNameLst>
                                          <p:attrName>ppt_h</p:attrName>
                                        </p:attrNameLst>
                                      </p:cBhvr>
                                      <p:tavLst>
                                        <p:tav tm="0">
                                          <p:val>
                                            <p:fltVal val="0"/>
                                          </p:val>
                                        </p:tav>
                                        <p:tav tm="100000">
                                          <p:val>
                                            <p:strVal val="#ppt_h"/>
                                          </p:val>
                                        </p:tav>
                                      </p:tavLst>
                                    </p:anim>
                                    <p:animEffect transition="in" filter="fade">
                                      <p:cBhvr>
                                        <p:cTn id="9" dur="750"/>
                                        <p:tgtEl>
                                          <p:spTgt spid="14"/>
                                        </p:tgtEl>
                                      </p:cBhvr>
                                    </p:animEffect>
                                  </p:childTnLst>
                                </p:cTn>
                              </p:par>
                            </p:childTnLst>
                          </p:cTn>
                        </p:par>
                        <p:par>
                          <p:cTn id="10" fill="hold">
                            <p:stCondLst>
                              <p:cond delay="750"/>
                            </p:stCondLst>
                            <p:childTnLst>
                              <p:par>
                                <p:cTn id="11" presetID="53" presetClass="entr" presetSubtype="16" fill="hold" grpId="0" nodeType="afterEffect">
                                  <p:stCondLst>
                                    <p:cond delay="0"/>
                                  </p:stCondLst>
                                  <p:childTnLst>
                                    <p:set>
                                      <p:cBhvr>
                                        <p:cTn id="12" dur="1" fill="hold">
                                          <p:stCondLst>
                                            <p:cond delay="0"/>
                                          </p:stCondLst>
                                        </p:cTn>
                                        <p:tgtEl>
                                          <p:spTgt spid="8"/>
                                        </p:tgtEl>
                                        <p:attrNameLst>
                                          <p:attrName>style.visibility</p:attrName>
                                        </p:attrNameLst>
                                      </p:cBhvr>
                                      <p:to>
                                        <p:strVal val="visible"/>
                                      </p:to>
                                    </p:set>
                                    <p:anim calcmode="lin" valueType="num">
                                      <p:cBhvr>
                                        <p:cTn id="13" dur="750" fill="hold"/>
                                        <p:tgtEl>
                                          <p:spTgt spid="8"/>
                                        </p:tgtEl>
                                        <p:attrNameLst>
                                          <p:attrName>ppt_w</p:attrName>
                                        </p:attrNameLst>
                                      </p:cBhvr>
                                      <p:tavLst>
                                        <p:tav tm="0">
                                          <p:val>
                                            <p:fltVal val="0"/>
                                          </p:val>
                                        </p:tav>
                                        <p:tav tm="100000">
                                          <p:val>
                                            <p:strVal val="#ppt_w"/>
                                          </p:val>
                                        </p:tav>
                                      </p:tavLst>
                                    </p:anim>
                                    <p:anim calcmode="lin" valueType="num">
                                      <p:cBhvr>
                                        <p:cTn id="14" dur="750" fill="hold"/>
                                        <p:tgtEl>
                                          <p:spTgt spid="8"/>
                                        </p:tgtEl>
                                        <p:attrNameLst>
                                          <p:attrName>ppt_h</p:attrName>
                                        </p:attrNameLst>
                                      </p:cBhvr>
                                      <p:tavLst>
                                        <p:tav tm="0">
                                          <p:val>
                                            <p:fltVal val="0"/>
                                          </p:val>
                                        </p:tav>
                                        <p:tav tm="100000">
                                          <p:val>
                                            <p:strVal val="#ppt_h"/>
                                          </p:val>
                                        </p:tav>
                                      </p:tavLst>
                                    </p:anim>
                                    <p:animEffect transition="in" filter="fade">
                                      <p:cBhvr>
                                        <p:cTn id="15" dur="750"/>
                                        <p:tgtEl>
                                          <p:spTgt spid="8"/>
                                        </p:tgtEl>
                                      </p:cBhvr>
                                    </p:animEffect>
                                  </p:childTnLst>
                                </p:cTn>
                              </p:par>
                            </p:childTnLst>
                          </p:cTn>
                        </p:par>
                        <p:par>
                          <p:cTn id="16" fill="hold">
                            <p:stCondLst>
                              <p:cond delay="1500"/>
                            </p:stCondLst>
                            <p:childTnLst>
                              <p:par>
                                <p:cTn id="17" presetID="53" presetClass="entr" presetSubtype="16" fill="hold" grpId="0" nodeType="afterEffect">
                                  <p:stCondLst>
                                    <p:cond delay="0"/>
                                  </p:stCondLst>
                                  <p:childTnLst>
                                    <p:set>
                                      <p:cBhvr>
                                        <p:cTn id="18" dur="1" fill="hold">
                                          <p:stCondLst>
                                            <p:cond delay="0"/>
                                          </p:stCondLst>
                                        </p:cTn>
                                        <p:tgtEl>
                                          <p:spTgt spid="9"/>
                                        </p:tgtEl>
                                        <p:attrNameLst>
                                          <p:attrName>style.visibility</p:attrName>
                                        </p:attrNameLst>
                                      </p:cBhvr>
                                      <p:to>
                                        <p:strVal val="visible"/>
                                      </p:to>
                                    </p:set>
                                    <p:anim calcmode="lin" valueType="num">
                                      <p:cBhvr>
                                        <p:cTn id="19" dur="750" fill="hold"/>
                                        <p:tgtEl>
                                          <p:spTgt spid="9"/>
                                        </p:tgtEl>
                                        <p:attrNameLst>
                                          <p:attrName>ppt_w</p:attrName>
                                        </p:attrNameLst>
                                      </p:cBhvr>
                                      <p:tavLst>
                                        <p:tav tm="0">
                                          <p:val>
                                            <p:fltVal val="0"/>
                                          </p:val>
                                        </p:tav>
                                        <p:tav tm="100000">
                                          <p:val>
                                            <p:strVal val="#ppt_w"/>
                                          </p:val>
                                        </p:tav>
                                      </p:tavLst>
                                    </p:anim>
                                    <p:anim calcmode="lin" valueType="num">
                                      <p:cBhvr>
                                        <p:cTn id="20" dur="750" fill="hold"/>
                                        <p:tgtEl>
                                          <p:spTgt spid="9"/>
                                        </p:tgtEl>
                                        <p:attrNameLst>
                                          <p:attrName>ppt_h</p:attrName>
                                        </p:attrNameLst>
                                      </p:cBhvr>
                                      <p:tavLst>
                                        <p:tav tm="0">
                                          <p:val>
                                            <p:fltVal val="0"/>
                                          </p:val>
                                        </p:tav>
                                        <p:tav tm="100000">
                                          <p:val>
                                            <p:strVal val="#ppt_h"/>
                                          </p:val>
                                        </p:tav>
                                      </p:tavLst>
                                    </p:anim>
                                    <p:animEffect transition="in" filter="fade">
                                      <p:cBhvr>
                                        <p:cTn id="21" dur="750"/>
                                        <p:tgtEl>
                                          <p:spTgt spid="9"/>
                                        </p:tgtEl>
                                      </p:cBhvr>
                                    </p:animEffect>
                                  </p:childTnLst>
                                </p:cTn>
                              </p:par>
                            </p:childTnLst>
                          </p:cTn>
                        </p:par>
                        <p:par>
                          <p:cTn id="22" fill="hold">
                            <p:stCondLst>
                              <p:cond delay="2250"/>
                            </p:stCondLst>
                            <p:childTnLst>
                              <p:par>
                                <p:cTn id="23" presetID="53" presetClass="entr" presetSubtype="16" fill="hold" grpId="0" nodeType="afterEffect">
                                  <p:stCondLst>
                                    <p:cond delay="0"/>
                                  </p:stCondLst>
                                  <p:childTnLst>
                                    <p:set>
                                      <p:cBhvr>
                                        <p:cTn id="24" dur="1" fill="hold">
                                          <p:stCondLst>
                                            <p:cond delay="0"/>
                                          </p:stCondLst>
                                        </p:cTn>
                                        <p:tgtEl>
                                          <p:spTgt spid="10"/>
                                        </p:tgtEl>
                                        <p:attrNameLst>
                                          <p:attrName>style.visibility</p:attrName>
                                        </p:attrNameLst>
                                      </p:cBhvr>
                                      <p:to>
                                        <p:strVal val="visible"/>
                                      </p:to>
                                    </p:set>
                                    <p:anim calcmode="lin" valueType="num">
                                      <p:cBhvr>
                                        <p:cTn id="25" dur="750" fill="hold"/>
                                        <p:tgtEl>
                                          <p:spTgt spid="10"/>
                                        </p:tgtEl>
                                        <p:attrNameLst>
                                          <p:attrName>ppt_w</p:attrName>
                                        </p:attrNameLst>
                                      </p:cBhvr>
                                      <p:tavLst>
                                        <p:tav tm="0">
                                          <p:val>
                                            <p:fltVal val="0"/>
                                          </p:val>
                                        </p:tav>
                                        <p:tav tm="100000">
                                          <p:val>
                                            <p:strVal val="#ppt_w"/>
                                          </p:val>
                                        </p:tav>
                                      </p:tavLst>
                                    </p:anim>
                                    <p:anim calcmode="lin" valueType="num">
                                      <p:cBhvr>
                                        <p:cTn id="26" dur="750" fill="hold"/>
                                        <p:tgtEl>
                                          <p:spTgt spid="10"/>
                                        </p:tgtEl>
                                        <p:attrNameLst>
                                          <p:attrName>ppt_h</p:attrName>
                                        </p:attrNameLst>
                                      </p:cBhvr>
                                      <p:tavLst>
                                        <p:tav tm="0">
                                          <p:val>
                                            <p:fltVal val="0"/>
                                          </p:val>
                                        </p:tav>
                                        <p:tav tm="100000">
                                          <p:val>
                                            <p:strVal val="#ppt_h"/>
                                          </p:val>
                                        </p:tav>
                                      </p:tavLst>
                                    </p:anim>
                                    <p:animEffect transition="in" filter="fade">
                                      <p:cBhvr>
                                        <p:cTn id="27" dur="75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P spid="8" grpId="0"/>
      <p:bldP spid="9" grpId="0"/>
      <p:bldP spid="10"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idx="4294967295"/>
          </p:nvPr>
        </p:nvSpPr>
        <p:spPr>
          <a:xfrm>
            <a:off x="141461" y="231075"/>
            <a:ext cx="8142520" cy="302331"/>
          </a:xfrm>
        </p:spPr>
        <p:txBody>
          <a:bodyPr>
            <a:noAutofit/>
          </a:bodyPr>
          <a:lstStyle/>
          <a:p>
            <a:pPr algn="r">
              <a:tabLst>
                <a:tab pos="7443205" algn="r"/>
                <a:tab pos="7675994" algn="r"/>
              </a:tabLst>
            </a:pPr>
            <a:r>
              <a:rPr lang="en-US" b="1" dirty="0" smtClean="0"/>
              <a:t>In Conclusion: </a:t>
            </a:r>
            <a:r>
              <a:rPr lang="en-US" b="1" i="1" dirty="0" smtClean="0"/>
              <a:t>The Code Review Process</a:t>
            </a:r>
            <a:endParaRPr lang="en-US" sz="800" b="1" i="1" dirty="0"/>
          </a:p>
        </p:txBody>
      </p:sp>
      <p:pic>
        <p:nvPicPr>
          <p:cNvPr id="61" name="Picture 2" descr="C:\Users\BHuett\Dropbox\WordPress\Templates\Images\Content\Blogs\AgileSeries\SprintDevelopmentProcess\DevelopmentAndDesign\AgileDevelopmentCycles_Sm.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307228" y="6037"/>
            <a:ext cx="729614" cy="687864"/>
          </a:xfrm>
          <a:prstGeom prst="roundRect">
            <a:avLst>
              <a:gd name="adj" fmla="val 16667"/>
            </a:avLst>
          </a:prstGeom>
          <a:ln>
            <a:noFill/>
          </a:ln>
          <a:effectLst>
            <a:outerShdw blurRad="152400" dist="12000" dir="900000" sy="98000" kx="110000" ky="200000" algn="tl" rotWithShape="0">
              <a:srgbClr val="000000">
                <a:alpha val="30000"/>
              </a:srgbClr>
            </a:outerShdw>
          </a:effectLst>
          <a:scene3d>
            <a:camera prst="perspectiveRelaxed">
              <a:rot lat="19800000" lon="1200000" rev="20820000"/>
            </a:camera>
            <a:lightRig rig="threePt" dir="t"/>
          </a:scene3d>
          <a:sp3d contourW="6350" prstMaterial="matte">
            <a:bevelT w="101600" h="101600"/>
            <a:contourClr>
              <a:srgbClr val="969696"/>
            </a:contourClr>
          </a:sp3d>
          <a:extLst>
            <a:ext uri="{909E8E84-426E-40DD-AFC4-6F175D3DCCD1}">
              <a14:hiddenFill xmlns:a14="http://schemas.microsoft.com/office/drawing/2010/main">
                <a:solidFill>
                  <a:srgbClr val="FFFFFF"/>
                </a:solidFill>
              </a14:hiddenFill>
            </a:ext>
          </a:extLst>
        </p:spPr>
      </p:pic>
      <p:pic>
        <p:nvPicPr>
          <p:cNvPr id="7" name="Picture 6"/>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9081" y="244949"/>
            <a:ext cx="904875" cy="295275"/>
          </a:xfrm>
          <a:prstGeom prst="rect">
            <a:avLst/>
          </a:prstGeom>
        </p:spPr>
      </p:pic>
      <p:sp>
        <p:nvSpPr>
          <p:cNvPr id="12" name="Rectangle 11"/>
          <p:cNvSpPr/>
          <p:nvPr/>
        </p:nvSpPr>
        <p:spPr>
          <a:xfrm>
            <a:off x="152400" y="827475"/>
            <a:ext cx="8828868" cy="553998"/>
          </a:xfrm>
          <a:prstGeom prst="rect">
            <a:avLst/>
          </a:prstGeom>
        </p:spPr>
        <p:txBody>
          <a:bodyPr wrap="square">
            <a:spAutoFit/>
          </a:bodyPr>
          <a:lstStyle/>
          <a:p>
            <a:r>
              <a:rPr lang="en-US" sz="3000" b="1" dirty="0" smtClean="0">
                <a:solidFill>
                  <a:srgbClr val="002060"/>
                </a:solidFill>
                <a:effectLst>
                  <a:outerShdw blurRad="38100" dist="38100" dir="2700000" algn="tl">
                    <a:srgbClr val="000000">
                      <a:alpha val="43137"/>
                    </a:srgbClr>
                  </a:outerShdw>
                </a:effectLst>
              </a:rPr>
              <a:t>Code Review and Quality Assurance</a:t>
            </a:r>
            <a:endParaRPr lang="en-US" sz="3000" b="1" i="1" dirty="0">
              <a:solidFill>
                <a:srgbClr val="002060"/>
              </a:solidFill>
              <a:effectLst>
                <a:outerShdw blurRad="38100" dist="38100" dir="2700000" algn="tl">
                  <a:srgbClr val="000000">
                    <a:alpha val="43137"/>
                  </a:srgbClr>
                </a:outerShdw>
              </a:effectLst>
            </a:endParaRPr>
          </a:p>
        </p:txBody>
      </p:sp>
      <p:sp>
        <p:nvSpPr>
          <p:cNvPr id="5" name="Rectangle 4"/>
          <p:cNvSpPr/>
          <p:nvPr/>
        </p:nvSpPr>
        <p:spPr>
          <a:xfrm>
            <a:off x="152400" y="1496968"/>
            <a:ext cx="8828868" cy="1754326"/>
          </a:xfrm>
          <a:prstGeom prst="rect">
            <a:avLst/>
          </a:prstGeom>
        </p:spPr>
        <p:txBody>
          <a:bodyPr wrap="square">
            <a:spAutoFit/>
          </a:bodyPr>
          <a:lstStyle/>
          <a:p>
            <a:r>
              <a:rPr lang="en-US" sz="2000" b="1" dirty="0"/>
              <a:t>The successful completion of the Integration Review will set the SpecFlow Web display to </a:t>
            </a:r>
            <a:r>
              <a:rPr lang="en-US" sz="2000" b="1" dirty="0">
                <a:solidFill>
                  <a:srgbClr val="00B050"/>
                </a:solidFill>
              </a:rPr>
              <a:t>GREEN</a:t>
            </a:r>
            <a:r>
              <a:rPr lang="en-US" sz="2000" b="1" dirty="0"/>
              <a:t>. </a:t>
            </a:r>
            <a:r>
              <a:rPr lang="en-US" sz="2000" b="1" dirty="0" smtClean="0"/>
              <a:t/>
            </a:r>
            <a:br>
              <a:rPr lang="en-US" sz="2000" b="1" dirty="0" smtClean="0"/>
            </a:br>
            <a:endParaRPr lang="en-US" sz="2000" b="1" dirty="0" smtClean="0"/>
          </a:p>
          <a:p>
            <a:endParaRPr lang="en-US" sz="800" b="1" dirty="0"/>
          </a:p>
          <a:p>
            <a:r>
              <a:rPr lang="en-US" sz="2000" b="1" dirty="0" smtClean="0"/>
              <a:t>This </a:t>
            </a:r>
            <a:r>
              <a:rPr lang="en-US" sz="2000" b="1" dirty="0"/>
              <a:t>will be the state that is required to move the development tasks out of the IN PROGRESS JIRA status to the IN QA JIRA status.</a:t>
            </a:r>
          </a:p>
        </p:txBody>
      </p:sp>
      <p:sp>
        <p:nvSpPr>
          <p:cNvPr id="8" name="Rectangle 7"/>
          <p:cNvSpPr/>
          <p:nvPr/>
        </p:nvSpPr>
        <p:spPr>
          <a:xfrm>
            <a:off x="152400" y="3604726"/>
            <a:ext cx="8828868" cy="1446550"/>
          </a:xfrm>
          <a:prstGeom prst="rect">
            <a:avLst/>
          </a:prstGeom>
        </p:spPr>
        <p:txBody>
          <a:bodyPr wrap="square">
            <a:spAutoFit/>
          </a:bodyPr>
          <a:lstStyle/>
          <a:p>
            <a:r>
              <a:rPr lang="en-US" sz="2000" b="1" dirty="0"/>
              <a:t>When a bug is discovered the development task is returned to </a:t>
            </a:r>
            <a:r>
              <a:rPr lang="en-US" sz="2000" b="1" dirty="0">
                <a:solidFill>
                  <a:srgbClr val="FF0000"/>
                </a:solidFill>
              </a:rPr>
              <a:t>RED</a:t>
            </a:r>
            <a:r>
              <a:rPr lang="en-US" sz="2000" b="1" dirty="0"/>
              <a:t>. </a:t>
            </a:r>
            <a:r>
              <a:rPr lang="en-US" sz="2000" b="1" dirty="0" smtClean="0"/>
              <a:t/>
            </a:r>
            <a:br>
              <a:rPr lang="en-US" sz="2000" b="1" dirty="0" smtClean="0"/>
            </a:br>
            <a:endParaRPr lang="en-US" sz="2000" b="1" dirty="0" smtClean="0"/>
          </a:p>
          <a:p>
            <a:endParaRPr lang="en-US" sz="800" b="1" dirty="0"/>
          </a:p>
          <a:p>
            <a:r>
              <a:rPr lang="en-US" sz="2000" b="1" dirty="0" smtClean="0"/>
              <a:t>When </a:t>
            </a:r>
            <a:r>
              <a:rPr lang="en-US" sz="2000" b="1" dirty="0"/>
              <a:t>all bugs are resolved and the “</a:t>
            </a:r>
            <a:r>
              <a:rPr lang="en-US" sz="2000" b="1" i="1" dirty="0"/>
              <a:t>Definition of Done</a:t>
            </a:r>
            <a:r>
              <a:rPr lang="en-US" sz="2000" b="1" dirty="0"/>
              <a:t>” is met then both the Development and QA SpecFlow report will be set to </a:t>
            </a:r>
            <a:r>
              <a:rPr lang="en-US" sz="2000" b="1" dirty="0">
                <a:solidFill>
                  <a:srgbClr val="00B050"/>
                </a:solidFill>
              </a:rPr>
              <a:t>GREEN</a:t>
            </a:r>
            <a:r>
              <a:rPr lang="en-US" sz="2000" b="1" dirty="0"/>
              <a:t>.</a:t>
            </a:r>
          </a:p>
        </p:txBody>
      </p:sp>
      <p:sp>
        <p:nvSpPr>
          <p:cNvPr id="9" name="Rectangle 8"/>
          <p:cNvSpPr/>
          <p:nvPr/>
        </p:nvSpPr>
        <p:spPr>
          <a:xfrm>
            <a:off x="59081" y="5523567"/>
            <a:ext cx="8828867" cy="830997"/>
          </a:xfrm>
          <a:prstGeom prst="rect">
            <a:avLst/>
          </a:prstGeom>
        </p:spPr>
        <p:txBody>
          <a:bodyPr wrap="square">
            <a:spAutoFit/>
          </a:bodyPr>
          <a:lstStyle/>
          <a:p>
            <a:pPr algn="ctr"/>
            <a:r>
              <a:rPr lang="en-US" sz="2400" b="1" dirty="0" smtClean="0"/>
              <a:t>The </a:t>
            </a:r>
            <a:r>
              <a:rPr lang="en-US" sz="2400" b="1" dirty="0" smtClean="0">
                <a:solidFill>
                  <a:srgbClr val="00B050"/>
                </a:solidFill>
              </a:rPr>
              <a:t>GREEN</a:t>
            </a:r>
            <a:r>
              <a:rPr lang="en-US" sz="2400" b="1" dirty="0" smtClean="0"/>
              <a:t> status </a:t>
            </a:r>
            <a:r>
              <a:rPr lang="en-US" sz="2400" b="1" dirty="0"/>
              <a:t>signified that the Sprint User Story </a:t>
            </a:r>
            <a:r>
              <a:rPr lang="en-US" sz="2400" b="1" dirty="0" smtClean="0"/>
              <a:t/>
            </a:r>
            <a:br>
              <a:rPr lang="en-US" sz="2400" b="1" dirty="0" smtClean="0"/>
            </a:br>
            <a:r>
              <a:rPr lang="en-US" sz="2400" b="1" dirty="0" smtClean="0"/>
              <a:t>is </a:t>
            </a:r>
            <a:r>
              <a:rPr lang="en-US" sz="2400" b="1" dirty="0"/>
              <a:t>a candidate for Stakeholder Demonstration.</a:t>
            </a:r>
          </a:p>
        </p:txBody>
      </p:sp>
    </p:spTree>
    <p:extLst>
      <p:ext uri="{BB962C8B-B14F-4D97-AF65-F5344CB8AC3E}">
        <p14:creationId xmlns:p14="http://schemas.microsoft.com/office/powerpoint/2010/main" val="2354724873"/>
      </p:ext>
    </p:extLst>
  </p:cSld>
  <p:clrMapOvr>
    <a:masterClrMapping/>
  </p:clrMapOvr>
  <p:timing>
    <p:tnLst>
      <p:par>
        <p:cTn id="1" dur="indefinite" restart="never" nodeType="tmRoot"/>
      </p:par>
    </p:tnLst>
  </p:timing>
</p:sld>
</file>

<file path=ppt/theme/theme1.xml><?xml version="1.0" encoding="utf-8"?>
<a:theme xmlns:a="http://schemas.openxmlformats.org/drawingml/2006/main" name="LH Template 2010">
  <a:themeElements>
    <a:clrScheme name="Custom 7">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F9900"/>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tx2">
            <a:lumMod val="60000"/>
            <a:lumOff val="40000"/>
          </a:schemeClr>
        </a:solidFill>
        <a:ln>
          <a:solidFill>
            <a:schemeClr val="bg1">
              <a:lumMod val="85000"/>
            </a:schemeClr>
          </a:solidFill>
        </a:ln>
      </a:spPr>
      <a:bodyPr rtlCol="0" anchor="ctr"/>
      <a:lstStyle>
        <a:defPPr algn="ctr">
          <a:defRPr sz="2000" dirty="0" smtClean="0">
            <a:solidFill>
              <a:schemeClr val="bg1"/>
            </a:solidFill>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spe:Receivers xmlns:spe="http://schemas.microsoft.com/sharepoint/events">
  <Receiver>
    <Name>Document ID Generator</Name>
    <Synchronization>Synchronous</Synchronization>
    <Type>10001</Type>
    <SequenceNumber>1000</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10002</Type>
    <SequenceNumber>1001</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10004</Type>
    <SequenceNumber>1002</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10006</Type>
    <SequenceNumber>1003</SequenceNumber>
    <Assembly>Microsoft.Office.DocumentManagement, Version=14.0.0.0, Culture=neutral, PublicKeyToken=71e9bce111e9429c</Assembly>
    <Class>Microsoft.Office.DocumentManagement.Internal.DocIdHandler</Class>
    <Data/>
    <Filter/>
  </Receiver>
</spe:Receiver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0A49EA360BAE1A4CAFEC6D1171484980" ma:contentTypeVersion="5" ma:contentTypeDescription="Create a new document." ma:contentTypeScope="" ma:versionID="0d1c20cb071930fe9365392a5bf2b656">
  <xsd:schema xmlns:xsd="http://www.w3.org/2001/XMLSchema" xmlns:xs="http://www.w3.org/2001/XMLSchema" xmlns:p="http://schemas.microsoft.com/office/2006/metadata/properties" xmlns:ns2="2826709c-166b-41ae-a295-bcf73b4a1c6b" targetNamespace="http://schemas.microsoft.com/office/2006/metadata/properties" ma:root="true" ma:fieldsID="2dd0b30619f52303b3a188af80c3baac" ns2:_="">
    <xsd:import namespace="2826709c-166b-41ae-a295-bcf73b4a1c6b"/>
    <xsd:element name="properties">
      <xsd:complexType>
        <xsd:sequence>
          <xsd:element name="documentManagement">
            <xsd:complexType>
              <xsd:all>
                <xsd:element ref="ns2:_dlc_DocId" minOccurs="0"/>
                <xsd:element ref="ns2:_dlc_DocIdUrl" minOccurs="0"/>
                <xsd:element ref="ns2:_dlc_DocIdPersistId" minOccurs="0"/>
                <xsd:element ref="ns2:LH_x0020_Office" minOccurs="0"/>
                <xsd:element ref="ns2:Consulting_x0020_Org" minOccurs="0"/>
                <xsd:element ref="ns2:Corporate_x0020_Org" minOccurs="0"/>
                <xsd:element ref="ns2:Sales_x0020_Org"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826709c-166b-41ae-a295-bcf73b4a1c6b" elementFormDefault="qualified">
    <xsd:import namespace="http://schemas.microsoft.com/office/2006/documentManagement/types"/>
    <xsd:import namespace="http://schemas.microsoft.com/office/infopath/2007/PartnerControls"/>
    <xsd:element name="_dlc_DocId" ma:index="8" nillable="true" ma:displayName="Document ID Value" ma:description="The value of the document ID assigned to this item."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element name="LH_x0020_Office" ma:index="11" nillable="true" ma:displayName="LH Office" ma:default="Philadelphia" ma:internalName="LH_x0020_Office" ma:requiredMultiChoice="true">
      <xsd:complexType>
        <xsd:complexContent>
          <xsd:extension base="dms:MultiChoice">
            <xsd:sequence>
              <xsd:element name="Value" maxOccurs="unbounded" minOccurs="0" nillable="true">
                <xsd:simpleType>
                  <xsd:restriction base="dms:Choice">
                    <xsd:enumeration value="Boston"/>
                    <xsd:enumeration value="Hyderabad"/>
                    <xsd:enumeration value="Philadelphia"/>
                  </xsd:restriction>
                </xsd:simpleType>
              </xsd:element>
            </xsd:sequence>
          </xsd:extension>
        </xsd:complexContent>
      </xsd:complexType>
    </xsd:element>
    <xsd:element name="Consulting_x0020_Org" ma:index="12" nillable="true" ma:displayName="Consulting Org" ma:internalName="Consulting_x0020_Org">
      <xsd:complexType>
        <xsd:complexContent>
          <xsd:extension base="dms:MultiChoice">
            <xsd:sequence>
              <xsd:element name="Value" maxOccurs="unbounded" minOccurs="0" nillable="true">
                <xsd:simpleType>
                  <xsd:restriction base="dms:Choice">
                    <xsd:enumeration value="Enterprise Solutions"/>
                    <xsd:enumeration value="Managed Infrastructure"/>
                    <xsd:enumeration value="Management Consulting"/>
                  </xsd:restriction>
                </xsd:simpleType>
              </xsd:element>
            </xsd:sequence>
          </xsd:extension>
        </xsd:complexContent>
      </xsd:complexType>
    </xsd:element>
    <xsd:element name="Corporate_x0020_Org" ma:index="13" nillable="true" ma:displayName="Corporate Org" ma:internalName="Corporate_x0020_Org">
      <xsd:complexType>
        <xsd:complexContent>
          <xsd:extension base="dms:MultiChoice">
            <xsd:sequence>
              <xsd:element name="Value" maxOccurs="unbounded" minOccurs="0" nillable="true">
                <xsd:simpleType>
                  <xsd:restriction base="dms:Choice">
                    <xsd:enumeration value="Administration"/>
                    <xsd:enumeration value="Finance"/>
                    <xsd:enumeration value="Human Resources"/>
                    <xsd:enumeration value="Information Technology"/>
                    <xsd:enumeration value="Marketing"/>
                    <xsd:enumeration value="Recruiting"/>
                  </xsd:restriction>
                </xsd:simpleType>
              </xsd:element>
            </xsd:sequence>
          </xsd:extension>
        </xsd:complexContent>
      </xsd:complexType>
    </xsd:element>
    <xsd:element name="Sales_x0020_Org" ma:index="14" nillable="true" ma:displayName="Sales Org" ma:internalName="Sales_x0020_Org">
      <xsd:complexType>
        <xsd:complexContent>
          <xsd:extension base="dms:MultiChoice">
            <xsd:sequence>
              <xsd:element name="Value" maxOccurs="unbounded" minOccurs="0" nillable="true">
                <xsd:simpleType>
                  <xsd:restriction base="dms:Choice">
                    <xsd:enumeration value="Emerging Markets"/>
                    <xsd:enumeration value="Financial Services and Insurance"/>
                    <xsd:enumeration value="Healthcare"/>
                    <xsd:enumeration value="Public Sector"/>
                  </xsd:restriction>
                </xsd:simple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4.xml><?xml version="1.0" encoding="utf-8"?>
<p:properties xmlns:p="http://schemas.microsoft.com/office/2006/metadata/properties" xmlns:xsi="http://www.w3.org/2001/XMLSchema-instance">
  <documentManagement>
    <_dlc_DocIdUrl xmlns="2826709c-166b-41ae-a295-bcf73b4a1c6b">
      <Url>https://hub.liquidhub.com/salesmarketing/_layouts/DocIdRedir.aspx?ID=2T4W6TMTQDPE-60-13</Url>
      <Description>2T4W6TMTQDPE-60-13</Description>
    </_dlc_DocIdUrl>
    <_dlc_DocId xmlns="2826709c-166b-41ae-a295-bcf73b4a1c6b">2T4W6TMTQDPE-60-13</_dlc_DocId>
    <LH_x0020_Office xmlns="2826709c-166b-41ae-a295-bcf73b4a1c6b">
      <Value>Philadelphia</Value>
    </LH_x0020_Office>
    <Sales_x0020_Org xmlns="2826709c-166b-41ae-a295-bcf73b4a1c6b">
      <Value>Healthcare</Value>
    </Sales_x0020_Org>
    <Corporate_x0020_Org xmlns="2826709c-166b-41ae-a295-bcf73b4a1c6b">
      <Value>Administration</Value>
    </Corporate_x0020_Org>
    <Consulting_x0020_Org xmlns="2826709c-166b-41ae-a295-bcf73b4a1c6b">
      <Value>Management Consulting</Value>
    </Consulting_x0020_Org>
    <_dlc_DocIdPersistId xmlns="2826709c-166b-41ae-a295-bcf73b4a1c6b">false</_dlc_DocIdPersistId>
  </documentManagement>
</p:properties>
</file>

<file path=customXml/itemProps1.xml><?xml version="1.0" encoding="utf-8"?>
<ds:datastoreItem xmlns:ds="http://schemas.openxmlformats.org/officeDocument/2006/customXml" ds:itemID="{D5152FD5-BD5C-429B-B8B8-A3FBBC15EFED}">
  <ds:schemaRefs>
    <ds:schemaRef ds:uri="http://schemas.microsoft.com/sharepoint/events"/>
  </ds:schemaRefs>
</ds:datastoreItem>
</file>

<file path=customXml/itemProps2.xml><?xml version="1.0" encoding="utf-8"?>
<ds:datastoreItem xmlns:ds="http://schemas.openxmlformats.org/officeDocument/2006/customXml" ds:itemID="{5019858E-8F8A-4307-9BD1-C5F3648EB2C6}">
  <ds:schemaRefs>
    <ds:schemaRef ds:uri="http://schemas.microsoft.com/sharepoint/v3/contenttype/forms"/>
  </ds:schemaRefs>
</ds:datastoreItem>
</file>

<file path=customXml/itemProps3.xml><?xml version="1.0" encoding="utf-8"?>
<ds:datastoreItem xmlns:ds="http://schemas.openxmlformats.org/officeDocument/2006/customXml" ds:itemID="{9ECA5962-4DF7-486E-88F8-2F074800629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826709c-166b-41ae-a295-bcf73b4a1c6b"/>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4.xml><?xml version="1.0" encoding="utf-8"?>
<ds:datastoreItem xmlns:ds="http://schemas.openxmlformats.org/officeDocument/2006/customXml" ds:itemID="{C0460556-6AA8-48A6-9C70-088F8AC87B4F}">
  <ds:schemaRefs>
    <ds:schemaRef ds:uri="2826709c-166b-41ae-a295-bcf73b4a1c6b"/>
    <ds:schemaRef ds:uri="http://purl.org/dc/dcmitype/"/>
    <ds:schemaRef ds:uri="http://schemas.microsoft.com/office/2006/documentManagement/types"/>
    <ds:schemaRef ds:uri="http://purl.org/dc/elements/1.1/"/>
    <ds:schemaRef ds:uri="http://schemas.microsoft.com/office/2006/metadata/properties"/>
    <ds:schemaRef ds:uri="http://www.w3.org/XML/1998/namespace"/>
    <ds:schemaRef ds:uri="http://schemas.microsoft.com/office/infopath/2007/PartnerControls"/>
    <ds:schemaRef ds:uri="http://schemas.openxmlformats.org/package/2006/metadata/core-properties"/>
    <ds:schemaRef ds:uri="http://purl.org/dc/terms/"/>
  </ds:schemaRefs>
</ds:datastoreItem>
</file>

<file path=docProps/app.xml><?xml version="1.0" encoding="utf-8"?>
<Properties xmlns="http://schemas.openxmlformats.org/officeDocument/2006/extended-properties" xmlns:vt="http://schemas.openxmlformats.org/officeDocument/2006/docPropsVTypes">
  <Template>LH Template 2010.potx</Template>
  <TotalTime>33934</TotalTime>
  <Words>697</Words>
  <Application>Microsoft Office PowerPoint</Application>
  <PresentationFormat>On-screen Show (4:3)</PresentationFormat>
  <Paragraphs>120</Paragraphs>
  <Slides>5</Slides>
  <Notes>4</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LH Template 2010</vt:lpstr>
      <vt:lpstr>AN AGILE DEVELOPMENT METHODOLOGY</vt:lpstr>
      <vt:lpstr>What are the Code Review Roles?</vt:lpstr>
      <vt:lpstr>What is the Delivery Review?</vt:lpstr>
      <vt:lpstr>What is the Integration Review?</vt:lpstr>
      <vt:lpstr>In Conclusion: The Code Review Process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Robert T. Kelley</dc:creator>
  <cp:lastModifiedBy>Team Member Name</cp:lastModifiedBy>
  <cp:revision>493</cp:revision>
  <cp:lastPrinted>2013-12-19T18:50:26Z</cp:lastPrinted>
  <dcterms:created xsi:type="dcterms:W3CDTF">2010-02-12T13:39:48Z</dcterms:created>
  <dcterms:modified xsi:type="dcterms:W3CDTF">2014-02-18T18:26:18Z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0x0101000A49EA360BAE1A4CAFEC6D1171484980</vt:lpwstr>
  </property>
  <property fmtid="{D5CDD505-2E9C-101B-9397-08002B2CF9AE}" pid="3" name="_dlc_DocIdItemGuid">
    <vt:lpwstr>baea632b-a26e-4a89-a0ac-83a04e69a2ba</vt:lpwstr>
  </property>
  <property fmtid="{D5CDD505-2E9C-101B-9397-08002B2CF9AE}" pid="4" name="Order">
    <vt:r8>1300</vt:r8>
  </property>
  <property fmtid="{D5CDD505-2E9C-101B-9397-08002B2CF9AE}" pid="5" name="TemplateUrl">
    <vt:lpwstr/>
  </property>
  <property fmtid="{D5CDD505-2E9C-101B-9397-08002B2CF9AE}" pid="6" name="Verticals">
    <vt:lpwstr/>
  </property>
  <property fmtid="{D5CDD505-2E9C-101B-9397-08002B2CF9AE}" pid="7" name="Organization">
    <vt:lpwstr/>
  </property>
  <property fmtid="{D5CDD505-2E9C-101B-9397-08002B2CF9AE}" pid="8" name="xd_Signature">
    <vt:bool>false</vt:bool>
  </property>
  <property fmtid="{D5CDD505-2E9C-101B-9397-08002B2CF9AE}" pid="9" name="xd_ProgID">
    <vt:lpwstr/>
  </property>
  <property fmtid="{D5CDD505-2E9C-101B-9397-08002B2CF9AE}" pid="10" name="_SourceUrl">
    <vt:lpwstr/>
  </property>
  <property fmtid="{D5CDD505-2E9C-101B-9397-08002B2CF9AE}" pid="11" name="_SharedFileIndex">
    <vt:lpwstr/>
  </property>
</Properties>
</file>