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5"/>
  </p:sldMasterIdLst>
  <p:notesMasterIdLst>
    <p:notesMasterId r:id="rId20"/>
  </p:notesMasterIdLst>
  <p:handoutMasterIdLst>
    <p:handoutMasterId r:id="rId21"/>
  </p:handoutMasterIdLst>
  <p:sldIdLst>
    <p:sldId id="256" r:id="rId6"/>
    <p:sldId id="440" r:id="rId7"/>
    <p:sldId id="441" r:id="rId8"/>
    <p:sldId id="452" r:id="rId9"/>
    <p:sldId id="442" r:id="rId10"/>
    <p:sldId id="443" r:id="rId11"/>
    <p:sldId id="445" r:id="rId12"/>
    <p:sldId id="446" r:id="rId13"/>
    <p:sldId id="444" r:id="rId14"/>
    <p:sldId id="447" r:id="rId15"/>
    <p:sldId id="453" r:id="rId16"/>
    <p:sldId id="454" r:id="rId17"/>
    <p:sldId id="449" r:id="rId18"/>
    <p:sldId id="450" r:id="rId19"/>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76">
          <p15:clr>
            <a:srgbClr val="A4A3A4"/>
          </p15:clr>
        </p15:guide>
        <p15:guide id="2" pos="1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resh Ramdas" initials="" lastIdx="19" clrIdx="0"/>
  <p:cmAuthor id="1" name="BHuett" initials="B" lastIdx="1" clrIdx="1"/>
  <p:cmAuthor id="2" name="Ravi Kalakota" initials="RK"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33CC33"/>
    <a:srgbClr val="EAEEF4"/>
    <a:srgbClr val="FECD6A"/>
    <a:srgbClr val="052F62"/>
    <a:srgbClr val="FF5400"/>
    <a:srgbClr val="FF525E"/>
    <a:srgbClr val="1297FD"/>
    <a:srgbClr val="FF9900"/>
    <a:srgbClr val="1A2D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1" autoAdjust="0"/>
    <p:restoredTop sz="86051" autoAdjust="0"/>
  </p:normalViewPr>
  <p:slideViewPr>
    <p:cSldViewPr snapToGrid="0">
      <p:cViewPr>
        <p:scale>
          <a:sx n="125" d="100"/>
          <a:sy n="125" d="100"/>
        </p:scale>
        <p:origin x="-1224" y="222"/>
      </p:cViewPr>
      <p:guideLst>
        <p:guide orient="horz" pos="576"/>
        <p:guide pos="144"/>
      </p:guideLst>
    </p:cSldViewPr>
  </p:slideViewPr>
  <p:notesTextViewPr>
    <p:cViewPr>
      <p:scale>
        <a:sx n="100" d="100"/>
        <a:sy n="100" d="100"/>
      </p:scale>
      <p:origin x="0" y="0"/>
    </p:cViewPr>
  </p:notesTextViewPr>
  <p:sorterViewPr>
    <p:cViewPr varScale="1">
      <p:scale>
        <a:sx n="100" d="100"/>
        <a:sy n="100" d="100"/>
      </p:scale>
      <p:origin x="0" y="4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sz="quarter" idx="1"/>
          </p:nvPr>
        </p:nvSpPr>
        <p:spPr>
          <a:xfrm>
            <a:off x="3979930" y="0"/>
            <a:ext cx="3044719" cy="465614"/>
          </a:xfrm>
          <a:prstGeom prst="rect">
            <a:avLst/>
          </a:prstGeom>
        </p:spPr>
        <p:txBody>
          <a:bodyPr vert="horz" lIns="93360" tIns="46680" rIns="93360" bIns="46680" rtlCol="0"/>
          <a:lstStyle>
            <a:lvl1pPr algn="r">
              <a:defRPr sz="1200"/>
            </a:lvl1pPr>
          </a:lstStyle>
          <a:p>
            <a:fld id="{47E4A9F5-DD16-6542-BBF7-C2ADF77B96AA}" type="datetimeFigureOut">
              <a:rPr lang="en-US" smtClean="0"/>
              <a:t>2/25/2014</a:t>
            </a:fld>
            <a:endParaRPr lang="en-US" dirty="0"/>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60" tIns="46680" rIns="93360" bIns="46680" rtlCol="0" anchor="b"/>
          <a:lstStyle>
            <a:lvl1pPr algn="r">
              <a:defRPr sz="1200"/>
            </a:lvl1pPr>
          </a:lstStyle>
          <a:p>
            <a:fld id="{9A06D020-43A4-8244-B5ED-EC67DAA95255}" type="slidenum">
              <a:rPr lang="en-US" smtClean="0"/>
              <a:t>‹#›</a:t>
            </a:fld>
            <a:endParaRPr lang="en-US" dirty="0"/>
          </a:p>
        </p:txBody>
      </p:sp>
    </p:spTree>
    <p:extLst>
      <p:ext uri="{BB962C8B-B14F-4D97-AF65-F5344CB8AC3E}">
        <p14:creationId xmlns:p14="http://schemas.microsoft.com/office/powerpoint/2010/main" val="412643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ACA68532-299A-4F24-A401-5EF00B782997}" type="datetimeFigureOut">
              <a:rPr lang="en-US" smtClean="0"/>
              <a:pPr/>
              <a:t>2/25/2014</a:t>
            </a:fld>
            <a:endParaRPr lang="en-US" dirty="0"/>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846A3697-6DAB-4A32-A932-8293F007F9B2}" type="slidenum">
              <a:rPr lang="en-US" smtClean="0"/>
              <a:pPr/>
              <a:t>‹#›</a:t>
            </a:fld>
            <a:endParaRPr lang="en-US" dirty="0"/>
          </a:p>
        </p:txBody>
      </p:sp>
    </p:spTree>
    <p:extLst>
      <p:ext uri="{BB962C8B-B14F-4D97-AF65-F5344CB8AC3E}">
        <p14:creationId xmlns:p14="http://schemas.microsoft.com/office/powerpoint/2010/main" val="2063328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2</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13</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14</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3</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4</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5</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6</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7</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8</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9</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10</a:t>
            </a:fld>
            <a:endParaRPr lang="en-US" sz="1200" dirty="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dirty="0"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itle 1"/>
          <p:cNvSpPr>
            <a:spLocks noGrp="1"/>
          </p:cNvSpPr>
          <p:nvPr>
            <p:ph type="ctrTitle"/>
          </p:nvPr>
        </p:nvSpPr>
        <p:spPr>
          <a:xfrm>
            <a:off x="304800" y="4572000"/>
            <a:ext cx="8534400" cy="838200"/>
          </a:xfrm>
        </p:spPr>
        <p:txBody>
          <a:bodyPr>
            <a:normAutofit/>
          </a:bodyPr>
          <a:lstStyle>
            <a:lvl1pPr algn="l">
              <a:defRPr sz="3600" b="1">
                <a:solidFill>
                  <a:schemeClr val="tx1"/>
                </a:solidFill>
              </a:defRPr>
            </a:lvl1pPr>
          </a:lstStyle>
          <a:p>
            <a:r>
              <a:rPr lang="en-US" smtClean="0"/>
              <a:t>Click to edit Master title style</a:t>
            </a:r>
            <a:endParaRPr lang="en-US" dirty="0"/>
          </a:p>
        </p:txBody>
      </p:sp>
      <p:sp>
        <p:nvSpPr>
          <p:cNvPr id="11" name="Subtitle 2"/>
          <p:cNvSpPr>
            <a:spLocks noGrp="1"/>
          </p:cNvSpPr>
          <p:nvPr>
            <p:ph type="subTitle" idx="1"/>
          </p:nvPr>
        </p:nvSpPr>
        <p:spPr>
          <a:xfrm>
            <a:off x="304799" y="5410200"/>
            <a:ext cx="8534399" cy="457200"/>
          </a:xfrm>
        </p:spPr>
        <p:txBody>
          <a:bodyPr>
            <a:normAutofit/>
          </a:bodyPr>
          <a:lstStyle>
            <a:lvl1pPr marL="0" indent="0" algn="l">
              <a:buNone/>
              <a:defRPr sz="2000">
                <a:solidFill>
                  <a:schemeClr val="tx1">
                    <a:lumMod val="50000"/>
                    <a:lumOff val="50000"/>
                  </a:schemeClr>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7"/>
          <p:cNvPicPr>
            <a:picLocks noChangeAspect="1" noChangeArrowheads="1"/>
          </p:cNvPicPr>
          <p:nvPr userDrawn="1"/>
        </p:nvPicPr>
        <p:blipFill>
          <a:blip r:embed="rId2" cstate="screen"/>
          <a:srcRect/>
          <a:stretch>
            <a:fillRect/>
          </a:stretch>
        </p:blipFill>
        <p:spPr bwMode="auto">
          <a:xfrm>
            <a:off x="0" y="0"/>
            <a:ext cx="9144000" cy="3657600"/>
          </a:xfrm>
          <a:prstGeom prst="rect">
            <a:avLst/>
          </a:prstGeom>
          <a:noFill/>
          <a:ln w="9525">
            <a:noFill/>
            <a:miter lim="800000"/>
            <a:headEnd/>
            <a:tailEnd/>
          </a:ln>
        </p:spPr>
      </p:pic>
      <p:sp>
        <p:nvSpPr>
          <p:cNvPr id="13" name="Rectangle 12"/>
          <p:cNvSpPr/>
          <p:nvPr userDrawn="1"/>
        </p:nvSpPr>
        <p:spPr>
          <a:xfrm>
            <a:off x="0" y="3657600"/>
            <a:ext cx="9144000" cy="45719"/>
          </a:xfrm>
          <a:prstGeom prst="rect">
            <a:avLst/>
          </a:prstGeom>
          <a:solidFill>
            <a:srgbClr val="FF9900"/>
          </a:solidFill>
          <a:ln w="57150" cmpd="sng">
            <a:noFill/>
          </a:ln>
          <a:effectLst>
            <a:outerShdw blurRad="50800" dist="38100" dir="5400000">
              <a:schemeClr val="tx1">
                <a:lumMod val="65000"/>
                <a:lumOff val="35000"/>
                <a:alpha val="4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Title 1"/>
          <p:cNvSpPr txBox="1">
            <a:spLocks/>
          </p:cNvSpPr>
          <p:nvPr userDrawn="1"/>
        </p:nvSpPr>
        <p:spPr>
          <a:xfrm>
            <a:off x="381000" y="1277521"/>
            <a:ext cx="3581400" cy="838200"/>
          </a:xfrm>
          <a:prstGeom prst="rect">
            <a:avLst/>
          </a:prstGeom>
        </p:spPr>
        <p:txBody>
          <a:bodyPr vert="horz" lIns="91440" tIns="45720" rIns="91440" bIns="45720" rtlCol="0" anchor="ctr">
            <a:normAutofit/>
          </a:bodyPr>
          <a:lstStyle>
            <a:lvl1pPr algn="l">
              <a:defRPr sz="3600" b="1">
                <a:solidFill>
                  <a:schemeClr val="tx1"/>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bg1"/>
                </a:solidFill>
                <a:effectLst/>
                <a:uLnTx/>
                <a:uFillTx/>
                <a:latin typeface="+mj-lt"/>
                <a:ea typeface="+mj-ea"/>
                <a:cs typeface="+mj-cs"/>
              </a:rPr>
              <a:t>LiquidHub</a:t>
            </a:r>
            <a:endParaRPr kumimoji="0" lang="en-US" sz="4400" b="1" i="0" u="none" strike="noStrike" kern="1200" cap="none" spc="0" normalizeH="0" baseline="0" noProof="0" dirty="0">
              <a:ln>
                <a:noFill/>
              </a:ln>
              <a:solidFill>
                <a:schemeClr val="bg1"/>
              </a:solidFill>
              <a:effectLst/>
              <a:uLnTx/>
              <a:uFillTx/>
              <a:latin typeface="+mj-lt"/>
              <a:ea typeface="+mj-ea"/>
              <a:cs typeface="+mj-cs"/>
            </a:endParaRPr>
          </a:p>
        </p:txBody>
      </p:sp>
      <p:sp>
        <p:nvSpPr>
          <p:cNvPr id="15" name="Text Box 9"/>
          <p:cNvSpPr txBox="1">
            <a:spLocks noChangeArrowheads="1"/>
          </p:cNvSpPr>
          <p:nvPr userDrawn="1"/>
        </p:nvSpPr>
        <p:spPr bwMode="auto">
          <a:xfrm>
            <a:off x="406400" y="2099846"/>
            <a:ext cx="3429000" cy="338554"/>
          </a:xfrm>
          <a:prstGeom prst="rect">
            <a:avLst/>
          </a:prstGeom>
          <a:noFill/>
          <a:ln w="9525">
            <a:noFill/>
            <a:miter lim="800000"/>
            <a:headEnd/>
            <a:tailEnd/>
          </a:ln>
          <a:effectLst/>
        </p:spPr>
        <p:txBody>
          <a:bodyPr>
            <a:spAutoFit/>
          </a:bodyPr>
          <a:lstStyle/>
          <a:p>
            <a:pPr>
              <a:spcBef>
                <a:spcPct val="50000"/>
              </a:spcBef>
            </a:pPr>
            <a:r>
              <a:rPr lang="en-US" sz="1600" dirty="0" smtClean="0">
                <a:solidFill>
                  <a:srgbClr val="FFFFFF"/>
                </a:solidFill>
                <a:latin typeface="+mn-lt"/>
              </a:rPr>
              <a:t>consulting </a:t>
            </a:r>
            <a:r>
              <a:rPr lang="en-US" sz="1600" dirty="0">
                <a:solidFill>
                  <a:srgbClr val="FFFFFF"/>
                </a:solidFill>
                <a:latin typeface="+mn-lt"/>
              </a:rPr>
              <a:t>| </a:t>
            </a:r>
            <a:r>
              <a:rPr lang="en-US" sz="1600" dirty="0" smtClean="0">
                <a:solidFill>
                  <a:srgbClr val="FFFFFF"/>
                </a:solidFill>
                <a:latin typeface="+mn-lt"/>
              </a:rPr>
              <a:t>solutions </a:t>
            </a:r>
            <a:r>
              <a:rPr lang="en-US" sz="1600" dirty="0">
                <a:solidFill>
                  <a:srgbClr val="FFFFFF"/>
                </a:solidFill>
                <a:latin typeface="+mn-lt"/>
              </a:rPr>
              <a:t>| </a:t>
            </a:r>
            <a:r>
              <a:rPr lang="en-US" sz="1600" dirty="0" smtClean="0">
                <a:solidFill>
                  <a:srgbClr val="FFFFFF"/>
                </a:solidFill>
                <a:latin typeface="+mn-lt"/>
              </a:rPr>
              <a:t>outsourcing  </a:t>
            </a:r>
            <a:endParaRPr lang="en-US" sz="1600" dirty="0">
              <a:solidFill>
                <a:srgbClr val="FFFFFF"/>
              </a:solidFill>
              <a:latin typeface="+mn-lt"/>
            </a:endParaRPr>
          </a:p>
        </p:txBody>
      </p:sp>
      <p:cxnSp>
        <p:nvCxnSpPr>
          <p:cNvPr id="21" name="Straight Connector 20"/>
          <p:cNvCxnSpPr/>
          <p:nvPr userDrawn="1"/>
        </p:nvCxnSpPr>
        <p:spPr>
          <a:xfrm>
            <a:off x="439271" y="2106705"/>
            <a:ext cx="3039035" cy="0"/>
          </a:xfrm>
          <a:prstGeom prst="line">
            <a:avLst/>
          </a:prstGeom>
          <a:ln w="19050">
            <a:solidFill>
              <a:srgbClr val="FF9900"/>
            </a:solidFill>
          </a:ln>
        </p:spPr>
        <p:style>
          <a:lnRef idx="2">
            <a:schemeClr val="accent1"/>
          </a:lnRef>
          <a:fillRef idx="0">
            <a:schemeClr val="accent1"/>
          </a:fillRef>
          <a:effectRef idx="1">
            <a:schemeClr val="accent1"/>
          </a:effectRef>
          <a:fontRef idx="minor">
            <a:schemeClr val="tx1"/>
          </a:fontRef>
        </p:style>
      </p:cxnSp>
      <p:pic>
        <p:nvPicPr>
          <p:cNvPr id="22" name="Picture 21" descr="tech_image4.jpg"/>
          <p:cNvPicPr>
            <a:picLocks/>
          </p:cNvPicPr>
          <p:nvPr userDrawn="1"/>
        </p:nvPicPr>
        <p:blipFill>
          <a:blip r:embed="rId3" cstate="screen"/>
          <a:stretch>
            <a:fillRect/>
          </a:stretch>
        </p:blipFill>
        <p:spPr>
          <a:xfrm>
            <a:off x="6132045" y="2895600"/>
            <a:ext cx="1375710" cy="1078992"/>
          </a:xfrm>
          <a:prstGeom prst="rect">
            <a:avLst/>
          </a:prstGeom>
          <a:ln w="25400" cap="flat" cmpd="sng" algn="ctr">
            <a:solidFill>
              <a:srgbClr val="FF9900"/>
            </a:solidFill>
            <a:prstDash val="solid"/>
            <a:round/>
            <a:headEnd type="none" w="med" len="med"/>
            <a:tailEnd type="none" w="med" len="med"/>
          </a:ln>
          <a:effectLst>
            <a:reflection blurRad="6350" stA="50000" endA="300" endPos="55000" dir="5400000" sy="-100000" algn="bl" rotWithShape="0"/>
          </a:effectLst>
        </p:spPr>
      </p:pic>
      <p:pic>
        <p:nvPicPr>
          <p:cNvPr id="23" name="Picture 2" descr="C:\Users\Ram\AppData\Local\Microsoft\Windows\Temporary Internet Files\Content.IE5\ROAOJUDE\MPj04424410000[1].jpg"/>
          <p:cNvPicPr>
            <a:picLocks noChangeAspect="1" noChangeArrowheads="1"/>
          </p:cNvPicPr>
          <p:nvPr userDrawn="1"/>
        </p:nvPicPr>
        <p:blipFill>
          <a:blip r:embed="rId4" cstate="screen"/>
          <a:srcRect/>
          <a:stretch>
            <a:fillRect/>
          </a:stretch>
        </p:blipFill>
        <p:spPr bwMode="auto">
          <a:xfrm>
            <a:off x="4648200" y="2896629"/>
            <a:ext cx="1371600" cy="1076934"/>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pic>
        <p:nvPicPr>
          <p:cNvPr id="24" name="Picture 8" descr="C:\Users\Ram\AppData\Local\Microsoft\Windows\Temporary Internet Files\Content.IE5\XBZNMR35\MPj04447870000[1].jpg"/>
          <p:cNvPicPr>
            <a:picLocks noChangeAspect="1" noChangeArrowheads="1"/>
          </p:cNvPicPr>
          <p:nvPr userDrawn="1"/>
        </p:nvPicPr>
        <p:blipFill>
          <a:blip r:embed="rId5" cstate="screen"/>
          <a:srcRect/>
          <a:stretch>
            <a:fillRect/>
          </a:stretch>
        </p:blipFill>
        <p:spPr bwMode="auto">
          <a:xfrm>
            <a:off x="7620000" y="2901696"/>
            <a:ext cx="1381468" cy="1066800"/>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7"/>
          <p:cNvPicPr>
            <a:picLocks noChangeAspect="1" noChangeArrowheads="1"/>
          </p:cNvPicPr>
          <p:nvPr userDrawn="1"/>
        </p:nvPicPr>
        <p:blipFill>
          <a:blip r:embed="rId2" cstate="screen"/>
          <a:srcRect/>
          <a:stretch>
            <a:fillRect/>
          </a:stretch>
        </p:blipFill>
        <p:spPr bwMode="auto">
          <a:xfrm>
            <a:off x="0" y="0"/>
            <a:ext cx="9144000" cy="762000"/>
          </a:xfrm>
          <a:prstGeom prst="rect">
            <a:avLst/>
          </a:prstGeom>
          <a:noFill/>
          <a:ln w="9525">
            <a:noFill/>
            <a:miter lim="800000"/>
            <a:headEnd/>
            <a:tailEnd/>
          </a:ln>
        </p:spPr>
      </p:pic>
      <p:sp>
        <p:nvSpPr>
          <p:cNvPr id="1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
        <p:nvSpPr>
          <p:cNvPr id="16"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2" name="Title 1"/>
          <p:cNvSpPr>
            <a:spLocks noGrp="1"/>
          </p:cNvSpPr>
          <p:nvPr>
            <p:ph type="title"/>
          </p:nvPr>
        </p:nvSpPr>
        <p:spPr>
          <a:xfrm>
            <a:off x="228600" y="0"/>
            <a:ext cx="8915400" cy="762000"/>
          </a:xfrm>
        </p:spPr>
        <p:txBody>
          <a:bodyPr>
            <a:normAutofit/>
          </a:bodyPr>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userDrawn="1">
            <p:ph idx="1"/>
          </p:nvPr>
        </p:nvSpPr>
        <p:spPr>
          <a:xfrm>
            <a:off x="228600" y="914400"/>
            <a:ext cx="8686800" cy="5334000"/>
          </a:xfrm>
        </p:spPr>
        <p:txBody>
          <a:bodyPr>
            <a:normAutofit/>
          </a:bodyPr>
          <a:lstStyle>
            <a:lvl1pPr>
              <a:buClr>
                <a:schemeClr val="tx2">
                  <a:lumMod val="75000"/>
                </a:schemeClr>
              </a:buClr>
              <a:defRPr sz="2400"/>
            </a:lvl1pPr>
            <a:lvl2pPr>
              <a:buClr>
                <a:schemeClr val="tx2">
                  <a:lumMod val="75000"/>
                </a:schemeClr>
              </a:buClr>
              <a:defRPr sz="2000"/>
            </a:lvl2pPr>
            <a:lvl3pPr>
              <a:buClr>
                <a:schemeClr val="tx2">
                  <a:lumMod val="75000"/>
                </a:schemeClr>
              </a:buClr>
              <a:defRPr sz="1800"/>
            </a:lvl3pPr>
            <a:lvl4pPr>
              <a:buClr>
                <a:schemeClr val="tx2">
                  <a:lumMod val="75000"/>
                </a:schemeClr>
              </a:buClr>
              <a:defRPr sz="1600"/>
            </a:lvl4pPr>
            <a:lvl5pPr>
              <a:buClr>
                <a:schemeClr val="tx2">
                  <a:lumMod val="75000"/>
                </a:schemeClr>
              </a:buCl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648200"/>
            <a:ext cx="7772400" cy="1120775"/>
          </a:xfrm>
        </p:spPr>
        <p:txBody>
          <a:bodyPr anchor="t">
            <a:normAutofit/>
          </a:bodyPr>
          <a:lstStyle>
            <a:lvl1pPr algn="l">
              <a:defRPr sz="3200" b="0" cap="none">
                <a:solidFill>
                  <a:schemeClr val="tx1">
                    <a:lumMod val="50000"/>
                    <a:lumOff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86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1"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8201"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2"/>
          <p:cNvSpPr/>
          <p:nvPr userDrawn="1"/>
        </p:nvSpPr>
        <p:spPr>
          <a:xfrm>
            <a:off x="0" y="762000"/>
            <a:ext cx="9144000" cy="6096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New-blue-back-logo.jpg"/>
          <p:cNvPicPr>
            <a:picLocks noChangeAspect="1"/>
          </p:cNvPicPr>
          <p:nvPr/>
        </p:nvPicPr>
        <p:blipFill>
          <a:blip r:embed="rId10" cstate="screen"/>
          <a:stretch>
            <a:fillRect/>
          </a:stretch>
        </p:blipFill>
        <p:spPr>
          <a:xfrm>
            <a:off x="0" y="6400800"/>
            <a:ext cx="9144000" cy="457200"/>
          </a:xfrm>
          <a:prstGeom prst="rect">
            <a:avLst/>
          </a:prstGeom>
        </p:spPr>
      </p:pic>
      <p:pic>
        <p:nvPicPr>
          <p:cNvPr id="7" name="Picture 7"/>
          <p:cNvPicPr>
            <a:picLocks noChangeAspect="1" noChangeArrowheads="1"/>
          </p:cNvPicPr>
          <p:nvPr/>
        </p:nvPicPr>
        <p:blipFill>
          <a:blip r:embed="rId11" cstate="screen"/>
          <a:srcRect/>
          <a:stretch>
            <a:fillRect/>
          </a:stretch>
        </p:blipFill>
        <p:spPr bwMode="auto">
          <a:xfrm>
            <a:off x="0" y="0"/>
            <a:ext cx="9144000" cy="762000"/>
          </a:xfrm>
          <a:prstGeom prst="rect">
            <a:avLst/>
          </a:prstGeom>
          <a:noFill/>
          <a:ln w="9525">
            <a:noFill/>
            <a:miter lim="800000"/>
            <a:headEnd/>
            <a:tailEnd/>
          </a:ln>
        </p:spPr>
      </p:pic>
      <p:sp>
        <p:nvSpPr>
          <p:cNvPr id="2" name="Title Placeholder 1"/>
          <p:cNvSpPr>
            <a:spLocks noGrp="1"/>
          </p:cNvSpPr>
          <p:nvPr>
            <p:ph type="title"/>
          </p:nvPr>
        </p:nvSpPr>
        <p:spPr>
          <a:xfrm>
            <a:off x="228600" y="0"/>
            <a:ext cx="8915400" cy="762000"/>
          </a:xfrm>
          <a:prstGeom prst="rect">
            <a:avLst/>
          </a:prstGeom>
        </p:spPr>
        <p:txBody>
          <a:bodyPr vert="horz" lIns="91440" tIns="0" rIns="91440" bIns="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914400"/>
            <a:ext cx="8686800" cy="5334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Placeholder 4"/>
          <p:cNvSpPr txBox="1">
            <a:spLocks/>
          </p:cNvSpPr>
          <p:nvPr/>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spcBef>
          <a:spcPct val="0"/>
        </a:spcBef>
        <a:buNone/>
        <a:defRPr lang="en-US" sz="2400" kern="1200">
          <a:solidFill>
            <a:schemeClr val="bg1"/>
          </a:solidFill>
          <a:latin typeface="+mj-lt"/>
          <a:ea typeface="+mj-ea"/>
          <a:cs typeface="+mj-cs"/>
        </a:defRPr>
      </a:lvl1pPr>
    </p:titleStyle>
    <p:bodyStyle>
      <a:lvl1pPr marL="233363" indent="-233363" algn="l" defTabSz="914400" rtl="0" eaLnBrk="1" latinLnBrk="0" hangingPunct="1">
        <a:spcBef>
          <a:spcPct val="20000"/>
        </a:spcBef>
        <a:buClr>
          <a:srgbClr val="0070C0"/>
        </a:buClr>
        <a:buFont typeface="Arial" pitchFamily="34" charset="0"/>
        <a:buChar char="•"/>
        <a:defRPr lang="en-US" sz="2400" kern="1200" smtClean="0">
          <a:solidFill>
            <a:schemeClr val="tx1"/>
          </a:solidFill>
          <a:latin typeface="+mn-lt"/>
          <a:ea typeface="+mn-ea"/>
          <a:cs typeface="+mn-cs"/>
        </a:defRPr>
      </a:lvl1pPr>
      <a:lvl2pPr marL="631825" indent="-234950" algn="l" defTabSz="914400" rtl="0" eaLnBrk="1" latinLnBrk="0" hangingPunct="1">
        <a:spcBef>
          <a:spcPct val="20000"/>
        </a:spcBef>
        <a:buClr>
          <a:srgbClr val="0070C0"/>
        </a:buClr>
        <a:buFont typeface="Arial" pitchFamily="34" charset="0"/>
        <a:buChar char="–"/>
        <a:defRPr lang="en-US" sz="2000" kern="1200" smtClean="0">
          <a:solidFill>
            <a:schemeClr val="tx1"/>
          </a:solidFill>
          <a:latin typeface="+mn-lt"/>
          <a:ea typeface="+mn-ea"/>
          <a:cs typeface="+mn-cs"/>
        </a:defRPr>
      </a:lvl2pPr>
      <a:lvl3pPr marL="1143000" indent="-168275" algn="l" defTabSz="914400" rtl="0" eaLnBrk="1" latinLnBrk="0" hangingPunct="1">
        <a:spcBef>
          <a:spcPct val="20000"/>
        </a:spcBef>
        <a:buClr>
          <a:srgbClr val="0070C0"/>
        </a:buClr>
        <a:buFont typeface="Arial" pitchFamily="34" charset="0"/>
        <a:buChar char="•"/>
        <a:defRPr lang="en-US" sz="1800" kern="1200" smtClean="0">
          <a:solidFill>
            <a:schemeClr val="tx1"/>
          </a:solidFill>
          <a:latin typeface="+mn-lt"/>
          <a:ea typeface="+mn-ea"/>
          <a:cs typeface="+mn-cs"/>
        </a:defRPr>
      </a:lvl3pPr>
      <a:lvl4pPr marL="1600200" indent="-168275" algn="l" defTabSz="914400" rtl="0" eaLnBrk="1" latinLnBrk="0" hangingPunct="1">
        <a:spcBef>
          <a:spcPct val="20000"/>
        </a:spcBef>
        <a:buClr>
          <a:srgbClr val="0070C0"/>
        </a:buClr>
        <a:buFont typeface="Arial" pitchFamily="34" charset="0"/>
        <a:buChar char="–"/>
        <a:defRPr lang="en-US" sz="1600" kern="1200" smtClean="0">
          <a:solidFill>
            <a:schemeClr val="tx1"/>
          </a:solidFill>
          <a:latin typeface="+mn-lt"/>
          <a:ea typeface="+mn-ea"/>
          <a:cs typeface="+mn-cs"/>
        </a:defRPr>
      </a:lvl4pPr>
      <a:lvl5pPr marL="2057400" indent="-228600" algn="l" defTabSz="914400" rtl="0" eaLnBrk="1" latinLnBrk="0" hangingPunct="1">
        <a:spcBef>
          <a:spcPct val="20000"/>
        </a:spcBef>
        <a:buClr>
          <a:srgbClr val="0070C0"/>
        </a:buClr>
        <a:buFont typeface="Arial" pitchFamily="34" charset="0"/>
        <a:buChar char="»"/>
        <a:defRPr lang="en-US"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03" y="3756807"/>
            <a:ext cx="4716646" cy="565672"/>
          </a:xfrm>
        </p:spPr>
        <p:txBody>
          <a:bodyPr>
            <a:normAutofit/>
          </a:bodyPr>
          <a:lstStyle/>
          <a:p>
            <a:r>
              <a:rPr lang="en-US" sz="3500" b="0" i="1" dirty="0" smtClean="0">
                <a:solidFill>
                  <a:srgbClr val="002060"/>
                </a:solidFill>
                <a:effectLst>
                  <a:outerShdw blurRad="38100" dist="38100" dir="2700000" algn="tl">
                    <a:srgbClr val="000000">
                      <a:alpha val="43137"/>
                    </a:srgbClr>
                  </a:outerShdw>
                </a:effectLst>
              </a:rPr>
              <a:t>EOL </a:t>
            </a:r>
            <a:r>
              <a:rPr lang="en-US" sz="3500" b="0" i="1" dirty="0">
                <a:solidFill>
                  <a:srgbClr val="002060"/>
                </a:solidFill>
                <a:effectLst>
                  <a:outerShdw blurRad="38100" dist="38100" dir="2700000" algn="tl">
                    <a:srgbClr val="000000">
                      <a:alpha val="43137"/>
                    </a:srgbClr>
                  </a:outerShdw>
                </a:effectLst>
              </a:rPr>
              <a:t>2014 Agile </a:t>
            </a:r>
            <a:r>
              <a:rPr lang="en-US" sz="3500" b="0" i="1" dirty="0" smtClean="0">
                <a:solidFill>
                  <a:srgbClr val="002060"/>
                </a:solidFill>
                <a:effectLst>
                  <a:outerShdw blurRad="38100" dist="38100" dir="2700000" algn="tl">
                    <a:srgbClr val="000000">
                      <a:alpha val="43137"/>
                    </a:srgbClr>
                  </a:outerShdw>
                </a:effectLst>
              </a:rPr>
              <a:t>Initiative</a:t>
            </a:r>
            <a:endParaRPr lang="en-US" sz="3500" b="0" i="1" dirty="0">
              <a:solidFill>
                <a:srgbClr val="002060"/>
              </a:solidFill>
              <a:effectLst>
                <a:outerShdw blurRad="38100" dist="38100" dir="2700000" algn="tl">
                  <a:srgbClr val="000000">
                    <a:alpha val="43137"/>
                  </a:srgbClr>
                </a:outerShdw>
              </a:effectLst>
            </a:endParaRPr>
          </a:p>
        </p:txBody>
      </p:sp>
      <p:sp>
        <p:nvSpPr>
          <p:cNvPr id="6" name="Subtitle 2"/>
          <p:cNvSpPr txBox="1">
            <a:spLocks/>
          </p:cNvSpPr>
          <p:nvPr/>
        </p:nvSpPr>
        <p:spPr>
          <a:xfrm>
            <a:off x="35450" y="6521553"/>
            <a:ext cx="2204055" cy="274453"/>
          </a:xfrm>
          <a:prstGeom prst="rect">
            <a:avLst/>
          </a:prstGeom>
        </p:spPr>
        <p:txBody>
          <a:bodyPr vert="horz" lIns="91440" tIns="45720" rIns="91440" bIns="45720" rtlCol="0">
            <a:normAutofit/>
          </a:bodyPr>
          <a:lstStyle>
            <a:lvl1pPr marL="0" indent="0" algn="l" defTabSz="914400" rtl="0" eaLnBrk="1" latinLnBrk="0" hangingPunct="1">
              <a:spcBef>
                <a:spcPct val="20000"/>
              </a:spcBef>
              <a:buClr>
                <a:srgbClr val="0070C0"/>
              </a:buClr>
              <a:buFont typeface="Arial" pitchFamily="34" charset="0"/>
              <a:buNone/>
              <a:defRPr lang="en-US" sz="2000" kern="1200">
                <a:solidFill>
                  <a:schemeClr val="tx1">
                    <a:lumMod val="50000"/>
                    <a:lumOff val="50000"/>
                  </a:schemeClr>
                </a:solidFill>
                <a:latin typeface="+mj-lt"/>
                <a:ea typeface="+mn-ea"/>
                <a:cs typeface="Arial" pitchFamily="34" charset="0"/>
              </a:defRPr>
            </a:lvl1pPr>
            <a:lvl2pPr marL="457200" indent="0" algn="ctr" defTabSz="914400" rtl="0" eaLnBrk="1" latinLnBrk="0" hangingPunct="1">
              <a:spcBef>
                <a:spcPct val="20000"/>
              </a:spcBef>
              <a:buClr>
                <a:srgbClr val="0070C0"/>
              </a:buClr>
              <a:buFont typeface="Arial" pitchFamily="34" charset="0"/>
              <a:buNone/>
              <a:defRPr lang="en-US"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0070C0"/>
              </a:buClr>
              <a:buFont typeface="Arial" pitchFamily="34" charset="0"/>
              <a:buNone/>
              <a:defRPr lang="en-US"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fld id="{BEC8922D-7E4B-4F23-913D-EF2D105C50FB}" type="datetime2">
              <a:rPr lang="en-US" sz="900" b="1" i="1" smtClean="0">
                <a:solidFill>
                  <a:schemeClr val="bg1"/>
                </a:solidFill>
                <a:effectLst>
                  <a:outerShdw blurRad="38100" dist="38100" dir="2700000" algn="tl">
                    <a:srgbClr val="000000">
                      <a:alpha val="43137"/>
                    </a:srgbClr>
                  </a:outerShdw>
                </a:effectLst>
              </a:rPr>
              <a:t>Tuesday, February 25, 2014</a:t>
            </a:fld>
            <a:endParaRPr lang="en-US" sz="900" b="1" i="1" dirty="0">
              <a:solidFill>
                <a:schemeClr val="bg1"/>
              </a:solidFill>
              <a:effectLst>
                <a:outerShdw blurRad="38100" dist="38100" dir="2700000" algn="tl">
                  <a:srgbClr val="000000">
                    <a:alpha val="43137"/>
                  </a:srgbClr>
                </a:outerShdw>
              </a:effectLst>
            </a:endParaRPr>
          </a:p>
        </p:txBody>
      </p:sp>
      <p:grpSp>
        <p:nvGrpSpPr>
          <p:cNvPr id="4" name="Group 3"/>
          <p:cNvGrpSpPr/>
          <p:nvPr/>
        </p:nvGrpSpPr>
        <p:grpSpPr>
          <a:xfrm>
            <a:off x="162345" y="4360197"/>
            <a:ext cx="8899533" cy="869689"/>
            <a:chOff x="139485" y="4360197"/>
            <a:chExt cx="8899533" cy="869689"/>
          </a:xfrm>
        </p:grpSpPr>
        <p:sp>
          <p:nvSpPr>
            <p:cNvPr id="7" name="Title 1"/>
            <p:cNvSpPr txBox="1">
              <a:spLocks/>
            </p:cNvSpPr>
            <p:nvPr/>
          </p:nvSpPr>
          <p:spPr>
            <a:xfrm>
              <a:off x="173988" y="4391686"/>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chemeClr val="accent5">
                      <a:lumMod val="60000"/>
                      <a:lumOff val="40000"/>
                    </a:schemeClr>
                  </a:solidFill>
                </a:rPr>
                <a:t>Sprint Development Teams</a:t>
              </a:r>
              <a:endParaRPr lang="en-US" sz="4400" dirty="0">
                <a:solidFill>
                  <a:schemeClr val="accent5">
                    <a:lumMod val="60000"/>
                    <a:lumOff val="40000"/>
                  </a:schemeClr>
                </a:solidFill>
              </a:endParaRPr>
            </a:p>
          </p:txBody>
        </p:sp>
        <p:sp>
          <p:nvSpPr>
            <p:cNvPr id="5" name="Title 1"/>
            <p:cNvSpPr txBox="1">
              <a:spLocks/>
            </p:cNvSpPr>
            <p:nvPr/>
          </p:nvSpPr>
          <p:spPr>
            <a:xfrm>
              <a:off x="139485" y="4360197"/>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rgbClr val="002060"/>
                  </a:solidFill>
                </a:rPr>
                <a:t>Sprint Development Teams</a:t>
              </a:r>
              <a:endParaRPr lang="en-US" sz="4400" dirty="0">
                <a:solidFill>
                  <a:srgbClr val="002060"/>
                </a:solidFill>
              </a:endParaRPr>
            </a:p>
          </p:txBody>
        </p:sp>
      </p:grpSp>
      <p:sp>
        <p:nvSpPr>
          <p:cNvPr id="3" name="Subtitle 2"/>
          <p:cNvSpPr>
            <a:spLocks noGrp="1"/>
          </p:cNvSpPr>
          <p:nvPr>
            <p:ph type="subTitle" idx="1"/>
          </p:nvPr>
        </p:nvSpPr>
        <p:spPr>
          <a:xfrm>
            <a:off x="3162300" y="5119608"/>
            <a:ext cx="2918460" cy="1165860"/>
          </a:xfrm>
        </p:spPr>
        <p:txBody>
          <a:bodyPr>
            <a:noAutofit/>
          </a:bodyPr>
          <a:lstStyle/>
          <a:p>
            <a:pPr algn="ctr"/>
            <a:r>
              <a:rPr lang="en-US" sz="1400" b="1" dirty="0" smtClean="0">
                <a:effectLst>
                  <a:outerShdw blurRad="38100" dist="38100" dir="2700000" algn="tl">
                    <a:srgbClr val="000000">
                      <a:alpha val="43137"/>
                    </a:srgbClr>
                  </a:outerShdw>
                </a:effectLst>
              </a:rPr>
              <a:t>The Agile Process Team</a:t>
            </a:r>
          </a:p>
          <a:p>
            <a:r>
              <a:rPr lang="en-US" sz="1200" b="1" dirty="0" smtClean="0"/>
              <a:t>Brad Huett</a:t>
            </a:r>
            <a:r>
              <a:rPr lang="en-US" sz="1200" b="1" dirty="0"/>
              <a:t>	</a:t>
            </a:r>
            <a:r>
              <a:rPr lang="en-US" sz="1200" b="1" dirty="0" smtClean="0"/>
              <a:t>	Don Kasner</a:t>
            </a:r>
          </a:p>
          <a:p>
            <a:r>
              <a:rPr lang="en-US" sz="1200" b="1" dirty="0" smtClean="0"/>
              <a:t>Megan Schmid	Dave Latham</a:t>
            </a:r>
          </a:p>
          <a:p>
            <a:r>
              <a:rPr lang="en-US" sz="1200" b="1" dirty="0" smtClean="0"/>
              <a:t>Erich Villasis		Steven Hill</a:t>
            </a:r>
          </a:p>
          <a:p>
            <a:r>
              <a:rPr lang="en-US" sz="1200" b="1" dirty="0"/>
              <a:t>Siva Natarajan	</a:t>
            </a:r>
            <a:r>
              <a:rPr lang="en-US" sz="1200" b="1" dirty="0" smtClean="0"/>
              <a:t>	Bryce </a:t>
            </a:r>
            <a:r>
              <a:rPr lang="en-US" sz="1200" b="1" dirty="0"/>
              <a:t>Budd</a:t>
            </a:r>
          </a:p>
          <a:p>
            <a:endParaRPr lang="en-US" sz="1200" b="1" dirty="0" smtClean="0"/>
          </a:p>
          <a:p>
            <a:endParaRPr lang="en-US" sz="1200" b="1" dirty="0" smtClean="0"/>
          </a:p>
          <a:p>
            <a:endParaRPr lang="en-US" sz="1200" b="1" dirty="0" smtClean="0"/>
          </a:p>
        </p:txBody>
      </p:sp>
      <p:sp>
        <p:nvSpPr>
          <p:cNvPr id="11" name="Rectangle 10"/>
          <p:cNvSpPr/>
          <p:nvPr/>
        </p:nvSpPr>
        <p:spPr>
          <a:xfrm>
            <a:off x="5238425" y="151855"/>
            <a:ext cx="3638459" cy="2877565"/>
          </a:xfrm>
          <a:prstGeom prst="rect">
            <a:avLst/>
          </a:prstGeom>
          <a:blipFill dpi="0" rotWithShape="1">
            <a:blip r:embed="rId2">
              <a:alphaModFix amt="4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smtClean="0">
              <a:solidFill>
                <a:schemeClr val="bg1"/>
              </a:solidFill>
            </a:endParaRPr>
          </a:p>
        </p:txBody>
      </p:sp>
    </p:spTree>
    <p:extLst>
      <p:ext uri="{BB962C8B-B14F-4D97-AF65-F5344CB8AC3E}">
        <p14:creationId xmlns:p14="http://schemas.microsoft.com/office/powerpoint/2010/main" val="69311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50"/>
                                        <p:tgtEl>
                                          <p:spTgt spid="3">
                                            <p:txEl>
                                              <p:pRg st="0" end="0"/>
                                            </p:txEl>
                                          </p:spTgt>
                                        </p:tgtEl>
                                      </p:cBhvr>
                                    </p:animEffect>
                                  </p:childTnLst>
                                </p:cTn>
                              </p:par>
                            </p:childTnLst>
                          </p:cTn>
                        </p:par>
                        <p:par>
                          <p:cTn id="11" fill="hold">
                            <p:stCondLst>
                              <p:cond delay="1500"/>
                            </p:stCondLst>
                            <p:childTnLst>
                              <p:par>
                                <p:cTn id="12" presetID="10" presetClass="entr" presetSubtype="0" fill="hold" grpId="0" nodeType="afterEffect">
                                  <p:stCondLst>
                                    <p:cond delay="5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childTnLst>
                                </p:cTn>
                              </p:par>
                            </p:childTnLst>
                          </p:cTn>
                        </p:par>
                        <p:par>
                          <p:cTn id="15" fill="hold">
                            <p:stCondLst>
                              <p:cond delay="275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750"/>
                                        <p:tgtEl>
                                          <p:spTgt spid="3">
                                            <p:txEl>
                                              <p:pRg st="2" end="2"/>
                                            </p:txEl>
                                          </p:spTgt>
                                        </p:tgtEl>
                                      </p:cBhvr>
                                    </p:animEffect>
                                  </p:childTnLst>
                                </p:cTn>
                              </p:par>
                            </p:childTnLst>
                          </p:cTn>
                        </p:par>
                        <p:par>
                          <p:cTn id="19" fill="hold">
                            <p:stCondLst>
                              <p:cond delay="3500"/>
                            </p:stCondLst>
                            <p:childTnLst>
                              <p:par>
                                <p:cTn id="20" presetID="10" presetClass="entr" presetSubtype="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50"/>
                                        <p:tgtEl>
                                          <p:spTgt spid="3">
                                            <p:txEl>
                                              <p:pRg st="3" end="3"/>
                                            </p:txEl>
                                          </p:spTgt>
                                        </p:tgtEl>
                                      </p:cBhvr>
                                    </p:animEffect>
                                  </p:childTnLst>
                                </p:cTn>
                              </p:par>
                            </p:childTnLst>
                          </p:cTn>
                        </p:par>
                        <p:par>
                          <p:cTn id="23" fill="hold">
                            <p:stCondLst>
                              <p:cond delay="4250"/>
                            </p:stCondLst>
                            <p:childTnLst>
                              <p:par>
                                <p:cTn id="24" presetID="10"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What </a:t>
            </a:r>
            <a:r>
              <a:rPr lang="en-US" b="1" dirty="0" smtClean="0"/>
              <a:t>is the QA Objective?</a:t>
            </a:r>
            <a:endParaRPr lang="en-US"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8" name="Rectangle 7"/>
          <p:cNvSpPr/>
          <p:nvPr/>
        </p:nvSpPr>
        <p:spPr>
          <a:xfrm>
            <a:off x="4918" y="1202403"/>
            <a:ext cx="9031923" cy="830997"/>
          </a:xfrm>
          <a:prstGeom prst="rect">
            <a:avLst/>
          </a:prstGeom>
        </p:spPr>
        <p:txBody>
          <a:bodyPr wrap="square">
            <a:spAutoFit/>
          </a:bodyPr>
          <a:lstStyle/>
          <a:p>
            <a:r>
              <a:rPr lang="en-US" sz="2400" dirty="0"/>
              <a:t>The </a:t>
            </a:r>
            <a:r>
              <a:rPr lang="en-US" sz="2400" dirty="0" smtClean="0"/>
              <a:t>“</a:t>
            </a:r>
            <a:r>
              <a:rPr lang="en-US" sz="2400" i="1" dirty="0" smtClean="0">
                <a:solidFill>
                  <a:schemeClr val="accent6">
                    <a:lumMod val="50000"/>
                  </a:schemeClr>
                </a:solidFill>
              </a:rPr>
              <a:t>QA Objective</a:t>
            </a:r>
            <a:r>
              <a:rPr lang="en-US" sz="2400" dirty="0" smtClean="0"/>
              <a:t>” </a:t>
            </a:r>
            <a:r>
              <a:rPr lang="en-US" sz="2400" dirty="0"/>
              <a:t>is defined as </a:t>
            </a:r>
            <a:r>
              <a:rPr lang="en-US" sz="2400" dirty="0" smtClean="0"/>
              <a:t>the </a:t>
            </a:r>
            <a:r>
              <a:rPr lang="en-US" sz="2400" dirty="0"/>
              <a:t>“</a:t>
            </a:r>
            <a:r>
              <a:rPr lang="en-US" sz="2400" i="1" dirty="0"/>
              <a:t>Vision of Success</a:t>
            </a:r>
            <a:r>
              <a:rPr lang="en-US" sz="2400" dirty="0"/>
              <a:t>” </a:t>
            </a:r>
            <a:r>
              <a:rPr lang="en-US" sz="2400" dirty="0" smtClean="0"/>
              <a:t>for a User Story that </a:t>
            </a:r>
            <a:r>
              <a:rPr lang="en-US" sz="2400" dirty="0"/>
              <a:t>has been </a:t>
            </a:r>
            <a:r>
              <a:rPr lang="en-US" sz="2400" dirty="0" smtClean="0"/>
              <a:t>delivered to the Sprint Teams for Development.</a:t>
            </a:r>
          </a:p>
        </p:txBody>
      </p:sp>
      <p:sp>
        <p:nvSpPr>
          <p:cNvPr id="10" name="Rectangle 9"/>
          <p:cNvSpPr/>
          <p:nvPr/>
        </p:nvSpPr>
        <p:spPr>
          <a:xfrm>
            <a:off x="152400" y="698838"/>
            <a:ext cx="8884442" cy="523220"/>
          </a:xfrm>
          <a:prstGeom prst="rect">
            <a:avLst/>
          </a:prstGeom>
        </p:spPr>
        <p:txBody>
          <a:bodyPr wrap="square">
            <a:spAutoFit/>
          </a:bodyPr>
          <a:lstStyle/>
          <a:p>
            <a:r>
              <a:rPr lang="en-US" sz="2800" b="1" dirty="0">
                <a:solidFill>
                  <a:srgbClr val="002060"/>
                </a:solidFill>
                <a:effectLst>
                  <a:outerShdw blurRad="38100" dist="38100" dir="2700000" algn="tl">
                    <a:srgbClr val="000000">
                      <a:alpha val="43137"/>
                    </a:srgbClr>
                  </a:outerShdw>
                </a:effectLst>
              </a:rPr>
              <a:t>Quality Code </a:t>
            </a:r>
            <a:r>
              <a:rPr lang="en-US" sz="2800" b="1" dirty="0" smtClean="0">
                <a:solidFill>
                  <a:srgbClr val="002060"/>
                </a:solidFill>
                <a:effectLst>
                  <a:outerShdw blurRad="38100" dist="38100" dir="2700000" algn="tl">
                    <a:srgbClr val="000000">
                      <a:alpha val="43137"/>
                    </a:srgbClr>
                  </a:outerShdw>
                </a:effectLst>
              </a:rPr>
              <a:t>Delivery to the QA Team: </a:t>
            </a:r>
            <a:r>
              <a:rPr lang="en-US" sz="2800" b="1" i="1" dirty="0" smtClean="0">
                <a:solidFill>
                  <a:srgbClr val="002060"/>
                </a:solidFill>
                <a:effectLst>
                  <a:outerShdw blurRad="38100" dist="38100" dir="2700000" algn="tl">
                    <a:srgbClr val="000000">
                      <a:alpha val="43137"/>
                    </a:srgbClr>
                  </a:outerShdw>
                </a:effectLst>
              </a:rPr>
              <a:t>The QA Objective</a:t>
            </a:r>
            <a:endParaRPr lang="en-US" sz="2800" b="1" i="1" dirty="0">
              <a:solidFill>
                <a:srgbClr val="002060"/>
              </a:solidFill>
              <a:effectLst>
                <a:outerShdw blurRad="38100" dist="38100" dir="2700000" algn="tl">
                  <a:srgbClr val="000000">
                    <a:alpha val="43137"/>
                  </a:srgbClr>
                </a:outerShdw>
              </a:effectLst>
            </a:endParaRPr>
          </a:p>
        </p:txBody>
      </p:sp>
      <p:pic>
        <p:nvPicPr>
          <p:cNvPr id="2050" name="Picture 2" descr="C:\Users\BHuett\Dropbox\WordPress\Templates\Images\Content\Blogs\SoftwareDeveloper\RawImages\Developer_0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9395" y="3722351"/>
            <a:ext cx="3090545" cy="2565152"/>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213361" y="1992671"/>
            <a:ext cx="8618220" cy="1569660"/>
          </a:xfrm>
          <a:prstGeom prst="rect">
            <a:avLst/>
          </a:prstGeom>
        </p:spPr>
        <p:txBody>
          <a:bodyPr wrap="square">
            <a:spAutoFit/>
          </a:bodyPr>
          <a:lstStyle/>
          <a:p>
            <a:r>
              <a:rPr lang="en-US" sz="2400" b="1" i="1" dirty="0" smtClean="0">
                <a:solidFill>
                  <a:schemeClr val="accent6">
                    <a:lumMod val="50000"/>
                  </a:schemeClr>
                </a:solidFill>
              </a:rPr>
              <a:t>The Business Team Vision is  </a:t>
            </a:r>
          </a:p>
          <a:p>
            <a:r>
              <a:rPr lang="en-US" sz="2400" b="1" i="1" dirty="0" smtClean="0">
                <a:solidFill>
                  <a:schemeClr val="accent6">
                    <a:lumMod val="50000"/>
                  </a:schemeClr>
                </a:solidFill>
                <a:sym typeface="Wingdings" panose="05000000000000000000" pitchFamily="2" charset="2"/>
              </a:rPr>
              <a:t>      </a:t>
            </a:r>
            <a:r>
              <a:rPr lang="en-US" sz="2400" b="1" i="1" dirty="0" smtClean="0">
                <a:solidFill>
                  <a:schemeClr val="accent6">
                    <a:lumMod val="50000"/>
                  </a:schemeClr>
                </a:solidFill>
              </a:rPr>
              <a:t>Communicated </a:t>
            </a:r>
            <a:r>
              <a:rPr lang="en-US" sz="2400" b="1" i="1" dirty="0">
                <a:solidFill>
                  <a:schemeClr val="accent6">
                    <a:lumMod val="50000"/>
                  </a:schemeClr>
                </a:solidFill>
              </a:rPr>
              <a:t>to the Architect </a:t>
            </a:r>
            <a:r>
              <a:rPr lang="en-US" sz="2400" b="1" i="1" dirty="0" smtClean="0">
                <a:solidFill>
                  <a:schemeClr val="accent6">
                    <a:lumMod val="50000"/>
                  </a:schemeClr>
                </a:solidFill>
              </a:rPr>
              <a:t>Team as a User Story </a:t>
            </a:r>
          </a:p>
          <a:p>
            <a:r>
              <a:rPr lang="en-US" sz="2400" b="1" i="1" dirty="0" smtClean="0">
                <a:solidFill>
                  <a:schemeClr val="accent6">
                    <a:lumMod val="50000"/>
                  </a:schemeClr>
                </a:solidFill>
                <a:sym typeface="Wingdings" panose="05000000000000000000" pitchFamily="2" charset="2"/>
              </a:rPr>
              <a:t>             </a:t>
            </a:r>
            <a:r>
              <a:rPr lang="en-US" sz="2400" b="1" i="1" dirty="0" smtClean="0">
                <a:solidFill>
                  <a:schemeClr val="accent6">
                    <a:lumMod val="50000"/>
                  </a:schemeClr>
                </a:solidFill>
              </a:rPr>
              <a:t>Delivered </a:t>
            </a:r>
            <a:r>
              <a:rPr lang="en-US" sz="2400" b="1" i="1" dirty="0">
                <a:solidFill>
                  <a:schemeClr val="accent6">
                    <a:lumMod val="50000"/>
                  </a:schemeClr>
                </a:solidFill>
              </a:rPr>
              <a:t>by the Development </a:t>
            </a:r>
            <a:r>
              <a:rPr lang="en-US" sz="2400" b="1" i="1" dirty="0" smtClean="0">
                <a:solidFill>
                  <a:schemeClr val="accent6">
                    <a:lumMod val="50000"/>
                  </a:schemeClr>
                </a:solidFill>
              </a:rPr>
              <a:t>Team as a Feature Story</a:t>
            </a:r>
          </a:p>
          <a:p>
            <a:r>
              <a:rPr lang="en-US" sz="2400" b="1" i="1" dirty="0" smtClean="0">
                <a:solidFill>
                  <a:schemeClr val="accent6">
                    <a:lumMod val="50000"/>
                  </a:schemeClr>
                </a:solidFill>
                <a:sym typeface="Wingdings" panose="05000000000000000000" pitchFamily="2" charset="2"/>
              </a:rPr>
              <a:t>                    And </a:t>
            </a:r>
            <a:r>
              <a:rPr lang="en-US" sz="2400" b="1" i="1" dirty="0" smtClean="0">
                <a:solidFill>
                  <a:schemeClr val="accent6">
                    <a:lumMod val="50000"/>
                  </a:schemeClr>
                </a:solidFill>
              </a:rPr>
              <a:t>Validated </a:t>
            </a:r>
            <a:r>
              <a:rPr lang="en-US" sz="2400" b="1" i="1" dirty="0">
                <a:solidFill>
                  <a:schemeClr val="accent6">
                    <a:lumMod val="50000"/>
                  </a:schemeClr>
                </a:solidFill>
              </a:rPr>
              <a:t>by the QA </a:t>
            </a:r>
            <a:r>
              <a:rPr lang="en-US" sz="2400" b="1" i="1" dirty="0" smtClean="0">
                <a:solidFill>
                  <a:schemeClr val="accent6">
                    <a:lumMod val="50000"/>
                  </a:schemeClr>
                </a:solidFill>
              </a:rPr>
              <a:t>Team with the Test Suites</a:t>
            </a:r>
            <a:endParaRPr lang="en-US" sz="2400" b="1" i="1" dirty="0">
              <a:solidFill>
                <a:schemeClr val="accent6">
                  <a:lumMod val="50000"/>
                </a:schemeClr>
              </a:solidFill>
            </a:endParaRPr>
          </a:p>
        </p:txBody>
      </p:sp>
      <p:sp>
        <p:nvSpPr>
          <p:cNvPr id="13" name="Rectangle 12"/>
          <p:cNvSpPr/>
          <p:nvPr/>
        </p:nvSpPr>
        <p:spPr>
          <a:xfrm>
            <a:off x="3468209" y="3600431"/>
            <a:ext cx="5568633" cy="2800767"/>
          </a:xfrm>
          <a:prstGeom prst="rect">
            <a:avLst/>
          </a:prstGeom>
        </p:spPr>
        <p:txBody>
          <a:bodyPr wrap="square">
            <a:spAutoFit/>
          </a:bodyPr>
          <a:lstStyle/>
          <a:p>
            <a:r>
              <a:rPr lang="en-US" sz="1600" i="1" dirty="0" smtClean="0">
                <a:solidFill>
                  <a:srgbClr val="002060"/>
                </a:solidFill>
              </a:rPr>
              <a:t>The QA Team works closely with the Development Team during the Integration Phase of Development. The QA Objective is the criteria by which the Integration Code is assessed during Integration Code Review. </a:t>
            </a:r>
          </a:p>
          <a:p>
            <a:endParaRPr lang="en-US" sz="800" i="1" dirty="0">
              <a:solidFill>
                <a:srgbClr val="002060"/>
              </a:solidFill>
            </a:endParaRPr>
          </a:p>
          <a:p>
            <a:r>
              <a:rPr lang="en-US" sz="1600" i="1" dirty="0" smtClean="0">
                <a:solidFill>
                  <a:srgbClr val="002060"/>
                </a:solidFill>
              </a:rPr>
              <a:t>This ensures that the Code Base that is delivered to QA is free of silly bugs that the Development Team should be responsible for correcting before QA wastes any time on them.</a:t>
            </a:r>
          </a:p>
          <a:p>
            <a:endParaRPr lang="en-US" sz="800" i="1" dirty="0" smtClean="0">
              <a:solidFill>
                <a:srgbClr val="002060"/>
              </a:solidFill>
            </a:endParaRPr>
          </a:p>
          <a:p>
            <a:r>
              <a:rPr lang="en-US" sz="1600" i="1" dirty="0" smtClean="0">
                <a:solidFill>
                  <a:srgbClr val="002060"/>
                </a:solidFill>
              </a:rPr>
              <a:t>The QA Team is free to use their time more efficiently by testing for issues that are not readily visible in the Development Integration environment.</a:t>
            </a:r>
            <a:endParaRPr lang="en-US" sz="1600" i="1" dirty="0">
              <a:solidFill>
                <a:srgbClr val="002060"/>
              </a:solidFill>
            </a:endParaRPr>
          </a:p>
        </p:txBody>
      </p:sp>
    </p:spTree>
    <p:extLst>
      <p:ext uri="{BB962C8B-B14F-4D97-AF65-F5344CB8AC3E}">
        <p14:creationId xmlns:p14="http://schemas.microsoft.com/office/powerpoint/2010/main" val="78447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500"/>
                                        <p:tgtEl>
                                          <p:spTgt spid="12"/>
                                        </p:tgtEl>
                                      </p:cBhvr>
                                    </p:animEffect>
                                  </p:childTnLst>
                                </p:cTn>
                              </p:par>
                            </p:childTnLst>
                          </p:cTn>
                        </p:par>
                        <p:par>
                          <p:cTn id="12" fill="hold">
                            <p:stCondLst>
                              <p:cond delay="3000"/>
                            </p:stCondLst>
                            <p:childTnLst>
                              <p:par>
                                <p:cTn id="13" presetID="10" presetClass="entr" presetSubtype="0" fill="hold" nodeType="afterEffect">
                                  <p:stCondLst>
                                    <p:cond delay="0"/>
                                  </p:stCondLst>
                                  <p:childTnLst>
                                    <p:set>
                                      <p:cBhvr>
                                        <p:cTn id="14" dur="1" fill="hold">
                                          <p:stCondLst>
                                            <p:cond delay="0"/>
                                          </p:stCondLst>
                                        </p:cTn>
                                        <p:tgtEl>
                                          <p:spTgt spid="2050"/>
                                        </p:tgtEl>
                                        <p:attrNameLst>
                                          <p:attrName>style.visibility</p:attrName>
                                        </p:attrNameLst>
                                      </p:cBhvr>
                                      <p:to>
                                        <p:strVal val="visible"/>
                                      </p:to>
                                    </p:set>
                                    <p:animEffect transition="in" filter="fade">
                                      <p:cBhvr>
                                        <p:cTn id="15" dur="1500"/>
                                        <p:tgtEl>
                                          <p:spTgt spid="2050"/>
                                        </p:tgtEl>
                                      </p:cBhvr>
                                    </p:animEffect>
                                  </p:childTnLst>
                                </p:cTn>
                              </p:par>
                            </p:childTnLst>
                          </p:cTn>
                        </p:par>
                        <p:par>
                          <p:cTn id="16" fill="hold">
                            <p:stCondLst>
                              <p:cond delay="4500"/>
                            </p:stCondLst>
                            <p:childTnLst>
                              <p:par>
                                <p:cTn id="17" presetID="53" presetClass="entr" presetSubtype="16"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750" fill="hold"/>
                                        <p:tgtEl>
                                          <p:spTgt spid="13"/>
                                        </p:tgtEl>
                                        <p:attrNameLst>
                                          <p:attrName>ppt_w</p:attrName>
                                        </p:attrNameLst>
                                      </p:cBhvr>
                                      <p:tavLst>
                                        <p:tav tm="0">
                                          <p:val>
                                            <p:fltVal val="0"/>
                                          </p:val>
                                        </p:tav>
                                        <p:tav tm="100000">
                                          <p:val>
                                            <p:strVal val="#ppt_w"/>
                                          </p:val>
                                        </p:tav>
                                      </p:tavLst>
                                    </p:anim>
                                    <p:anim calcmode="lin" valueType="num">
                                      <p:cBhvr>
                                        <p:cTn id="20" dur="750" fill="hold"/>
                                        <p:tgtEl>
                                          <p:spTgt spid="13"/>
                                        </p:tgtEl>
                                        <p:attrNameLst>
                                          <p:attrName>ppt_h</p:attrName>
                                        </p:attrNameLst>
                                      </p:cBhvr>
                                      <p:tavLst>
                                        <p:tav tm="0">
                                          <p:val>
                                            <p:fltVal val="0"/>
                                          </p:val>
                                        </p:tav>
                                        <p:tav tm="100000">
                                          <p:val>
                                            <p:strVal val="#ppt_h"/>
                                          </p:val>
                                        </p:tav>
                                      </p:tavLst>
                                    </p:anim>
                                    <p:animEffect transition="in" filter="fade">
                                      <p:cBhvr>
                                        <p:cTn id="21" dur="7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141461" y="231075"/>
            <a:ext cx="8142520" cy="302331"/>
          </a:xfrm>
          <a:prstGeom prst="rect">
            <a:avLst/>
          </a:prstGeom>
        </p:spPr>
        <p:txBody>
          <a:bodyPr vert="horz" lIns="91440" tIns="0" rIns="91440" bIns="0" rtlCol="0" anchor="ctr">
            <a:noAutofit/>
          </a:bodyPr>
          <a:lstStyle>
            <a:lvl1pPr algn="l" defTabSz="914400" rtl="0" eaLnBrk="1" latinLnBrk="0" hangingPunct="1">
              <a:spcBef>
                <a:spcPct val="0"/>
              </a:spcBef>
              <a:buNone/>
              <a:defRPr lang="en-US" sz="2400" kern="1200">
                <a:solidFill>
                  <a:schemeClr val="bg1"/>
                </a:solidFill>
                <a:latin typeface="+mj-lt"/>
                <a:ea typeface="+mj-ea"/>
                <a:cs typeface="+mj-cs"/>
              </a:defRPr>
            </a:lvl1pPr>
          </a:lstStyle>
          <a:p>
            <a:pPr algn="r">
              <a:tabLst>
                <a:tab pos="7443205" algn="r"/>
                <a:tab pos="7675994" algn="r"/>
              </a:tabLst>
            </a:pPr>
            <a:r>
              <a:rPr lang="en-US" sz="2000" b="1" dirty="0" smtClean="0"/>
              <a:t>Quality Assurance Team Roles and Responsibilities: Part I?</a:t>
            </a:r>
            <a:endParaRPr lang="en-US" sz="2000" b="1" dirty="0"/>
          </a:p>
        </p:txBody>
      </p:sp>
      <p:pic>
        <p:nvPicPr>
          <p:cNvPr id="8" name="Picture 2" descr="C:\Users\BHuett\Dropbox\WordPress\Templates\Images\Content\Blogs\AgileSeries\SprintDevelopmentProcess\DevelopmentAndDesign\AgileDevelopmentCycles_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10" name="Rectangle 9"/>
          <p:cNvSpPr/>
          <p:nvPr/>
        </p:nvSpPr>
        <p:spPr>
          <a:xfrm>
            <a:off x="4919" y="1278603"/>
            <a:ext cx="4572000" cy="5139869"/>
          </a:xfrm>
          <a:prstGeom prst="rect">
            <a:avLst/>
          </a:prstGeom>
        </p:spPr>
        <p:txBody>
          <a:bodyPr>
            <a:spAutoFit/>
          </a:bodyPr>
          <a:lstStyle/>
          <a:p>
            <a:r>
              <a:rPr lang="en-US" b="1" dirty="0" smtClean="0">
                <a:solidFill>
                  <a:schemeClr val="accent5">
                    <a:lumMod val="75000"/>
                  </a:schemeClr>
                </a:solidFill>
              </a:rPr>
              <a:t>QA Director / Manager </a:t>
            </a:r>
            <a:r>
              <a:rPr lang="en-US" sz="1000" dirty="0" smtClean="0"/>
              <a:t>– </a:t>
            </a:r>
            <a:r>
              <a:rPr lang="en-US" sz="1200" i="1" dirty="0" smtClean="0"/>
              <a:t>Oversees </a:t>
            </a:r>
            <a:r>
              <a:rPr lang="en-US" sz="1200" i="1" dirty="0"/>
              <a:t>the organization with a focus on implementing standards and best </a:t>
            </a:r>
            <a:r>
              <a:rPr lang="en-US" sz="1200" i="1" dirty="0" smtClean="0"/>
              <a:t>practices</a:t>
            </a:r>
          </a:p>
          <a:p>
            <a:endParaRPr lang="en-US" sz="800" i="1" dirty="0"/>
          </a:p>
          <a:p>
            <a:r>
              <a:rPr lang="en-US" sz="1200" i="1" dirty="0" smtClean="0"/>
              <a:t>This </a:t>
            </a:r>
            <a:r>
              <a:rPr lang="en-US" sz="1200" i="1" dirty="0"/>
              <a:t>role ensures that a QA Team member is assigned to attend and participate in the Architect Team’s Design Reviews and the Development Teams Code Reviews.</a:t>
            </a:r>
          </a:p>
          <a:p>
            <a:endParaRPr lang="en-US" sz="800" i="1" dirty="0"/>
          </a:p>
          <a:p>
            <a:r>
              <a:rPr lang="en-US" sz="1200" i="1" dirty="0"/>
              <a:t>The QA Manager </a:t>
            </a:r>
            <a:r>
              <a:rPr lang="en-US" sz="1200" i="1" dirty="0" smtClean="0"/>
              <a:t>helps disseminates </a:t>
            </a:r>
            <a:r>
              <a:rPr lang="en-US" sz="1200" i="1" dirty="0"/>
              <a:t>the QA testing requirements </a:t>
            </a:r>
            <a:r>
              <a:rPr lang="en-US" sz="1200" i="1" dirty="0" smtClean="0"/>
              <a:t>for the generation </a:t>
            </a:r>
            <a:r>
              <a:rPr lang="en-US" sz="1200" i="1" dirty="0"/>
              <a:t>of the QA </a:t>
            </a:r>
            <a:r>
              <a:rPr lang="en-US" sz="1200" i="1" dirty="0" smtClean="0"/>
              <a:t>Objectives for the Development Team’s Integration phase.</a:t>
            </a:r>
            <a:endParaRPr lang="en-US" sz="1200" i="1" dirty="0"/>
          </a:p>
          <a:p>
            <a:endParaRPr lang="en-US" sz="800" i="1" dirty="0"/>
          </a:p>
          <a:p>
            <a:r>
              <a:rPr lang="en-US" sz="1200" i="1" dirty="0"/>
              <a:t>The QA Manager is responsible for delivering to the Development Team the QA Objective’s testing </a:t>
            </a:r>
            <a:r>
              <a:rPr lang="en-US" sz="1200" i="1" dirty="0" smtClean="0"/>
              <a:t>criteria. This is the </a:t>
            </a:r>
            <a:r>
              <a:rPr lang="en-US" sz="1200" i="1" dirty="0"/>
              <a:t>Development </a:t>
            </a:r>
            <a:r>
              <a:rPr lang="en-US" sz="1200" i="1" dirty="0" smtClean="0"/>
              <a:t>Team’s criteria used </a:t>
            </a:r>
            <a:r>
              <a:rPr lang="en-US" sz="1200" i="1" dirty="0"/>
              <a:t>during its Integration Development stage and validated during the Development Integration Review process.</a:t>
            </a:r>
            <a:endParaRPr lang="en-US" sz="1200" i="1" dirty="0" smtClean="0"/>
          </a:p>
          <a:p>
            <a:endParaRPr lang="en-US" sz="1200" i="1" dirty="0"/>
          </a:p>
          <a:p>
            <a:r>
              <a:rPr lang="en-US" b="1" dirty="0" smtClean="0">
                <a:solidFill>
                  <a:schemeClr val="accent5">
                    <a:lumMod val="75000"/>
                  </a:schemeClr>
                </a:solidFill>
              </a:rPr>
              <a:t>QA Lead </a:t>
            </a:r>
            <a:r>
              <a:rPr lang="en-US" sz="1000" dirty="0" smtClean="0"/>
              <a:t>– </a:t>
            </a:r>
            <a:r>
              <a:rPr lang="en-US" sz="1200" i="1" dirty="0"/>
              <a:t>The QA Lead manages the QA Test Analysts and the Performance Analysts.</a:t>
            </a:r>
          </a:p>
          <a:p>
            <a:endParaRPr lang="en-US" sz="800" i="1" dirty="0"/>
          </a:p>
          <a:p>
            <a:r>
              <a:rPr lang="en-US" sz="1200" i="1" dirty="0"/>
              <a:t>The QA Lead can participate as a QA Test Analysts or a Performance Analysts but the role’s main responsibility is the successful completion of Integration and Regressive testing as defined by the QA Objectives.</a:t>
            </a:r>
          </a:p>
          <a:p>
            <a:endParaRPr lang="en-US" sz="800" i="1" dirty="0" smtClean="0"/>
          </a:p>
          <a:p>
            <a:r>
              <a:rPr lang="en-US" sz="1200" i="1" dirty="0" smtClean="0"/>
              <a:t>The QA Lead works with the Architecture and Development Teams by acting as the QA representative for the Design, Develop and Integration Review teams along with being the QA Team’s Daily Scrum Team representative.</a:t>
            </a:r>
          </a:p>
        </p:txBody>
      </p:sp>
      <p:sp>
        <p:nvSpPr>
          <p:cNvPr id="11" name="Rectangle 10"/>
          <p:cNvSpPr/>
          <p:nvPr/>
        </p:nvSpPr>
        <p:spPr>
          <a:xfrm>
            <a:off x="4554059" y="1269426"/>
            <a:ext cx="4572000" cy="4955203"/>
          </a:xfrm>
          <a:prstGeom prst="rect">
            <a:avLst/>
          </a:prstGeom>
        </p:spPr>
        <p:txBody>
          <a:bodyPr>
            <a:spAutoFit/>
          </a:bodyPr>
          <a:lstStyle/>
          <a:p>
            <a:r>
              <a:rPr lang="en-US" b="1" dirty="0" smtClean="0">
                <a:solidFill>
                  <a:schemeClr val="accent5">
                    <a:lumMod val="75000"/>
                  </a:schemeClr>
                </a:solidFill>
              </a:rPr>
              <a:t>QA Tester Analysts </a:t>
            </a:r>
            <a:r>
              <a:rPr lang="en-US" sz="1000" dirty="0" smtClean="0"/>
              <a:t>– </a:t>
            </a:r>
            <a:r>
              <a:rPr lang="en-US" sz="1200" i="1" dirty="0" smtClean="0"/>
              <a:t>The </a:t>
            </a:r>
            <a:r>
              <a:rPr lang="en-US" sz="1200" i="1" dirty="0"/>
              <a:t>QA Analysts are responsible for delivering to the Development Team’s Integration Developers a Test </a:t>
            </a:r>
            <a:r>
              <a:rPr lang="en-US" sz="1200" i="1" dirty="0" smtClean="0"/>
              <a:t>Suite, the QA Objective, created by the QA Team. </a:t>
            </a:r>
          </a:p>
          <a:p>
            <a:endParaRPr lang="en-US" sz="800" i="1" dirty="0"/>
          </a:p>
          <a:p>
            <a:r>
              <a:rPr lang="en-US" sz="1200" i="1" dirty="0" smtClean="0"/>
              <a:t>The tightly integrated relationship between the QA Team and the Development Team creates </a:t>
            </a:r>
            <a:r>
              <a:rPr lang="en-US" sz="1200" i="1" dirty="0"/>
              <a:t>a “Double Check” closed loop process that minimizes costly bug resolution at the QA </a:t>
            </a:r>
            <a:r>
              <a:rPr lang="en-US" sz="1200" i="1" dirty="0" smtClean="0"/>
              <a:t>stage. </a:t>
            </a:r>
          </a:p>
          <a:p>
            <a:endParaRPr lang="en-US" sz="1200" i="1" dirty="0" smtClean="0"/>
          </a:p>
          <a:p>
            <a:r>
              <a:rPr lang="en-US" b="1" dirty="0">
                <a:solidFill>
                  <a:schemeClr val="accent5">
                    <a:lumMod val="75000"/>
                  </a:schemeClr>
                </a:solidFill>
              </a:rPr>
              <a:t>QA </a:t>
            </a:r>
            <a:r>
              <a:rPr lang="en-US" b="1" dirty="0" smtClean="0">
                <a:solidFill>
                  <a:schemeClr val="accent5">
                    <a:lumMod val="75000"/>
                  </a:schemeClr>
                </a:solidFill>
              </a:rPr>
              <a:t>Performance Analysts </a:t>
            </a:r>
            <a:r>
              <a:rPr lang="en-US" sz="1000" dirty="0" smtClean="0"/>
              <a:t>– </a:t>
            </a:r>
            <a:r>
              <a:rPr lang="en-US" sz="1200" i="1" dirty="0"/>
              <a:t>Security certification is the major responsibility of the QA Performance Analyst.</a:t>
            </a:r>
          </a:p>
          <a:p>
            <a:endParaRPr lang="en-US" sz="800" i="1" dirty="0"/>
          </a:p>
          <a:p>
            <a:r>
              <a:rPr lang="en-US" sz="1200" i="1" dirty="0" smtClean="0"/>
              <a:t>The </a:t>
            </a:r>
            <a:r>
              <a:rPr lang="en-US" sz="1200" i="1" dirty="0"/>
              <a:t>QA Performance Analyst works with the Development Team Lead to help identify performance “Bottle Necks” caused by the Forces of Software Development.</a:t>
            </a:r>
          </a:p>
          <a:p>
            <a:endParaRPr lang="en-US" sz="800" i="1" dirty="0"/>
          </a:p>
          <a:p>
            <a:r>
              <a:rPr lang="en-US" sz="1200" i="1" dirty="0"/>
              <a:t>These forces, Capacity and Latency (Affinity) along with Intermittent Failure and Human factors such as malicious attacks and human error are evaluated and managed by the Architecture, Development and Network </a:t>
            </a:r>
            <a:r>
              <a:rPr lang="en-US" sz="1200" i="1" dirty="0" smtClean="0"/>
              <a:t>Teams and validated by the QA Performance Analysts.</a:t>
            </a:r>
            <a:endParaRPr lang="en-US" sz="1200" i="1" dirty="0"/>
          </a:p>
          <a:p>
            <a:endParaRPr lang="en-US" sz="800" i="1" dirty="0"/>
          </a:p>
          <a:p>
            <a:r>
              <a:rPr lang="en-US" sz="1200" i="1" dirty="0"/>
              <a:t>Memory usage and possible leaks are evaluated and issues are reported to the Architecture team for resolution by the Development Team.</a:t>
            </a:r>
          </a:p>
          <a:p>
            <a:endParaRPr lang="en-US" sz="800" i="1" dirty="0"/>
          </a:p>
          <a:p>
            <a:r>
              <a:rPr lang="en-US" sz="1200" i="1" dirty="0"/>
              <a:t>The UX must be regressive tested after every QA Objective  validation is successfully completed to ensure that the perceived performance has not been compromised with any new development updates.</a:t>
            </a:r>
            <a:endParaRPr lang="en-US" sz="1200" i="1" dirty="0" smtClean="0"/>
          </a:p>
        </p:txBody>
      </p:sp>
      <p:sp>
        <p:nvSpPr>
          <p:cNvPr id="12" name="Rectangle 11"/>
          <p:cNvSpPr/>
          <p:nvPr/>
        </p:nvSpPr>
        <p:spPr>
          <a:xfrm>
            <a:off x="152400" y="698838"/>
            <a:ext cx="8884442" cy="523220"/>
          </a:xfrm>
          <a:prstGeom prst="rect">
            <a:avLst/>
          </a:prstGeom>
        </p:spPr>
        <p:txBody>
          <a:bodyPr wrap="square">
            <a:spAutoFit/>
          </a:bodyPr>
          <a:lstStyle/>
          <a:p>
            <a:r>
              <a:rPr lang="en-US" sz="2800" b="1" dirty="0" smtClean="0">
                <a:solidFill>
                  <a:srgbClr val="002060"/>
                </a:solidFill>
                <a:effectLst>
                  <a:outerShdw blurRad="38100" dist="38100" dir="2700000" algn="tl">
                    <a:srgbClr val="000000">
                      <a:alpha val="43137"/>
                    </a:srgbClr>
                  </a:outerShdw>
                </a:effectLst>
              </a:rPr>
              <a:t>Quality Control, Code and Performance Validation Drivers</a:t>
            </a:r>
            <a:endParaRPr lang="en-US" sz="2800" b="1" i="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02942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500"/>
                                        <p:tgtEl>
                                          <p:spTgt spid="10"/>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141461" y="231075"/>
            <a:ext cx="8142520" cy="302331"/>
          </a:xfrm>
          <a:prstGeom prst="rect">
            <a:avLst/>
          </a:prstGeom>
        </p:spPr>
        <p:txBody>
          <a:bodyPr vert="horz" lIns="91440" tIns="0" rIns="91440" bIns="0" rtlCol="0" anchor="ctr">
            <a:noAutofit/>
          </a:bodyPr>
          <a:lstStyle>
            <a:lvl1pPr algn="l" defTabSz="914400" rtl="0" eaLnBrk="1" latinLnBrk="0" hangingPunct="1">
              <a:spcBef>
                <a:spcPct val="0"/>
              </a:spcBef>
              <a:buNone/>
              <a:defRPr lang="en-US" sz="2400" kern="1200">
                <a:solidFill>
                  <a:schemeClr val="bg1"/>
                </a:solidFill>
                <a:latin typeface="+mj-lt"/>
                <a:ea typeface="+mj-ea"/>
                <a:cs typeface="+mj-cs"/>
              </a:defRPr>
            </a:lvl1pPr>
          </a:lstStyle>
          <a:p>
            <a:pPr algn="r">
              <a:tabLst>
                <a:tab pos="7443205" algn="r"/>
                <a:tab pos="7675994" algn="r"/>
              </a:tabLst>
            </a:pPr>
            <a:r>
              <a:rPr lang="en-US" sz="2000" b="1" dirty="0" smtClean="0"/>
              <a:t>Quality Assurance Team Roles and Responsibilities: Part II?</a:t>
            </a:r>
            <a:endParaRPr lang="en-US" sz="2000" b="1" dirty="0"/>
          </a:p>
        </p:txBody>
      </p:sp>
      <p:pic>
        <p:nvPicPr>
          <p:cNvPr id="8" name="Picture 2" descr="C:\Users\BHuett\Dropbox\WordPress\Templates\Images\Content\Blogs\AgileSeries\SprintDevelopmentProcess\DevelopmentAndDesign\AgileDevelopmentCycles_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10" name="Rectangle 9"/>
          <p:cNvSpPr/>
          <p:nvPr/>
        </p:nvSpPr>
        <p:spPr>
          <a:xfrm>
            <a:off x="4919" y="1217643"/>
            <a:ext cx="4572000" cy="5262979"/>
          </a:xfrm>
          <a:prstGeom prst="rect">
            <a:avLst/>
          </a:prstGeom>
        </p:spPr>
        <p:txBody>
          <a:bodyPr>
            <a:spAutoFit/>
          </a:bodyPr>
          <a:lstStyle/>
          <a:p>
            <a:r>
              <a:rPr lang="en-US" b="1" dirty="0" smtClean="0">
                <a:solidFill>
                  <a:schemeClr val="accent5">
                    <a:lumMod val="75000"/>
                  </a:schemeClr>
                </a:solidFill>
              </a:rPr>
              <a:t>QA </a:t>
            </a:r>
            <a:r>
              <a:rPr lang="en-US" b="1" dirty="0">
                <a:solidFill>
                  <a:schemeClr val="accent5">
                    <a:lumMod val="75000"/>
                  </a:schemeClr>
                </a:solidFill>
              </a:rPr>
              <a:t>Consultant </a:t>
            </a:r>
            <a:r>
              <a:rPr lang="en-US" sz="1200" dirty="0"/>
              <a:t>– </a:t>
            </a:r>
            <a:r>
              <a:rPr lang="en-US" sz="1200" i="1" dirty="0" smtClean="0"/>
              <a:t>Consulting </a:t>
            </a:r>
            <a:r>
              <a:rPr lang="en-US" sz="1200" i="1" dirty="0"/>
              <a:t>Resource that Partners with the Director of QA </a:t>
            </a:r>
            <a:r>
              <a:rPr lang="en-US" sz="1200" i="1" dirty="0" smtClean="0"/>
              <a:t>and Release </a:t>
            </a:r>
            <a:r>
              <a:rPr lang="en-US" sz="1200" i="1" dirty="0"/>
              <a:t>Management on implementing the Testing Center of Excellence (CoE</a:t>
            </a:r>
            <a:r>
              <a:rPr lang="en-US" sz="1200" i="1" dirty="0" smtClean="0"/>
              <a:t>).</a:t>
            </a:r>
          </a:p>
          <a:p>
            <a:endParaRPr lang="en-US" sz="800" i="1" dirty="0"/>
          </a:p>
          <a:p>
            <a:r>
              <a:rPr lang="en-US" sz="1200" i="1" dirty="0" smtClean="0"/>
              <a:t>This role defines the </a:t>
            </a:r>
            <a:r>
              <a:rPr lang="en-US" sz="1200" i="1" dirty="0"/>
              <a:t>Test Strategy used </a:t>
            </a:r>
            <a:r>
              <a:rPr lang="en-US" sz="1200" i="1" dirty="0" smtClean="0"/>
              <a:t>for on </a:t>
            </a:r>
            <a:r>
              <a:rPr lang="en-US" sz="1200" i="1" dirty="0"/>
              <a:t>and off shore </a:t>
            </a:r>
            <a:r>
              <a:rPr lang="en-US" sz="1200" i="1" dirty="0" smtClean="0"/>
              <a:t>resources. This QA consultant participates </a:t>
            </a:r>
            <a:r>
              <a:rPr lang="en-US" sz="1200" i="1" dirty="0"/>
              <a:t>in the initial screening of </a:t>
            </a:r>
            <a:r>
              <a:rPr lang="en-US" sz="1200" i="1" dirty="0" smtClean="0"/>
              <a:t>candidate.</a:t>
            </a:r>
          </a:p>
          <a:p>
            <a:endParaRPr lang="en-US" sz="1200" i="1" dirty="0"/>
          </a:p>
          <a:p>
            <a:r>
              <a:rPr lang="en-US" b="1" dirty="0">
                <a:solidFill>
                  <a:schemeClr val="accent5">
                    <a:lumMod val="75000"/>
                  </a:schemeClr>
                </a:solidFill>
              </a:rPr>
              <a:t>External QA </a:t>
            </a:r>
            <a:r>
              <a:rPr lang="en-US" b="1" dirty="0" smtClean="0">
                <a:solidFill>
                  <a:schemeClr val="accent5">
                    <a:lumMod val="75000"/>
                  </a:schemeClr>
                </a:solidFill>
              </a:rPr>
              <a:t>Lead </a:t>
            </a:r>
            <a:r>
              <a:rPr lang="en-US" sz="1200" dirty="0"/>
              <a:t>– </a:t>
            </a:r>
            <a:r>
              <a:rPr lang="en-US" sz="1200" i="1" dirty="0" smtClean="0"/>
              <a:t>Coordinates </a:t>
            </a:r>
            <a:r>
              <a:rPr lang="en-US" sz="1200" i="1" dirty="0"/>
              <a:t>tasks </a:t>
            </a:r>
            <a:r>
              <a:rPr lang="en-US" sz="1200" i="1" dirty="0" smtClean="0"/>
              <a:t>for the QA Analysts.</a:t>
            </a:r>
          </a:p>
          <a:p>
            <a:r>
              <a:rPr lang="en-US" sz="1200" i="1" dirty="0" smtClean="0"/>
              <a:t>This role serves as a Subject Manager Expert for </a:t>
            </a:r>
            <a:r>
              <a:rPr lang="en-US" sz="1200" i="1" dirty="0"/>
              <a:t>the </a:t>
            </a:r>
            <a:r>
              <a:rPr lang="en-US" sz="1200" i="1" dirty="0" smtClean="0"/>
              <a:t>team. </a:t>
            </a:r>
          </a:p>
          <a:p>
            <a:endParaRPr lang="en-US" sz="800" i="1" dirty="0"/>
          </a:p>
          <a:p>
            <a:r>
              <a:rPr lang="en-US" sz="1200" i="1" dirty="0" smtClean="0"/>
              <a:t>Helps approve </a:t>
            </a:r>
            <a:r>
              <a:rPr lang="en-US" sz="1200" i="1" dirty="0"/>
              <a:t>Test Data &amp; Scenarios used, </a:t>
            </a:r>
            <a:r>
              <a:rPr lang="en-US" sz="1200" i="1" dirty="0" smtClean="0"/>
              <a:t>Defines Test Cases </a:t>
            </a:r>
            <a:r>
              <a:rPr lang="en-US" sz="1200" i="1" dirty="0"/>
              <a:t>and executes </a:t>
            </a:r>
            <a:r>
              <a:rPr lang="en-US" sz="1200" i="1" dirty="0" smtClean="0"/>
              <a:t>the Test </a:t>
            </a:r>
            <a:r>
              <a:rPr lang="en-US" sz="1200" i="1" dirty="0"/>
              <a:t>Cases </a:t>
            </a:r>
            <a:r>
              <a:rPr lang="en-US" sz="1200" i="1" dirty="0" smtClean="0"/>
              <a:t>used</a:t>
            </a:r>
            <a:r>
              <a:rPr lang="en-US" sz="1200" i="1" dirty="0"/>
              <a:t>.</a:t>
            </a:r>
          </a:p>
          <a:p>
            <a:endParaRPr lang="en-US" sz="1200" i="1" dirty="0"/>
          </a:p>
          <a:p>
            <a:r>
              <a:rPr lang="en-US" b="1" dirty="0">
                <a:solidFill>
                  <a:schemeClr val="accent5">
                    <a:lumMod val="75000"/>
                  </a:schemeClr>
                </a:solidFill>
              </a:rPr>
              <a:t>Integration </a:t>
            </a:r>
            <a:r>
              <a:rPr lang="en-US" b="1" dirty="0" smtClean="0">
                <a:solidFill>
                  <a:schemeClr val="accent5">
                    <a:lumMod val="75000"/>
                  </a:schemeClr>
                </a:solidFill>
              </a:rPr>
              <a:t>QA Member </a:t>
            </a:r>
            <a:r>
              <a:rPr lang="en-US" sz="1200" dirty="0"/>
              <a:t>– </a:t>
            </a:r>
            <a:r>
              <a:rPr lang="en-US" sz="1200" i="1" dirty="0" smtClean="0"/>
              <a:t>Coordinates </a:t>
            </a:r>
            <a:r>
              <a:rPr lang="en-US" sz="1200" i="1" dirty="0"/>
              <a:t>tasks for the QA </a:t>
            </a:r>
            <a:r>
              <a:rPr lang="en-US" sz="1200" i="1" dirty="0" smtClean="0"/>
              <a:t>Analysts. This </a:t>
            </a:r>
            <a:r>
              <a:rPr lang="en-US" sz="1200" i="1" dirty="0"/>
              <a:t>role serves as a Subject </a:t>
            </a:r>
            <a:r>
              <a:rPr lang="en-US" sz="1200" i="1" dirty="0" smtClean="0"/>
              <a:t>Matter Expert from an Integration perspective for </a:t>
            </a:r>
            <a:r>
              <a:rPr lang="en-US" sz="1200" i="1" dirty="0"/>
              <a:t>the team. </a:t>
            </a:r>
            <a:endParaRPr lang="en-US" sz="1200" i="1" dirty="0" smtClean="0"/>
          </a:p>
          <a:p>
            <a:endParaRPr lang="en-US" sz="800" i="1" dirty="0"/>
          </a:p>
          <a:p>
            <a:r>
              <a:rPr lang="en-US" sz="1200" i="1" dirty="0" smtClean="0"/>
              <a:t>Helps </a:t>
            </a:r>
            <a:r>
              <a:rPr lang="en-US" sz="1200" i="1" dirty="0"/>
              <a:t>approve Test Data &amp; Scenarios used, Defines Test Cases and executes the Test Cases </a:t>
            </a:r>
            <a:r>
              <a:rPr lang="en-US" sz="1200" i="1" dirty="0" smtClean="0"/>
              <a:t>used for validating the integration of developed code.</a:t>
            </a:r>
            <a:endParaRPr lang="en-US" sz="1200" i="1" dirty="0"/>
          </a:p>
          <a:p>
            <a:endParaRPr lang="en-US" sz="1200" i="1" dirty="0"/>
          </a:p>
          <a:p>
            <a:r>
              <a:rPr lang="en-US" b="1" dirty="0" smtClean="0">
                <a:solidFill>
                  <a:schemeClr val="accent5">
                    <a:lumMod val="75000"/>
                  </a:schemeClr>
                </a:solidFill>
              </a:rPr>
              <a:t>User Acceptance Testing (UAT) Member </a:t>
            </a:r>
            <a:r>
              <a:rPr lang="en-US" sz="1200" dirty="0" smtClean="0"/>
              <a:t>– </a:t>
            </a:r>
            <a:r>
              <a:rPr lang="en-US" sz="1200" i="1" dirty="0" smtClean="0"/>
              <a:t>Coordinates </a:t>
            </a:r>
            <a:r>
              <a:rPr lang="en-US" sz="1200" i="1" dirty="0"/>
              <a:t>tasks for the QA Analysts. This role serves as a Subject Manager Expert </a:t>
            </a:r>
            <a:r>
              <a:rPr lang="en-US" sz="1200" i="1" dirty="0" smtClean="0"/>
              <a:t>from the User’s perspective the </a:t>
            </a:r>
            <a:r>
              <a:rPr lang="en-US" sz="1200" i="1" dirty="0"/>
              <a:t>team. </a:t>
            </a:r>
            <a:endParaRPr lang="en-US" sz="1200" i="1" dirty="0" smtClean="0"/>
          </a:p>
          <a:p>
            <a:endParaRPr lang="en-US" sz="800" i="1" dirty="0"/>
          </a:p>
          <a:p>
            <a:r>
              <a:rPr lang="en-US" sz="1200" i="1" dirty="0" smtClean="0"/>
              <a:t>Helps </a:t>
            </a:r>
            <a:r>
              <a:rPr lang="en-US" sz="1200" i="1" dirty="0"/>
              <a:t>approve Test Data &amp; Scenarios used, Defines Test Cases and executes the Test Cases </a:t>
            </a:r>
            <a:r>
              <a:rPr lang="en-US" sz="1200" i="1" dirty="0" smtClean="0"/>
              <a:t>used for User Testing.</a:t>
            </a:r>
            <a:endParaRPr lang="en-US" sz="1200" i="1" dirty="0"/>
          </a:p>
        </p:txBody>
      </p:sp>
      <p:sp>
        <p:nvSpPr>
          <p:cNvPr id="11" name="Rectangle 10"/>
          <p:cNvSpPr/>
          <p:nvPr/>
        </p:nvSpPr>
        <p:spPr>
          <a:xfrm>
            <a:off x="4554059" y="1269426"/>
            <a:ext cx="4572000" cy="2800767"/>
          </a:xfrm>
          <a:prstGeom prst="rect">
            <a:avLst/>
          </a:prstGeom>
        </p:spPr>
        <p:txBody>
          <a:bodyPr>
            <a:spAutoFit/>
          </a:bodyPr>
          <a:lstStyle/>
          <a:p>
            <a:r>
              <a:rPr lang="en-US" b="1" dirty="0" smtClean="0">
                <a:solidFill>
                  <a:schemeClr val="accent5">
                    <a:lumMod val="75000"/>
                  </a:schemeClr>
                </a:solidFill>
              </a:rPr>
              <a:t>QA Automation Engineer </a:t>
            </a:r>
            <a:r>
              <a:rPr lang="en-US" sz="1000" dirty="0" smtClean="0"/>
              <a:t>– </a:t>
            </a:r>
            <a:r>
              <a:rPr lang="en-US" sz="1200" i="1" dirty="0"/>
              <a:t>Development and Maintaining Automation testing scripts and data </a:t>
            </a:r>
            <a:r>
              <a:rPr lang="en-US" sz="1200" i="1" dirty="0" smtClean="0"/>
              <a:t>. </a:t>
            </a:r>
          </a:p>
          <a:p>
            <a:endParaRPr lang="en-US" sz="800" i="1" dirty="0" smtClean="0"/>
          </a:p>
          <a:p>
            <a:r>
              <a:rPr lang="en-US" b="1" dirty="0">
                <a:solidFill>
                  <a:schemeClr val="accent5">
                    <a:lumMod val="75000"/>
                  </a:schemeClr>
                </a:solidFill>
              </a:rPr>
              <a:t>QA </a:t>
            </a:r>
            <a:r>
              <a:rPr lang="en-US" b="1" dirty="0" smtClean="0">
                <a:solidFill>
                  <a:schemeClr val="accent5">
                    <a:lumMod val="75000"/>
                  </a:schemeClr>
                </a:solidFill>
              </a:rPr>
              <a:t>Engineer </a:t>
            </a:r>
            <a:r>
              <a:rPr lang="en-US" sz="1000" dirty="0" smtClean="0"/>
              <a:t>– </a:t>
            </a:r>
            <a:r>
              <a:rPr lang="en-US" sz="1200" i="1" dirty="0"/>
              <a:t>Supports the </a:t>
            </a:r>
            <a:r>
              <a:rPr lang="en-US" sz="1200" i="1" dirty="0" smtClean="0"/>
              <a:t>Development team </a:t>
            </a:r>
            <a:r>
              <a:rPr lang="en-US" sz="1200" i="1" dirty="0"/>
              <a:t>by </a:t>
            </a:r>
            <a:r>
              <a:rPr lang="en-US" sz="1200" i="1" dirty="0" smtClean="0"/>
              <a:t>helping to define the Acceptance Criteria. Supports </a:t>
            </a:r>
            <a:r>
              <a:rPr lang="en-US" sz="1200" i="1" dirty="0"/>
              <a:t>the </a:t>
            </a:r>
            <a:r>
              <a:rPr lang="en-US" sz="1200" i="1" dirty="0" smtClean="0"/>
              <a:t>Development Integration Test creation.</a:t>
            </a:r>
          </a:p>
          <a:p>
            <a:endParaRPr lang="en-US" sz="1200" dirty="0"/>
          </a:p>
          <a:p>
            <a:r>
              <a:rPr lang="en-US" sz="1200" i="1" dirty="0" smtClean="0"/>
              <a:t>Defines </a:t>
            </a:r>
            <a:r>
              <a:rPr lang="en-US" sz="1200" i="1" dirty="0"/>
              <a:t>Test Data &amp; Scenarios used, Defines and executes Test Cases </a:t>
            </a:r>
            <a:r>
              <a:rPr lang="en-US" sz="1200" i="1" dirty="0" smtClean="0"/>
              <a:t>used: the QA Objective.</a:t>
            </a:r>
          </a:p>
          <a:p>
            <a:endParaRPr lang="en-US" sz="1200" i="1" dirty="0"/>
          </a:p>
          <a:p>
            <a:r>
              <a:rPr lang="en-US" sz="1200" i="1" dirty="0"/>
              <a:t>Supports the Business by providing initial level application support through Training, Guidance, Issue Triage </a:t>
            </a:r>
            <a:r>
              <a:rPr lang="en-US" sz="1200" dirty="0" smtClean="0"/>
              <a:t/>
            </a:r>
            <a:br>
              <a:rPr lang="en-US" sz="1200" dirty="0" smtClean="0"/>
            </a:br>
            <a:endParaRPr lang="en-US" sz="1200" dirty="0"/>
          </a:p>
          <a:p>
            <a:r>
              <a:rPr lang="en-US" sz="1200" i="1" dirty="0"/>
              <a:t>NOTE – Requires Business and Application Domain Knowledge </a:t>
            </a:r>
          </a:p>
        </p:txBody>
      </p:sp>
      <p:sp>
        <p:nvSpPr>
          <p:cNvPr id="12" name="Rectangle 11"/>
          <p:cNvSpPr/>
          <p:nvPr/>
        </p:nvSpPr>
        <p:spPr>
          <a:xfrm>
            <a:off x="152400" y="698838"/>
            <a:ext cx="8884442" cy="523220"/>
          </a:xfrm>
          <a:prstGeom prst="rect">
            <a:avLst/>
          </a:prstGeom>
        </p:spPr>
        <p:txBody>
          <a:bodyPr wrap="square">
            <a:spAutoFit/>
          </a:bodyPr>
          <a:lstStyle/>
          <a:p>
            <a:r>
              <a:rPr lang="en-US" sz="2800" b="1" dirty="0" smtClean="0">
                <a:solidFill>
                  <a:srgbClr val="002060"/>
                </a:solidFill>
                <a:effectLst>
                  <a:outerShdw blurRad="38100" dist="38100" dir="2700000" algn="tl">
                    <a:srgbClr val="000000">
                      <a:alpha val="43137"/>
                    </a:srgbClr>
                  </a:outerShdw>
                </a:effectLst>
              </a:rPr>
              <a:t>Quality Control, Integration and User Validation Drivers</a:t>
            </a:r>
            <a:endParaRPr lang="en-US" sz="2800" b="1" i="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6952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500"/>
                                        <p:tgtEl>
                                          <p:spTgt spid="10"/>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059179" y="231075"/>
            <a:ext cx="7224801" cy="302331"/>
          </a:xfrm>
        </p:spPr>
        <p:txBody>
          <a:bodyPr>
            <a:noAutofit/>
          </a:bodyPr>
          <a:lstStyle/>
          <a:p>
            <a:pPr algn="r">
              <a:tabLst>
                <a:tab pos="7443205" algn="r"/>
                <a:tab pos="7675994" algn="r"/>
              </a:tabLst>
            </a:pPr>
            <a:r>
              <a:rPr lang="en-US" b="1" dirty="0"/>
              <a:t>What are the </a:t>
            </a:r>
            <a:r>
              <a:rPr lang="en-US" b="1" dirty="0" smtClean="0"/>
              <a:t>Infrastructure Roles </a:t>
            </a:r>
            <a:r>
              <a:rPr lang="en-US" b="1" dirty="0"/>
              <a:t>and Responsibilities?</a:t>
            </a:r>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10" name="Rectangle 9"/>
          <p:cNvSpPr/>
          <p:nvPr/>
        </p:nvSpPr>
        <p:spPr>
          <a:xfrm>
            <a:off x="152400" y="683598"/>
            <a:ext cx="8884442" cy="523220"/>
          </a:xfrm>
          <a:prstGeom prst="rect">
            <a:avLst/>
          </a:prstGeom>
        </p:spPr>
        <p:txBody>
          <a:bodyPr wrap="square">
            <a:spAutoFit/>
          </a:bodyPr>
          <a:lstStyle/>
          <a:p>
            <a:r>
              <a:rPr lang="en-US" sz="2800" b="1" dirty="0" smtClean="0">
                <a:solidFill>
                  <a:srgbClr val="002060"/>
                </a:solidFill>
                <a:effectLst>
                  <a:outerShdw blurRad="38100" dist="38100" dir="2700000" algn="tl">
                    <a:srgbClr val="000000">
                      <a:alpha val="43137"/>
                    </a:srgbClr>
                  </a:outerShdw>
                </a:effectLst>
              </a:rPr>
              <a:t>The Network Infrastructure Team Business Drivers</a:t>
            </a:r>
            <a:endParaRPr lang="en-US" sz="2800" b="1" i="1" dirty="0">
              <a:solidFill>
                <a:srgbClr val="002060"/>
              </a:solidFill>
              <a:effectLst>
                <a:outerShdw blurRad="38100" dist="38100" dir="2700000" algn="tl">
                  <a:srgbClr val="000000">
                    <a:alpha val="43137"/>
                  </a:srgbClr>
                </a:outerShdw>
              </a:effectLst>
            </a:endParaRPr>
          </a:p>
        </p:txBody>
      </p:sp>
      <p:sp>
        <p:nvSpPr>
          <p:cNvPr id="12" name="Rectangle 11"/>
          <p:cNvSpPr/>
          <p:nvPr/>
        </p:nvSpPr>
        <p:spPr>
          <a:xfrm>
            <a:off x="43019" y="3762723"/>
            <a:ext cx="4459923" cy="1908215"/>
          </a:xfrm>
          <a:prstGeom prst="rect">
            <a:avLst/>
          </a:prstGeom>
        </p:spPr>
        <p:txBody>
          <a:bodyPr wrap="square">
            <a:spAutoFit/>
          </a:bodyPr>
          <a:lstStyle/>
          <a:p>
            <a:r>
              <a:rPr lang="en-US" b="1" dirty="0">
                <a:solidFill>
                  <a:schemeClr val="accent5">
                    <a:lumMod val="75000"/>
                  </a:schemeClr>
                </a:solidFill>
              </a:rPr>
              <a:t>Network Services Manager </a:t>
            </a:r>
            <a:r>
              <a:rPr lang="en-US" sz="1000" dirty="0" smtClean="0"/>
              <a:t>– </a:t>
            </a:r>
            <a:r>
              <a:rPr lang="en-US" sz="1200" i="1" dirty="0"/>
              <a:t>This is an Agile methodology defined representative role and not a traditional Network Infrastructure title.</a:t>
            </a:r>
          </a:p>
          <a:p>
            <a:endParaRPr lang="en-US" sz="800" i="1" dirty="0"/>
          </a:p>
          <a:p>
            <a:r>
              <a:rPr lang="en-US" sz="1200" i="1" dirty="0"/>
              <a:t>The Network Services Manager delegates most Sprint development activities to the assigned Network Services Lead.</a:t>
            </a:r>
          </a:p>
          <a:p>
            <a:endParaRPr lang="en-US" sz="800" i="1" dirty="0"/>
          </a:p>
          <a:p>
            <a:r>
              <a:rPr lang="en-US" sz="1200" i="1" dirty="0"/>
              <a:t>This role’s primary responsibility is to ensure that the product and services required by the engagement teams are available, functional and </a:t>
            </a:r>
            <a:r>
              <a:rPr lang="en-US" sz="1200" i="1" dirty="0" smtClean="0"/>
              <a:t>maintained.</a:t>
            </a:r>
          </a:p>
        </p:txBody>
      </p:sp>
      <p:sp>
        <p:nvSpPr>
          <p:cNvPr id="13" name="Rectangle 12"/>
          <p:cNvSpPr/>
          <p:nvPr/>
        </p:nvSpPr>
        <p:spPr>
          <a:xfrm>
            <a:off x="4632720" y="3770343"/>
            <a:ext cx="4442221" cy="1600438"/>
          </a:xfrm>
          <a:prstGeom prst="rect">
            <a:avLst/>
          </a:prstGeom>
        </p:spPr>
        <p:txBody>
          <a:bodyPr wrap="square">
            <a:spAutoFit/>
          </a:bodyPr>
          <a:lstStyle/>
          <a:p>
            <a:r>
              <a:rPr lang="en-US" b="1" dirty="0" smtClean="0">
                <a:solidFill>
                  <a:schemeClr val="accent5">
                    <a:lumMod val="75000"/>
                  </a:schemeClr>
                </a:solidFill>
              </a:rPr>
              <a:t>Network </a:t>
            </a:r>
            <a:r>
              <a:rPr lang="en-US" b="1" dirty="0">
                <a:solidFill>
                  <a:schemeClr val="accent5">
                    <a:lumMod val="75000"/>
                  </a:schemeClr>
                </a:solidFill>
              </a:rPr>
              <a:t>Services </a:t>
            </a:r>
            <a:r>
              <a:rPr lang="en-US" b="1" dirty="0" smtClean="0">
                <a:solidFill>
                  <a:schemeClr val="accent5">
                    <a:lumMod val="75000"/>
                  </a:schemeClr>
                </a:solidFill>
              </a:rPr>
              <a:t>Lead </a:t>
            </a:r>
            <a:r>
              <a:rPr lang="en-US" sz="1000" dirty="0" smtClean="0"/>
              <a:t>– </a:t>
            </a:r>
            <a:r>
              <a:rPr lang="en-US" sz="1200" i="1" dirty="0"/>
              <a:t>The Network Services Lead is a member of the Sprint Team and is the representative of the Network Infrastructure Team to the Daily Sprint Scrum Meetings.</a:t>
            </a:r>
          </a:p>
          <a:p>
            <a:endParaRPr lang="en-US" sz="800" i="1" dirty="0"/>
          </a:p>
          <a:p>
            <a:r>
              <a:rPr lang="en-US" sz="1200" i="1" dirty="0"/>
              <a:t>The representative will work with the Scrum Master and the Network Services Lead to resolve all issues as soon as possible to remove the blocks so that the current Sprint Development and QA activities can resume.</a:t>
            </a:r>
            <a:endParaRPr lang="en-US" sz="1200" i="1" dirty="0" smtClean="0"/>
          </a:p>
        </p:txBody>
      </p:sp>
      <p:sp>
        <p:nvSpPr>
          <p:cNvPr id="14" name="Rectangle 13"/>
          <p:cNvSpPr/>
          <p:nvPr/>
        </p:nvSpPr>
        <p:spPr>
          <a:xfrm>
            <a:off x="127661" y="5627609"/>
            <a:ext cx="8930932" cy="830997"/>
          </a:xfrm>
          <a:prstGeom prst="rect">
            <a:avLst/>
          </a:prstGeom>
        </p:spPr>
        <p:txBody>
          <a:bodyPr wrap="square">
            <a:spAutoFit/>
          </a:bodyPr>
          <a:lstStyle/>
          <a:p>
            <a:pPr algn="ctr"/>
            <a:r>
              <a:rPr lang="en-US" sz="1600" b="1" dirty="0" smtClean="0">
                <a:solidFill>
                  <a:srgbClr val="002060"/>
                </a:solidFill>
              </a:rPr>
              <a:t>The Infrastructure Team Members are members of the Agile Sprint Team but are not required to participate in the Daily Scrum Stand Up meetings as long as their commitment </a:t>
            </a:r>
            <a:br>
              <a:rPr lang="en-US" sz="1600" b="1" dirty="0" smtClean="0">
                <a:solidFill>
                  <a:srgbClr val="002060"/>
                </a:solidFill>
              </a:rPr>
            </a:br>
            <a:r>
              <a:rPr lang="en-US" sz="1600" b="1" dirty="0" smtClean="0">
                <a:solidFill>
                  <a:srgbClr val="002060"/>
                </a:solidFill>
              </a:rPr>
              <a:t>is to resolve all blocks as a high priority in their daily activities</a:t>
            </a:r>
            <a:endParaRPr lang="en-US" sz="1600" b="1" dirty="0">
              <a:solidFill>
                <a:srgbClr val="002060"/>
              </a:solidFill>
            </a:endParaRPr>
          </a:p>
        </p:txBody>
      </p:sp>
      <p:sp>
        <p:nvSpPr>
          <p:cNvPr id="15" name="Rectangle 14"/>
          <p:cNvSpPr/>
          <p:nvPr/>
        </p:nvSpPr>
        <p:spPr>
          <a:xfrm>
            <a:off x="106681" y="1101577"/>
            <a:ext cx="8915399" cy="3046988"/>
          </a:xfrm>
          <a:prstGeom prst="rect">
            <a:avLst/>
          </a:prstGeom>
        </p:spPr>
        <p:txBody>
          <a:bodyPr wrap="square">
            <a:spAutoFit/>
          </a:bodyPr>
          <a:lstStyle/>
          <a:p>
            <a:r>
              <a:rPr lang="en-US" dirty="0" smtClean="0">
                <a:solidFill>
                  <a:srgbClr val="002060"/>
                </a:solidFill>
              </a:rPr>
              <a:t>There are a number of responsibilities that the Network Infrastructure Team is responsible for ensuring are in place and fully functional during the engagement.</a:t>
            </a:r>
          </a:p>
          <a:p>
            <a:endParaRPr lang="en-US" sz="800" dirty="0">
              <a:solidFill>
                <a:srgbClr val="002060"/>
              </a:solidFill>
            </a:endParaRPr>
          </a:p>
          <a:p>
            <a:r>
              <a:rPr lang="en-US" dirty="0" smtClean="0">
                <a:solidFill>
                  <a:srgbClr val="002060"/>
                </a:solidFill>
              </a:rPr>
              <a:t>Some of the most important are:</a:t>
            </a:r>
          </a:p>
          <a:p>
            <a:pPr marL="800100" lvl="1" indent="-342900">
              <a:buFont typeface="+mj-lt"/>
              <a:buAutoNum type="arabicPeriod"/>
            </a:pPr>
            <a:r>
              <a:rPr lang="en-US" i="1" dirty="0" smtClean="0">
                <a:solidFill>
                  <a:srgbClr val="002060"/>
                </a:solidFill>
              </a:rPr>
              <a:t>A “Sandbox” Development Environment for all developers</a:t>
            </a:r>
          </a:p>
          <a:p>
            <a:pPr marL="800100" lvl="1" indent="-342900">
              <a:buFont typeface="+mj-lt"/>
              <a:buAutoNum type="arabicPeriod"/>
            </a:pPr>
            <a:r>
              <a:rPr lang="en-US" i="1" dirty="0" smtClean="0">
                <a:solidFill>
                  <a:srgbClr val="002060"/>
                </a:solidFill>
              </a:rPr>
              <a:t>The Continuous Integration development environment for the daily builds</a:t>
            </a:r>
          </a:p>
          <a:p>
            <a:pPr marL="800100" lvl="1" indent="-342900">
              <a:buFont typeface="+mj-lt"/>
              <a:buAutoNum type="arabicPeriod"/>
            </a:pPr>
            <a:r>
              <a:rPr lang="en-US" i="1" dirty="0" smtClean="0">
                <a:solidFill>
                  <a:srgbClr val="002060"/>
                </a:solidFill>
              </a:rPr>
              <a:t>The QA </a:t>
            </a:r>
            <a:r>
              <a:rPr lang="en-US" i="1" dirty="0">
                <a:solidFill>
                  <a:srgbClr val="002060"/>
                </a:solidFill>
              </a:rPr>
              <a:t>Environment </a:t>
            </a:r>
            <a:r>
              <a:rPr lang="en-US" i="1" dirty="0" smtClean="0">
                <a:solidFill>
                  <a:srgbClr val="002060"/>
                </a:solidFill>
              </a:rPr>
              <a:t>for validation of the daily “Smoke Tested” code builds</a:t>
            </a:r>
          </a:p>
          <a:p>
            <a:pPr marL="800100" lvl="1" indent="-342900">
              <a:buFont typeface="+mj-lt"/>
              <a:buAutoNum type="arabicPeriod"/>
            </a:pPr>
            <a:r>
              <a:rPr lang="en-US" i="1" dirty="0" smtClean="0">
                <a:solidFill>
                  <a:srgbClr val="002060"/>
                </a:solidFill>
              </a:rPr>
              <a:t>The Sprint product delivery environment for Business Team demonstrations</a:t>
            </a:r>
          </a:p>
          <a:p>
            <a:pPr marL="800100" lvl="1" indent="-342900">
              <a:buFont typeface="+mj-lt"/>
              <a:buAutoNum type="arabicPeriod"/>
            </a:pPr>
            <a:r>
              <a:rPr lang="en-US" i="1" dirty="0" smtClean="0">
                <a:solidFill>
                  <a:srgbClr val="002060"/>
                </a:solidFill>
              </a:rPr>
              <a:t>All Production environments</a:t>
            </a:r>
          </a:p>
          <a:p>
            <a:pPr marL="800100" lvl="1" indent="-342900">
              <a:buFont typeface="+mj-lt"/>
              <a:buAutoNum type="arabicPeriod"/>
            </a:pPr>
            <a:r>
              <a:rPr lang="en-US" i="1" dirty="0" smtClean="0">
                <a:solidFill>
                  <a:srgbClr val="002060"/>
                </a:solidFill>
              </a:rPr>
              <a:t>The Agile technology Tools for managing documents, processes and reports</a:t>
            </a:r>
          </a:p>
          <a:p>
            <a:pPr marL="800100" lvl="1" indent="-342900">
              <a:buFont typeface="+mj-lt"/>
              <a:buAutoNum type="arabicPeriod"/>
            </a:pPr>
            <a:endParaRPr lang="en-US" dirty="0">
              <a:solidFill>
                <a:srgbClr val="002060"/>
              </a:solidFill>
            </a:endParaRPr>
          </a:p>
        </p:txBody>
      </p:sp>
    </p:spTree>
    <p:extLst>
      <p:ext uri="{BB962C8B-B14F-4D97-AF65-F5344CB8AC3E}">
        <p14:creationId xmlns:p14="http://schemas.microsoft.com/office/powerpoint/2010/main" val="230602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500"/>
                                        <p:tgtEl>
                                          <p:spTgt spid="15"/>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500"/>
                                        <p:tgtEl>
                                          <p:spTgt spid="12"/>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500"/>
                                        <p:tgtEl>
                                          <p:spTgt spid="13"/>
                                        </p:tgtEl>
                                      </p:cBhvr>
                                    </p:animEffect>
                                  </p:childTnLst>
                                </p:cTn>
                              </p:par>
                            </p:childTnLst>
                          </p:cTn>
                        </p:par>
                        <p:par>
                          <p:cTn id="16" fill="hold">
                            <p:stCondLst>
                              <p:cond delay="4500"/>
                            </p:stCondLst>
                            <p:childTnLst>
                              <p:par>
                                <p:cTn id="17" presetID="53" presetClass="entr" presetSubtype="16"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750" fill="hold"/>
                                        <p:tgtEl>
                                          <p:spTgt spid="14"/>
                                        </p:tgtEl>
                                        <p:attrNameLst>
                                          <p:attrName>ppt_w</p:attrName>
                                        </p:attrNameLst>
                                      </p:cBhvr>
                                      <p:tavLst>
                                        <p:tav tm="0">
                                          <p:val>
                                            <p:fltVal val="0"/>
                                          </p:val>
                                        </p:tav>
                                        <p:tav tm="100000">
                                          <p:val>
                                            <p:strVal val="#ppt_w"/>
                                          </p:val>
                                        </p:tav>
                                      </p:tavLst>
                                    </p:anim>
                                    <p:anim calcmode="lin" valueType="num">
                                      <p:cBhvr>
                                        <p:cTn id="20" dur="750" fill="hold"/>
                                        <p:tgtEl>
                                          <p:spTgt spid="14"/>
                                        </p:tgtEl>
                                        <p:attrNameLst>
                                          <p:attrName>ppt_h</p:attrName>
                                        </p:attrNameLst>
                                      </p:cBhvr>
                                      <p:tavLst>
                                        <p:tav tm="0">
                                          <p:val>
                                            <p:fltVal val="0"/>
                                          </p:val>
                                        </p:tav>
                                        <p:tav tm="100000">
                                          <p:val>
                                            <p:strVal val="#ppt_h"/>
                                          </p:val>
                                        </p:tav>
                                      </p:tavLst>
                                    </p:anim>
                                    <p:animEffect transition="in" filter="fade">
                                      <p:cBhvr>
                                        <p:cTn id="21"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059179" y="231075"/>
            <a:ext cx="7224801" cy="302331"/>
          </a:xfrm>
        </p:spPr>
        <p:txBody>
          <a:bodyPr>
            <a:noAutofit/>
          </a:bodyPr>
          <a:lstStyle/>
          <a:p>
            <a:pPr algn="r">
              <a:tabLst>
                <a:tab pos="7443205" algn="r"/>
                <a:tab pos="7675994" algn="r"/>
              </a:tabLst>
            </a:pPr>
            <a:r>
              <a:rPr lang="en-US" b="1" dirty="0"/>
              <a:t>In Conclusion: </a:t>
            </a:r>
            <a:r>
              <a:rPr lang="en-US" b="1" i="1" dirty="0"/>
              <a:t>The </a:t>
            </a:r>
            <a:r>
              <a:rPr lang="en-US" b="1" i="1" dirty="0" smtClean="0"/>
              <a:t>Sprint Development Teams</a:t>
            </a:r>
            <a:endParaRPr lang="en-US" b="1" i="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10" name="Rectangle 9"/>
          <p:cNvSpPr/>
          <p:nvPr/>
        </p:nvSpPr>
        <p:spPr>
          <a:xfrm>
            <a:off x="152400" y="721698"/>
            <a:ext cx="8884442" cy="523220"/>
          </a:xfrm>
          <a:prstGeom prst="rect">
            <a:avLst/>
          </a:prstGeom>
        </p:spPr>
        <p:txBody>
          <a:bodyPr wrap="square">
            <a:spAutoFit/>
          </a:bodyPr>
          <a:lstStyle/>
          <a:p>
            <a:r>
              <a:rPr lang="en-US" sz="2800" b="1" dirty="0" smtClean="0">
                <a:solidFill>
                  <a:srgbClr val="002060"/>
                </a:solidFill>
                <a:effectLst>
                  <a:outerShdw blurRad="38100" dist="38100" dir="2700000" algn="tl">
                    <a:srgbClr val="000000">
                      <a:alpha val="43137"/>
                    </a:srgbClr>
                  </a:outerShdw>
                </a:effectLst>
              </a:rPr>
              <a:t>The Agile Sprint “One Team” Philosophy</a:t>
            </a:r>
            <a:endParaRPr lang="en-US" sz="2800" b="1" i="1" dirty="0">
              <a:solidFill>
                <a:srgbClr val="002060"/>
              </a:solidFill>
              <a:effectLst>
                <a:outerShdw blurRad="38100" dist="38100" dir="2700000" algn="tl">
                  <a:srgbClr val="000000">
                    <a:alpha val="43137"/>
                  </a:srgbClr>
                </a:outerShdw>
              </a:effectLst>
            </a:endParaRPr>
          </a:p>
        </p:txBody>
      </p:sp>
      <p:pic>
        <p:nvPicPr>
          <p:cNvPr id="4098" name="Picture 2" descr="C:\Users\BHuett\Dropbox\WordPress\Templates\Images\Content\Blogs\AgileSeries\Retrospective\Retro_Gear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0788" y="1275080"/>
            <a:ext cx="2619375" cy="244792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30480" y="1284457"/>
            <a:ext cx="6270308" cy="3077766"/>
          </a:xfrm>
          <a:prstGeom prst="rect">
            <a:avLst/>
          </a:prstGeom>
        </p:spPr>
        <p:txBody>
          <a:bodyPr wrap="square">
            <a:spAutoFit/>
          </a:bodyPr>
          <a:lstStyle/>
          <a:p>
            <a:r>
              <a:rPr lang="en-US" sz="2400" dirty="0">
                <a:solidFill>
                  <a:srgbClr val="002060"/>
                </a:solidFill>
              </a:rPr>
              <a:t>The </a:t>
            </a:r>
            <a:r>
              <a:rPr lang="en-US" sz="2400" dirty="0" smtClean="0">
                <a:solidFill>
                  <a:srgbClr val="002060"/>
                </a:solidFill>
              </a:rPr>
              <a:t>Agile </a:t>
            </a:r>
            <a:r>
              <a:rPr lang="en-US" sz="2400" dirty="0">
                <a:solidFill>
                  <a:srgbClr val="002060"/>
                </a:solidFill>
              </a:rPr>
              <a:t>process consists of dedicated teams that have defined Roles and Responsibilities</a:t>
            </a:r>
            <a:r>
              <a:rPr lang="en-US" sz="2400" dirty="0" smtClean="0">
                <a:solidFill>
                  <a:srgbClr val="002060"/>
                </a:solidFill>
              </a:rPr>
              <a:t>.</a:t>
            </a:r>
          </a:p>
          <a:p>
            <a:endParaRPr lang="en-US" sz="1200" dirty="0">
              <a:solidFill>
                <a:srgbClr val="002060"/>
              </a:solidFill>
            </a:endParaRPr>
          </a:p>
          <a:p>
            <a:r>
              <a:rPr lang="en-US" sz="2400" dirty="0">
                <a:solidFill>
                  <a:srgbClr val="002060"/>
                </a:solidFill>
              </a:rPr>
              <a:t>At least one team member is available each day to help understand their teams current state of the engagement for the other teams</a:t>
            </a:r>
            <a:r>
              <a:rPr lang="en-US" sz="2400" dirty="0" smtClean="0">
                <a:solidFill>
                  <a:srgbClr val="002060"/>
                </a:solidFill>
              </a:rPr>
              <a:t>.</a:t>
            </a:r>
          </a:p>
          <a:p>
            <a:endParaRPr lang="en-US" sz="1200" dirty="0">
              <a:solidFill>
                <a:srgbClr val="002060"/>
              </a:solidFill>
            </a:endParaRPr>
          </a:p>
          <a:p>
            <a:r>
              <a:rPr lang="en-US" sz="2400" dirty="0" smtClean="0">
                <a:solidFill>
                  <a:srgbClr val="002060"/>
                </a:solidFill>
              </a:rPr>
              <a:t>All issues belong to the entire Sprint Team: The “</a:t>
            </a:r>
            <a:r>
              <a:rPr lang="en-US" sz="2400" i="1" dirty="0" smtClean="0">
                <a:solidFill>
                  <a:srgbClr val="002060"/>
                </a:solidFill>
              </a:rPr>
              <a:t>One Team</a:t>
            </a:r>
            <a:r>
              <a:rPr lang="en-US" sz="2400" dirty="0" smtClean="0">
                <a:solidFill>
                  <a:srgbClr val="002060"/>
                </a:solidFill>
              </a:rPr>
              <a:t>” mentality.</a:t>
            </a:r>
            <a:endParaRPr lang="en-US" sz="2400" dirty="0">
              <a:solidFill>
                <a:srgbClr val="002060"/>
              </a:solidFill>
            </a:endParaRPr>
          </a:p>
        </p:txBody>
      </p:sp>
      <p:sp>
        <p:nvSpPr>
          <p:cNvPr id="17" name="Rectangle 16"/>
          <p:cNvSpPr/>
          <p:nvPr/>
        </p:nvSpPr>
        <p:spPr>
          <a:xfrm>
            <a:off x="44371" y="5607495"/>
            <a:ext cx="9061529" cy="707886"/>
          </a:xfrm>
          <a:prstGeom prst="rect">
            <a:avLst/>
          </a:prstGeom>
        </p:spPr>
        <p:txBody>
          <a:bodyPr wrap="square">
            <a:spAutoFit/>
          </a:bodyPr>
          <a:lstStyle/>
          <a:p>
            <a:pPr algn="ctr"/>
            <a:r>
              <a:rPr lang="en-US" sz="2000" b="1" i="1" dirty="0" smtClean="0">
                <a:solidFill>
                  <a:srgbClr val="002060"/>
                </a:solidFill>
              </a:rPr>
              <a:t>Everyone from every team owns every team members success criteria. Agile is truly “All for One and One for All”</a:t>
            </a:r>
          </a:p>
        </p:txBody>
      </p:sp>
      <p:sp>
        <p:nvSpPr>
          <p:cNvPr id="18" name="Rectangle 17"/>
          <p:cNvSpPr/>
          <p:nvPr/>
        </p:nvSpPr>
        <p:spPr>
          <a:xfrm>
            <a:off x="-2698" y="4333426"/>
            <a:ext cx="9093358" cy="1200329"/>
          </a:xfrm>
          <a:prstGeom prst="rect">
            <a:avLst/>
          </a:prstGeom>
        </p:spPr>
        <p:txBody>
          <a:bodyPr wrap="square">
            <a:spAutoFit/>
          </a:bodyPr>
          <a:lstStyle/>
          <a:p>
            <a:r>
              <a:rPr lang="en-US" sz="2400" dirty="0">
                <a:solidFill>
                  <a:srgbClr val="002060"/>
                </a:solidFill>
              </a:rPr>
              <a:t>The </a:t>
            </a:r>
            <a:r>
              <a:rPr lang="en-US" sz="2400" dirty="0" smtClean="0">
                <a:solidFill>
                  <a:srgbClr val="002060"/>
                </a:solidFill>
              </a:rPr>
              <a:t>team’s representative is willing to </a:t>
            </a:r>
            <a:r>
              <a:rPr lang="en-US" sz="2400" dirty="0">
                <a:solidFill>
                  <a:srgbClr val="002060"/>
                </a:solidFill>
              </a:rPr>
              <a:t>help resolve any Scrum </a:t>
            </a:r>
            <a:r>
              <a:rPr lang="en-US" sz="2400" dirty="0" smtClean="0">
                <a:solidFill>
                  <a:srgbClr val="002060"/>
                </a:solidFill>
              </a:rPr>
              <a:t>Master’s </a:t>
            </a:r>
            <a:r>
              <a:rPr lang="en-US" sz="2400" dirty="0">
                <a:solidFill>
                  <a:srgbClr val="002060"/>
                </a:solidFill>
              </a:rPr>
              <a:t>managed </a:t>
            </a:r>
            <a:r>
              <a:rPr lang="en-US" sz="2400" dirty="0" smtClean="0">
                <a:solidFill>
                  <a:srgbClr val="002060"/>
                </a:solidFill>
              </a:rPr>
              <a:t>block, identified </a:t>
            </a:r>
            <a:r>
              <a:rPr lang="en-US" sz="2400" dirty="0">
                <a:solidFill>
                  <a:srgbClr val="002060"/>
                </a:solidFill>
              </a:rPr>
              <a:t>during the Daily Stand-up </a:t>
            </a:r>
            <a:r>
              <a:rPr lang="en-US" sz="2400" dirty="0" smtClean="0">
                <a:solidFill>
                  <a:srgbClr val="002060"/>
                </a:solidFill>
              </a:rPr>
              <a:t>meeting, because their success is everyone’s success.</a:t>
            </a:r>
          </a:p>
        </p:txBody>
      </p:sp>
    </p:spTree>
    <p:extLst>
      <p:ext uri="{BB962C8B-B14F-4D97-AF65-F5344CB8AC3E}">
        <p14:creationId xmlns:p14="http://schemas.microsoft.com/office/powerpoint/2010/main" val="3330338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500"/>
                                        <p:tgtEl>
                                          <p:spTgt spid="11"/>
                                        </p:tgtEl>
                                      </p:cBhvr>
                                    </p:animEffect>
                                  </p:childTnLst>
                                </p:cTn>
                              </p:par>
                            </p:childTnLst>
                          </p:cTn>
                        </p:par>
                        <p:par>
                          <p:cTn id="8" fill="hold">
                            <p:stCondLst>
                              <p:cond delay="1500"/>
                            </p:stCondLst>
                            <p:childTnLst>
                              <p:par>
                                <p:cTn id="9" presetID="10" presetClass="entr" presetSubtype="0"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Effect transition="in" filter="fade">
                                      <p:cBhvr>
                                        <p:cTn id="11" dur="1500"/>
                                        <p:tgtEl>
                                          <p:spTgt spid="4098"/>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500"/>
                                        <p:tgtEl>
                                          <p:spTgt spid="18"/>
                                        </p:tgtEl>
                                      </p:cBhvr>
                                    </p:animEffect>
                                  </p:childTnLst>
                                </p:cTn>
                              </p:par>
                            </p:childTnLst>
                          </p:cTn>
                        </p:par>
                        <p:par>
                          <p:cTn id="16" fill="hold">
                            <p:stCondLst>
                              <p:cond delay="4500"/>
                            </p:stCondLst>
                            <p:childTnLst>
                              <p:par>
                                <p:cTn id="17" presetID="53" presetClass="entr" presetSubtype="16"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750" fill="hold"/>
                                        <p:tgtEl>
                                          <p:spTgt spid="17"/>
                                        </p:tgtEl>
                                        <p:attrNameLst>
                                          <p:attrName>ppt_w</p:attrName>
                                        </p:attrNameLst>
                                      </p:cBhvr>
                                      <p:tavLst>
                                        <p:tav tm="0">
                                          <p:val>
                                            <p:fltVal val="0"/>
                                          </p:val>
                                        </p:tav>
                                        <p:tav tm="100000">
                                          <p:val>
                                            <p:strVal val="#ppt_w"/>
                                          </p:val>
                                        </p:tav>
                                      </p:tavLst>
                                    </p:anim>
                                    <p:anim calcmode="lin" valueType="num">
                                      <p:cBhvr>
                                        <p:cTn id="20" dur="750" fill="hold"/>
                                        <p:tgtEl>
                                          <p:spTgt spid="17"/>
                                        </p:tgtEl>
                                        <p:attrNameLst>
                                          <p:attrName>ppt_h</p:attrName>
                                        </p:attrNameLst>
                                      </p:cBhvr>
                                      <p:tavLst>
                                        <p:tav tm="0">
                                          <p:val>
                                            <p:fltVal val="0"/>
                                          </p:val>
                                        </p:tav>
                                        <p:tav tm="100000">
                                          <p:val>
                                            <p:strVal val="#ppt_h"/>
                                          </p:val>
                                        </p:tav>
                                      </p:tavLst>
                                    </p:anim>
                                    <p:animEffect transition="in" filter="fade">
                                      <p:cBhvr>
                                        <p:cTn id="21" dur="75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What </a:t>
            </a:r>
            <a:r>
              <a:rPr lang="en-US" b="1" dirty="0" smtClean="0"/>
              <a:t>are the Sprint Development Teams?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8" name="Rectangle 7"/>
          <p:cNvSpPr/>
          <p:nvPr/>
        </p:nvSpPr>
        <p:spPr>
          <a:xfrm>
            <a:off x="30480" y="1177777"/>
            <a:ext cx="9036842" cy="2123658"/>
          </a:xfrm>
          <a:prstGeom prst="rect">
            <a:avLst/>
          </a:prstGeom>
        </p:spPr>
        <p:txBody>
          <a:bodyPr wrap="square">
            <a:spAutoFit/>
          </a:bodyPr>
          <a:lstStyle/>
          <a:p>
            <a:r>
              <a:rPr lang="en-US" sz="2400" dirty="0">
                <a:solidFill>
                  <a:srgbClr val="002060"/>
                </a:solidFill>
              </a:rPr>
              <a:t>The Sprint Development process is facilitated by five Sprint Teams. </a:t>
            </a:r>
            <a:r>
              <a:rPr lang="en-US" sz="2400" dirty="0" smtClean="0">
                <a:solidFill>
                  <a:srgbClr val="002060"/>
                </a:solidFill>
              </a:rPr>
              <a:t>The </a:t>
            </a:r>
            <a:r>
              <a:rPr lang="en-US" sz="2400" dirty="0">
                <a:solidFill>
                  <a:srgbClr val="002060"/>
                </a:solidFill>
              </a:rPr>
              <a:t>teams are based on Agile roles. A single team member can be supporting multiple Agile roles. </a:t>
            </a:r>
            <a:br>
              <a:rPr lang="en-US" sz="2400" dirty="0">
                <a:solidFill>
                  <a:srgbClr val="002060"/>
                </a:solidFill>
              </a:rPr>
            </a:br>
            <a:r>
              <a:rPr lang="en-US" sz="800" dirty="0">
                <a:solidFill>
                  <a:srgbClr val="002060"/>
                </a:solidFill>
              </a:rPr>
              <a:t/>
            </a:r>
            <a:br>
              <a:rPr lang="en-US" sz="800" dirty="0">
                <a:solidFill>
                  <a:srgbClr val="002060"/>
                </a:solidFill>
              </a:rPr>
            </a:br>
            <a:r>
              <a:rPr lang="en-US" sz="2400" dirty="0">
                <a:solidFill>
                  <a:srgbClr val="002060"/>
                </a:solidFill>
              </a:rPr>
              <a:t>The Scrum Masters are the “</a:t>
            </a:r>
            <a:r>
              <a:rPr lang="en-US" sz="2400" i="1" dirty="0">
                <a:solidFill>
                  <a:srgbClr val="002060"/>
                </a:solidFill>
              </a:rPr>
              <a:t>Daily Glue</a:t>
            </a:r>
            <a:r>
              <a:rPr lang="en-US" sz="2400" dirty="0">
                <a:solidFill>
                  <a:srgbClr val="002060"/>
                </a:solidFill>
              </a:rPr>
              <a:t>” that are responsible for the development engine is “</a:t>
            </a:r>
            <a:r>
              <a:rPr lang="en-US" sz="2400" i="1" dirty="0">
                <a:solidFill>
                  <a:srgbClr val="002060"/>
                </a:solidFill>
              </a:rPr>
              <a:t>Firing all Cylinders</a:t>
            </a:r>
            <a:r>
              <a:rPr lang="en-US" sz="2400" dirty="0" smtClean="0">
                <a:solidFill>
                  <a:srgbClr val="002060"/>
                </a:solidFill>
              </a:rPr>
              <a:t>”.</a:t>
            </a:r>
            <a:endParaRPr lang="en-US" sz="2400" dirty="0">
              <a:solidFill>
                <a:srgbClr val="002060"/>
              </a:solidFill>
            </a:endParaRPr>
          </a:p>
        </p:txBody>
      </p:sp>
      <p:pic>
        <p:nvPicPr>
          <p:cNvPr id="69" name="Picture 68" descr="C:\Users\BHuett\Dropbox\WordPress\Templates\Images\Content\Blogs\AgileSeries\AgileTeam\Teams.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6209" y="3301435"/>
            <a:ext cx="2131084" cy="2216590"/>
          </a:xfrm>
          <a:prstGeom prst="rect">
            <a:avLst/>
          </a:prstGeom>
          <a:noFill/>
          <a:ln>
            <a:noFill/>
          </a:ln>
        </p:spPr>
      </p:pic>
      <p:sp>
        <p:nvSpPr>
          <p:cNvPr id="9" name="Rectangle 8"/>
          <p:cNvSpPr/>
          <p:nvPr/>
        </p:nvSpPr>
        <p:spPr>
          <a:xfrm>
            <a:off x="2293620" y="3298878"/>
            <a:ext cx="6743222" cy="2308324"/>
          </a:xfrm>
          <a:prstGeom prst="rect">
            <a:avLst/>
          </a:prstGeom>
        </p:spPr>
        <p:txBody>
          <a:bodyPr wrap="square">
            <a:spAutoFit/>
          </a:bodyPr>
          <a:lstStyle/>
          <a:p>
            <a:r>
              <a:rPr lang="en-US" sz="2400" b="1" dirty="0" smtClean="0">
                <a:solidFill>
                  <a:srgbClr val="002060"/>
                </a:solidFill>
              </a:rPr>
              <a:t>1. Business Team </a:t>
            </a:r>
            <a:r>
              <a:rPr lang="en-US" sz="2000" b="1" dirty="0" smtClean="0">
                <a:solidFill>
                  <a:srgbClr val="002060"/>
                </a:solidFill>
              </a:rPr>
              <a:t>– </a:t>
            </a:r>
            <a:r>
              <a:rPr lang="en-US" sz="2000" i="1" dirty="0" smtClean="0">
                <a:solidFill>
                  <a:srgbClr val="002060"/>
                </a:solidFill>
              </a:rPr>
              <a:t>Business Process Drivers</a:t>
            </a:r>
            <a:r>
              <a:rPr lang="en-US" sz="2200" b="1" dirty="0" smtClean="0">
                <a:solidFill>
                  <a:srgbClr val="002060"/>
                </a:solidFill>
              </a:rPr>
              <a:t/>
            </a:r>
            <a:br>
              <a:rPr lang="en-US" sz="2200" b="1" dirty="0" smtClean="0">
                <a:solidFill>
                  <a:srgbClr val="002060"/>
                </a:solidFill>
              </a:rPr>
            </a:br>
            <a:endParaRPr lang="en-US" sz="600" b="1" dirty="0">
              <a:solidFill>
                <a:srgbClr val="002060"/>
              </a:solidFill>
            </a:endParaRPr>
          </a:p>
          <a:p>
            <a:r>
              <a:rPr lang="en-US" sz="2400" b="1" dirty="0">
                <a:solidFill>
                  <a:srgbClr val="002060"/>
                </a:solidFill>
              </a:rPr>
              <a:t>2</a:t>
            </a:r>
            <a:r>
              <a:rPr lang="en-US" sz="2400" b="1" dirty="0" smtClean="0">
                <a:solidFill>
                  <a:srgbClr val="002060"/>
                </a:solidFill>
              </a:rPr>
              <a:t>. Architect Team</a:t>
            </a:r>
            <a:r>
              <a:rPr lang="en-US" sz="2000" b="1" dirty="0">
                <a:solidFill>
                  <a:srgbClr val="002060"/>
                </a:solidFill>
              </a:rPr>
              <a:t> – </a:t>
            </a:r>
            <a:r>
              <a:rPr lang="en-US" sz="2000" i="1" dirty="0" smtClean="0">
                <a:solidFill>
                  <a:srgbClr val="002060"/>
                </a:solidFill>
              </a:rPr>
              <a:t>Technology Design </a:t>
            </a:r>
            <a:r>
              <a:rPr lang="en-US" sz="2000" i="1" dirty="0">
                <a:solidFill>
                  <a:srgbClr val="002060"/>
                </a:solidFill>
              </a:rPr>
              <a:t>Drivers</a:t>
            </a:r>
            <a:r>
              <a:rPr lang="en-US" sz="2200" b="1" dirty="0" smtClean="0">
                <a:solidFill>
                  <a:srgbClr val="002060"/>
                </a:solidFill>
              </a:rPr>
              <a:t/>
            </a:r>
            <a:br>
              <a:rPr lang="en-US" sz="2200" b="1" dirty="0" smtClean="0">
                <a:solidFill>
                  <a:srgbClr val="002060"/>
                </a:solidFill>
              </a:rPr>
            </a:br>
            <a:endParaRPr lang="en-US" sz="600" b="1" dirty="0">
              <a:solidFill>
                <a:srgbClr val="002060"/>
              </a:solidFill>
            </a:endParaRPr>
          </a:p>
          <a:p>
            <a:r>
              <a:rPr lang="en-US" sz="2400" b="1" dirty="0">
                <a:solidFill>
                  <a:srgbClr val="002060"/>
                </a:solidFill>
              </a:rPr>
              <a:t>3</a:t>
            </a:r>
            <a:r>
              <a:rPr lang="en-US" sz="2400" b="1" dirty="0" smtClean="0">
                <a:solidFill>
                  <a:srgbClr val="002060"/>
                </a:solidFill>
              </a:rPr>
              <a:t>. Development Team</a:t>
            </a:r>
            <a:r>
              <a:rPr lang="en-US" sz="2000" b="1" dirty="0">
                <a:solidFill>
                  <a:srgbClr val="002060"/>
                </a:solidFill>
              </a:rPr>
              <a:t> – </a:t>
            </a:r>
            <a:r>
              <a:rPr lang="en-US" sz="2000" i="1" dirty="0" smtClean="0">
                <a:solidFill>
                  <a:srgbClr val="002060"/>
                </a:solidFill>
              </a:rPr>
              <a:t>Code Development Drivers</a:t>
            </a:r>
            <a:r>
              <a:rPr lang="en-US" sz="2200" b="1" dirty="0" smtClean="0">
                <a:solidFill>
                  <a:srgbClr val="002060"/>
                </a:solidFill>
              </a:rPr>
              <a:t/>
            </a:r>
            <a:br>
              <a:rPr lang="en-US" sz="2200" b="1" dirty="0" smtClean="0">
                <a:solidFill>
                  <a:srgbClr val="002060"/>
                </a:solidFill>
              </a:rPr>
            </a:br>
            <a:endParaRPr lang="en-US" sz="600" b="1" dirty="0">
              <a:solidFill>
                <a:srgbClr val="002060"/>
              </a:solidFill>
            </a:endParaRPr>
          </a:p>
          <a:p>
            <a:r>
              <a:rPr lang="en-US" sz="2400" b="1" dirty="0">
                <a:solidFill>
                  <a:srgbClr val="002060"/>
                </a:solidFill>
              </a:rPr>
              <a:t>4</a:t>
            </a:r>
            <a:r>
              <a:rPr lang="en-US" sz="2400" b="1" dirty="0" smtClean="0">
                <a:solidFill>
                  <a:srgbClr val="002060"/>
                </a:solidFill>
              </a:rPr>
              <a:t>. QA </a:t>
            </a:r>
            <a:r>
              <a:rPr lang="en-US" sz="2400" b="1" dirty="0">
                <a:solidFill>
                  <a:srgbClr val="002060"/>
                </a:solidFill>
              </a:rPr>
              <a:t>Team </a:t>
            </a:r>
            <a:r>
              <a:rPr lang="en-US" sz="2000" b="1" dirty="0">
                <a:solidFill>
                  <a:srgbClr val="002060"/>
                </a:solidFill>
              </a:rPr>
              <a:t>– </a:t>
            </a:r>
            <a:r>
              <a:rPr lang="en-US" sz="2000" i="1" dirty="0" smtClean="0">
                <a:solidFill>
                  <a:srgbClr val="002060"/>
                </a:solidFill>
              </a:rPr>
              <a:t>Quality Control </a:t>
            </a:r>
            <a:r>
              <a:rPr lang="en-US" sz="2000" i="1" dirty="0">
                <a:solidFill>
                  <a:srgbClr val="002060"/>
                </a:solidFill>
              </a:rPr>
              <a:t>Drivers</a:t>
            </a:r>
            <a:r>
              <a:rPr lang="en-US" sz="2200" b="1" dirty="0" smtClean="0">
                <a:solidFill>
                  <a:srgbClr val="002060"/>
                </a:solidFill>
              </a:rPr>
              <a:t/>
            </a:r>
            <a:br>
              <a:rPr lang="en-US" sz="2200" b="1" dirty="0" smtClean="0">
                <a:solidFill>
                  <a:srgbClr val="002060"/>
                </a:solidFill>
              </a:rPr>
            </a:br>
            <a:endParaRPr lang="en-US" sz="600" b="1" dirty="0">
              <a:solidFill>
                <a:srgbClr val="002060"/>
              </a:solidFill>
            </a:endParaRPr>
          </a:p>
          <a:p>
            <a:r>
              <a:rPr lang="en-US" sz="2400" b="1" dirty="0">
                <a:solidFill>
                  <a:srgbClr val="002060"/>
                </a:solidFill>
              </a:rPr>
              <a:t>5</a:t>
            </a:r>
            <a:r>
              <a:rPr lang="en-US" sz="2400" b="1" dirty="0" smtClean="0">
                <a:solidFill>
                  <a:srgbClr val="002060"/>
                </a:solidFill>
              </a:rPr>
              <a:t>. Network </a:t>
            </a:r>
            <a:r>
              <a:rPr lang="en-US" sz="2400" b="1" dirty="0">
                <a:solidFill>
                  <a:srgbClr val="002060"/>
                </a:solidFill>
              </a:rPr>
              <a:t>Infrastructure Team </a:t>
            </a:r>
            <a:r>
              <a:rPr lang="en-US" sz="2000" b="1" dirty="0">
                <a:solidFill>
                  <a:srgbClr val="002060"/>
                </a:solidFill>
              </a:rPr>
              <a:t>– </a:t>
            </a:r>
            <a:r>
              <a:rPr lang="en-US" sz="2000" i="1" dirty="0" smtClean="0">
                <a:solidFill>
                  <a:srgbClr val="002060"/>
                </a:solidFill>
              </a:rPr>
              <a:t>Network Tools Drivers</a:t>
            </a:r>
            <a:endParaRPr lang="en-US" sz="2400" b="1" dirty="0">
              <a:solidFill>
                <a:srgbClr val="002060"/>
              </a:solidFill>
            </a:endParaRPr>
          </a:p>
        </p:txBody>
      </p:sp>
      <p:sp>
        <p:nvSpPr>
          <p:cNvPr id="10" name="Rectangle 9"/>
          <p:cNvSpPr/>
          <p:nvPr/>
        </p:nvSpPr>
        <p:spPr>
          <a:xfrm>
            <a:off x="160021" y="5637395"/>
            <a:ext cx="8701006" cy="707886"/>
          </a:xfrm>
          <a:prstGeom prst="rect">
            <a:avLst/>
          </a:prstGeom>
        </p:spPr>
        <p:txBody>
          <a:bodyPr wrap="square">
            <a:spAutoFit/>
          </a:bodyPr>
          <a:lstStyle/>
          <a:p>
            <a:pPr algn="ctr"/>
            <a:r>
              <a:rPr lang="en-US" sz="2000" b="1" dirty="0" smtClean="0">
                <a:solidFill>
                  <a:srgbClr val="002060"/>
                </a:solidFill>
              </a:rPr>
              <a:t>Each Sprint Team has Multiple Role and Responsibilities. </a:t>
            </a:r>
            <a:br>
              <a:rPr lang="en-US" sz="2000" b="1" dirty="0" smtClean="0">
                <a:solidFill>
                  <a:srgbClr val="002060"/>
                </a:solidFill>
              </a:rPr>
            </a:br>
            <a:r>
              <a:rPr lang="en-US" sz="2000" b="1" dirty="0" smtClean="0">
                <a:solidFill>
                  <a:srgbClr val="002060"/>
                </a:solidFill>
              </a:rPr>
              <a:t>A </a:t>
            </a:r>
            <a:r>
              <a:rPr lang="en-US" sz="2000" b="1" dirty="0">
                <a:solidFill>
                  <a:srgbClr val="002060"/>
                </a:solidFill>
              </a:rPr>
              <a:t>Sprint Team Member </a:t>
            </a:r>
            <a:r>
              <a:rPr lang="en-US" sz="2000" b="1" dirty="0" smtClean="0">
                <a:solidFill>
                  <a:srgbClr val="002060"/>
                </a:solidFill>
              </a:rPr>
              <a:t>can Perform more than One Agile Role</a:t>
            </a:r>
            <a:endParaRPr lang="en-US" sz="2000" b="1" dirty="0">
              <a:solidFill>
                <a:srgbClr val="002060"/>
              </a:solidFill>
            </a:endParaRPr>
          </a:p>
        </p:txBody>
      </p:sp>
      <p:sp>
        <p:nvSpPr>
          <p:cNvPr id="11" name="Rectangle 10"/>
          <p:cNvSpPr/>
          <p:nvPr/>
        </p:nvSpPr>
        <p:spPr>
          <a:xfrm>
            <a:off x="7620" y="698838"/>
            <a:ext cx="8884442"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Roles and Responsibilities within the Agile Process</a:t>
            </a:r>
            <a:endParaRPr lang="en-US" sz="3000" b="1" i="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505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childTnLst>
                                </p:cTn>
                              </p:par>
                            </p:childTnLst>
                          </p:cTn>
                        </p:par>
                        <p:par>
                          <p:cTn id="8" fill="hold">
                            <p:stCondLst>
                              <p:cond delay="1500"/>
                            </p:stCondLst>
                            <p:childTnLst>
                              <p:par>
                                <p:cTn id="9" presetID="10" presetClass="entr" presetSubtype="0"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Effect transition="in" filter="fade">
                                      <p:cBhvr>
                                        <p:cTn id="11" dur="1500"/>
                                        <p:tgtEl>
                                          <p:spTgt spid="69"/>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500"/>
                                        <p:tgtEl>
                                          <p:spTgt spid="9"/>
                                        </p:tgtEl>
                                      </p:cBhvr>
                                    </p:animEffect>
                                  </p:childTnLst>
                                </p:cTn>
                              </p:par>
                            </p:childTnLst>
                          </p:cTn>
                        </p:par>
                        <p:par>
                          <p:cTn id="16" fill="hold">
                            <p:stCondLst>
                              <p:cond delay="450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750" fill="hold"/>
                                        <p:tgtEl>
                                          <p:spTgt spid="10"/>
                                        </p:tgtEl>
                                        <p:attrNameLst>
                                          <p:attrName>ppt_w</p:attrName>
                                        </p:attrNameLst>
                                      </p:cBhvr>
                                      <p:tavLst>
                                        <p:tav tm="0">
                                          <p:val>
                                            <p:fltVal val="0"/>
                                          </p:val>
                                        </p:tav>
                                        <p:tav tm="100000">
                                          <p:val>
                                            <p:strVal val="#ppt_w"/>
                                          </p:val>
                                        </p:tav>
                                      </p:tavLst>
                                    </p:anim>
                                    <p:anim calcmode="lin" valueType="num">
                                      <p:cBhvr>
                                        <p:cTn id="20" dur="750" fill="hold"/>
                                        <p:tgtEl>
                                          <p:spTgt spid="10"/>
                                        </p:tgtEl>
                                        <p:attrNameLst>
                                          <p:attrName>ppt_h</p:attrName>
                                        </p:attrNameLst>
                                      </p:cBhvr>
                                      <p:tavLst>
                                        <p:tav tm="0">
                                          <p:val>
                                            <p:fltVal val="0"/>
                                          </p:val>
                                        </p:tav>
                                        <p:tav tm="100000">
                                          <p:val>
                                            <p:strVal val="#ppt_h"/>
                                          </p:val>
                                        </p:tav>
                                      </p:tavLst>
                                    </p:anim>
                                    <p:animEffect transition="in" filter="fade">
                                      <p:cBhvr>
                                        <p:cTn id="21"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The Business Team Roles and Responsibilities: Part I</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3" name="Rectangle 2"/>
          <p:cNvSpPr/>
          <p:nvPr/>
        </p:nvSpPr>
        <p:spPr>
          <a:xfrm>
            <a:off x="30614" y="1189743"/>
            <a:ext cx="4572000" cy="5032147"/>
          </a:xfrm>
          <a:prstGeom prst="rect">
            <a:avLst/>
          </a:prstGeom>
        </p:spPr>
        <p:txBody>
          <a:bodyPr>
            <a:spAutoFit/>
          </a:bodyPr>
          <a:lstStyle/>
          <a:p>
            <a:r>
              <a:rPr lang="en-US" b="1" dirty="0" smtClean="0">
                <a:solidFill>
                  <a:schemeClr val="accent5">
                    <a:lumMod val="75000"/>
                  </a:schemeClr>
                </a:solidFill>
              </a:rPr>
              <a:t>Business </a:t>
            </a:r>
            <a:r>
              <a:rPr lang="en-US" b="1" dirty="0">
                <a:solidFill>
                  <a:schemeClr val="accent5">
                    <a:lumMod val="75000"/>
                  </a:schemeClr>
                </a:solidFill>
              </a:rPr>
              <a:t>Stakeholders </a:t>
            </a:r>
            <a:r>
              <a:rPr lang="en-US" sz="1200" dirty="0"/>
              <a:t>– </a:t>
            </a:r>
            <a:r>
              <a:rPr lang="en-US" sz="1200" i="1" dirty="0"/>
              <a:t>The initiative drivers and the primary audience for the last Sprint delivery demonstration on Day Plus Two, the Tuesday of the current Sprint.</a:t>
            </a:r>
          </a:p>
          <a:p>
            <a:endParaRPr lang="en-US" sz="1200" dirty="0">
              <a:solidFill>
                <a:schemeClr val="accent5">
                  <a:lumMod val="75000"/>
                </a:schemeClr>
              </a:solidFill>
            </a:endParaRPr>
          </a:p>
          <a:p>
            <a:r>
              <a:rPr lang="en-US" b="1" dirty="0" smtClean="0">
                <a:solidFill>
                  <a:schemeClr val="accent5">
                    <a:lumMod val="75000"/>
                  </a:schemeClr>
                </a:solidFill>
              </a:rPr>
              <a:t>Subject </a:t>
            </a:r>
            <a:r>
              <a:rPr lang="en-US" b="1" dirty="0">
                <a:solidFill>
                  <a:schemeClr val="accent5">
                    <a:lumMod val="75000"/>
                  </a:schemeClr>
                </a:solidFill>
              </a:rPr>
              <a:t>Matter Experts </a:t>
            </a:r>
            <a:r>
              <a:rPr lang="en-US" sz="1200" dirty="0"/>
              <a:t>– </a:t>
            </a:r>
            <a:r>
              <a:rPr lang="en-US" sz="1200" i="1" dirty="0"/>
              <a:t>Business Domain knowledge experts that are not involved with the daily activities of the Agile initiative.  </a:t>
            </a:r>
            <a:r>
              <a:rPr lang="en-US" sz="1200" i="1" dirty="0" smtClean="0"/>
              <a:t>They </a:t>
            </a:r>
            <a:r>
              <a:rPr lang="en-US" sz="1200" i="1" dirty="0"/>
              <a:t>support the Business User Stories for clarity.</a:t>
            </a:r>
          </a:p>
          <a:p>
            <a:endParaRPr lang="en-US" sz="1200" dirty="0"/>
          </a:p>
          <a:p>
            <a:r>
              <a:rPr lang="en-US" b="1" dirty="0" smtClean="0">
                <a:solidFill>
                  <a:schemeClr val="accent5">
                    <a:lumMod val="75000"/>
                  </a:schemeClr>
                </a:solidFill>
              </a:rPr>
              <a:t>Lexicon </a:t>
            </a:r>
            <a:r>
              <a:rPr lang="en-US" b="1" dirty="0">
                <a:solidFill>
                  <a:schemeClr val="accent5">
                    <a:lumMod val="75000"/>
                  </a:schemeClr>
                </a:solidFill>
              </a:rPr>
              <a:t>Master </a:t>
            </a:r>
            <a:r>
              <a:rPr lang="en-US" sz="1200" dirty="0"/>
              <a:t>– </a:t>
            </a:r>
            <a:r>
              <a:rPr lang="en-US" sz="1200" i="1" dirty="0"/>
              <a:t>The </a:t>
            </a:r>
            <a:r>
              <a:rPr lang="en-US" sz="1200" i="1" dirty="0" smtClean="0"/>
              <a:t>Lexicon Master is the gatekeeper </a:t>
            </a:r>
            <a:r>
              <a:rPr lang="en-US" sz="1200" i="1" dirty="0"/>
              <a:t>of the Ubiquitous Language. </a:t>
            </a:r>
            <a:endParaRPr lang="en-US" sz="1200" i="1" dirty="0" smtClean="0"/>
          </a:p>
          <a:p>
            <a:endParaRPr lang="en-US" sz="800" i="1" dirty="0"/>
          </a:p>
          <a:p>
            <a:r>
              <a:rPr lang="en-US" sz="1200" i="1" dirty="0" smtClean="0"/>
              <a:t>This </a:t>
            </a:r>
            <a:r>
              <a:rPr lang="en-US" sz="1200" i="1" dirty="0"/>
              <a:t>Lexicon of Terms is maintained as a living collection of communication semantics for human interaction and development naming conventions</a:t>
            </a:r>
            <a:r>
              <a:rPr lang="en-US" sz="1200" i="1" dirty="0" smtClean="0"/>
              <a:t>.</a:t>
            </a:r>
            <a:r>
              <a:rPr lang="en-US" sz="1200" i="1" dirty="0"/>
              <a:t/>
            </a:r>
            <a:br>
              <a:rPr lang="en-US" sz="1200" i="1" dirty="0"/>
            </a:br>
            <a:endParaRPr lang="en-US" sz="1200" dirty="0"/>
          </a:p>
          <a:p>
            <a:r>
              <a:rPr lang="en-US" b="1" dirty="0">
                <a:solidFill>
                  <a:schemeClr val="accent5">
                    <a:lumMod val="75000"/>
                  </a:schemeClr>
                </a:solidFill>
              </a:rPr>
              <a:t>Program Manager</a:t>
            </a:r>
            <a:r>
              <a:rPr lang="en-US" dirty="0">
                <a:solidFill>
                  <a:schemeClr val="accent5">
                    <a:lumMod val="75000"/>
                  </a:schemeClr>
                </a:solidFill>
              </a:rPr>
              <a:t> </a:t>
            </a:r>
            <a:r>
              <a:rPr lang="en-US" sz="1200" dirty="0"/>
              <a:t>– </a:t>
            </a:r>
            <a:r>
              <a:rPr lang="en-US" sz="1200" i="1" dirty="0"/>
              <a:t>This role is ultimately responsible for all aspects of the Client’s initiative and works closely with the Business drivers to managing changing requirements throughout the engagement. </a:t>
            </a:r>
            <a:r>
              <a:rPr lang="en-US" sz="1200" i="1" dirty="0" smtClean="0"/>
              <a:t/>
            </a:r>
            <a:br>
              <a:rPr lang="en-US" sz="1200" i="1" dirty="0" smtClean="0"/>
            </a:br>
            <a:r>
              <a:rPr lang="en-US" sz="800" i="1" dirty="0" smtClean="0"/>
              <a:t/>
            </a:r>
            <a:br>
              <a:rPr lang="en-US" sz="800" i="1" dirty="0" smtClean="0"/>
            </a:br>
            <a:r>
              <a:rPr lang="en-US" sz="1200" i="1" dirty="0" smtClean="0"/>
              <a:t>This </a:t>
            </a:r>
            <a:r>
              <a:rPr lang="en-US" sz="1200" i="1" dirty="0"/>
              <a:t>team member helps the Business Analysts and Architect team to thoroughly understand the success criteria of the engagement. </a:t>
            </a:r>
            <a:r>
              <a:rPr lang="en-US" sz="1200" i="1" dirty="0" smtClean="0"/>
              <a:t/>
            </a:r>
            <a:br>
              <a:rPr lang="en-US" sz="1200" i="1" dirty="0" smtClean="0"/>
            </a:br>
            <a:r>
              <a:rPr lang="en-US" sz="800" i="1" dirty="0" smtClean="0"/>
              <a:t/>
            </a:r>
            <a:br>
              <a:rPr lang="en-US" sz="800" i="1" dirty="0" smtClean="0"/>
            </a:br>
            <a:r>
              <a:rPr lang="en-US" sz="1200" i="1" dirty="0" smtClean="0"/>
              <a:t>The </a:t>
            </a:r>
            <a:r>
              <a:rPr lang="en-US" sz="1200" i="1" dirty="0"/>
              <a:t>Program Manager ensures changing requirements are addressed and communicated to the Project Managers for disseminated to the key team roles</a:t>
            </a:r>
            <a:r>
              <a:rPr lang="en-US" sz="1200" i="1" dirty="0" smtClean="0"/>
              <a:t>.</a:t>
            </a:r>
            <a:endParaRPr lang="en-US" sz="2800" i="1" dirty="0" smtClean="0"/>
          </a:p>
        </p:txBody>
      </p:sp>
      <p:sp>
        <p:nvSpPr>
          <p:cNvPr id="11" name="Rectangle 10"/>
          <p:cNvSpPr/>
          <p:nvPr/>
        </p:nvSpPr>
        <p:spPr>
          <a:xfrm>
            <a:off x="4561679" y="1187163"/>
            <a:ext cx="4572000" cy="5278368"/>
          </a:xfrm>
          <a:prstGeom prst="rect">
            <a:avLst/>
          </a:prstGeom>
        </p:spPr>
        <p:txBody>
          <a:bodyPr>
            <a:spAutoFit/>
          </a:bodyPr>
          <a:lstStyle/>
          <a:p>
            <a:r>
              <a:rPr lang="en-US" b="1" dirty="0" smtClean="0">
                <a:solidFill>
                  <a:schemeClr val="accent5">
                    <a:lumMod val="75000"/>
                  </a:schemeClr>
                </a:solidFill>
              </a:rPr>
              <a:t>Product </a:t>
            </a:r>
            <a:r>
              <a:rPr lang="en-US" b="1" dirty="0">
                <a:solidFill>
                  <a:schemeClr val="accent5">
                    <a:lumMod val="75000"/>
                  </a:schemeClr>
                </a:solidFill>
              </a:rPr>
              <a:t>Owners</a:t>
            </a:r>
            <a:r>
              <a:rPr lang="en-US" dirty="0">
                <a:solidFill>
                  <a:schemeClr val="accent5">
                    <a:lumMod val="75000"/>
                  </a:schemeClr>
                </a:solidFill>
              </a:rPr>
              <a:t> </a:t>
            </a:r>
            <a:r>
              <a:rPr lang="en-US" sz="1200" dirty="0"/>
              <a:t>– </a:t>
            </a:r>
            <a:r>
              <a:rPr lang="en-US" sz="1200" i="1" dirty="0"/>
              <a:t>The POs are the liaisons between the Scrum Masters, along with other team members, and the Business Groups: Stakeholders and Subject Matter </a:t>
            </a:r>
            <a:r>
              <a:rPr lang="en-US" sz="1200" i="1" dirty="0" smtClean="0"/>
              <a:t>Experts. </a:t>
            </a:r>
            <a:br>
              <a:rPr lang="en-US" sz="1200" i="1" dirty="0" smtClean="0"/>
            </a:br>
            <a:r>
              <a:rPr lang="en-US" sz="800" i="1" dirty="0" smtClean="0"/>
              <a:t/>
            </a:r>
            <a:br>
              <a:rPr lang="en-US" sz="800" i="1" dirty="0" smtClean="0"/>
            </a:br>
            <a:r>
              <a:rPr lang="en-US" sz="1200" i="1" dirty="0" smtClean="0"/>
              <a:t>The </a:t>
            </a:r>
            <a:r>
              <a:rPr lang="en-US" sz="1200" i="1" dirty="0"/>
              <a:t>Product Owners look “Upward” for guidance, understanding of the priorities and expectations of the key business team members: The Stakeholders. </a:t>
            </a:r>
            <a:r>
              <a:rPr lang="en-US" sz="1200" i="1" dirty="0" smtClean="0"/>
              <a:t/>
            </a:r>
            <a:br>
              <a:rPr lang="en-US" sz="1200" i="1" dirty="0" smtClean="0"/>
            </a:br>
            <a:r>
              <a:rPr lang="en-US" sz="800" i="1" dirty="0" smtClean="0"/>
              <a:t/>
            </a:r>
            <a:br>
              <a:rPr lang="en-US" sz="800" i="1" dirty="0" smtClean="0"/>
            </a:br>
            <a:r>
              <a:rPr lang="en-US" sz="1200" i="1" dirty="0" smtClean="0"/>
              <a:t>The </a:t>
            </a:r>
            <a:r>
              <a:rPr lang="en-US" sz="1200" i="1" dirty="0"/>
              <a:t>PO is the bridge between the Business Team and the Technology Teams. </a:t>
            </a:r>
            <a:r>
              <a:rPr lang="en-US" sz="1200" i="1" dirty="0" smtClean="0"/>
              <a:t/>
            </a:r>
            <a:br>
              <a:rPr lang="en-US" sz="1200" i="1" dirty="0" smtClean="0"/>
            </a:br>
            <a:r>
              <a:rPr lang="en-US" sz="800" i="1" dirty="0" smtClean="0"/>
              <a:t/>
            </a:r>
            <a:br>
              <a:rPr lang="en-US" sz="800" i="1" dirty="0" smtClean="0"/>
            </a:br>
            <a:r>
              <a:rPr lang="en-US" sz="1200" i="1" dirty="0" smtClean="0"/>
              <a:t>The </a:t>
            </a:r>
            <a:r>
              <a:rPr lang="en-US" sz="1200" i="1" dirty="0"/>
              <a:t>Product Owner is the key role to manage and communicate issues to the Business Team and to the Technology Teams before they become problems or disasters.</a:t>
            </a:r>
            <a:r>
              <a:rPr lang="en-US" sz="1400" i="1" dirty="0"/>
              <a:t/>
            </a:r>
            <a:br>
              <a:rPr lang="en-US" sz="1400" i="1" dirty="0"/>
            </a:br>
            <a:endParaRPr lang="en-US" sz="1200" dirty="0"/>
          </a:p>
          <a:p>
            <a:r>
              <a:rPr lang="en-US" b="1" dirty="0">
                <a:solidFill>
                  <a:schemeClr val="accent5">
                    <a:lumMod val="75000"/>
                  </a:schemeClr>
                </a:solidFill>
              </a:rPr>
              <a:t>Business Analysts</a:t>
            </a:r>
            <a:r>
              <a:rPr lang="en-US" dirty="0">
                <a:solidFill>
                  <a:schemeClr val="accent5">
                    <a:lumMod val="75000"/>
                  </a:schemeClr>
                </a:solidFill>
              </a:rPr>
              <a:t> </a:t>
            </a:r>
            <a:r>
              <a:rPr lang="en-US" sz="1200" dirty="0"/>
              <a:t>– </a:t>
            </a:r>
            <a:r>
              <a:rPr lang="en-US" sz="1200" i="1" dirty="0"/>
              <a:t>The BAs are the link to a true understanding of the definition of success of all of our design and development efforts. </a:t>
            </a:r>
            <a:r>
              <a:rPr lang="en-US" sz="1200" i="1" dirty="0" smtClean="0"/>
              <a:t/>
            </a:r>
            <a:br>
              <a:rPr lang="en-US" sz="1200" i="1" dirty="0" smtClean="0"/>
            </a:br>
            <a:r>
              <a:rPr lang="en-US" sz="800" i="1" dirty="0" smtClean="0"/>
              <a:t/>
            </a:r>
            <a:br>
              <a:rPr lang="en-US" sz="800" i="1" dirty="0" smtClean="0"/>
            </a:br>
            <a:r>
              <a:rPr lang="en-US" sz="1200" i="1" dirty="0" smtClean="0"/>
              <a:t>Business </a:t>
            </a:r>
            <a:r>
              <a:rPr lang="en-US" sz="1200" i="1" dirty="0"/>
              <a:t>Analysts help shape the Business Domain Model in the minds of the team and the code that is generated</a:t>
            </a:r>
            <a:r>
              <a:rPr lang="en-US" sz="1200" i="1" dirty="0" smtClean="0"/>
              <a:t>.</a:t>
            </a:r>
            <a:br>
              <a:rPr lang="en-US" sz="1200" i="1" dirty="0" smtClean="0"/>
            </a:br>
            <a:endParaRPr lang="en-US" sz="1200" i="1" dirty="0" smtClean="0"/>
          </a:p>
          <a:p>
            <a:r>
              <a:rPr lang="en-US" b="1" dirty="0">
                <a:solidFill>
                  <a:schemeClr val="accent5">
                    <a:lumMod val="75000"/>
                  </a:schemeClr>
                </a:solidFill>
              </a:rPr>
              <a:t>Scrum Masters</a:t>
            </a:r>
            <a:r>
              <a:rPr lang="en-US" dirty="0">
                <a:solidFill>
                  <a:schemeClr val="accent5">
                    <a:lumMod val="75000"/>
                  </a:schemeClr>
                </a:solidFill>
              </a:rPr>
              <a:t> </a:t>
            </a:r>
            <a:r>
              <a:rPr lang="en-US" sz="1200" dirty="0"/>
              <a:t>– </a:t>
            </a:r>
            <a:r>
              <a:rPr lang="en-US" sz="1200" i="1" dirty="0"/>
              <a:t>The Scrum Master runs the Daily Stand Up Meetings and acts as the primary facilitator in resolving all team member defines blocks. </a:t>
            </a:r>
            <a:r>
              <a:rPr lang="en-US" sz="1200" i="1" dirty="0" smtClean="0"/>
              <a:t/>
            </a:r>
            <a:br>
              <a:rPr lang="en-US" sz="1200" i="1" dirty="0" smtClean="0"/>
            </a:br>
            <a:r>
              <a:rPr lang="en-US" sz="800" i="1" dirty="0" smtClean="0"/>
              <a:t/>
            </a:r>
            <a:br>
              <a:rPr lang="en-US" sz="800" i="1" dirty="0" smtClean="0"/>
            </a:br>
            <a:r>
              <a:rPr lang="en-US" sz="1200" i="1" dirty="0" smtClean="0"/>
              <a:t>This </a:t>
            </a:r>
            <a:r>
              <a:rPr lang="en-US" sz="1200" i="1" dirty="0"/>
              <a:t>role works with the Product Owners to help facilitate successful Business Stakeholder expectations.</a:t>
            </a:r>
          </a:p>
        </p:txBody>
      </p:sp>
      <p:sp>
        <p:nvSpPr>
          <p:cNvPr id="8" name="Rectangle 7"/>
          <p:cNvSpPr/>
          <p:nvPr/>
        </p:nvSpPr>
        <p:spPr>
          <a:xfrm>
            <a:off x="152400" y="698838"/>
            <a:ext cx="8884442" cy="523220"/>
          </a:xfrm>
          <a:prstGeom prst="rect">
            <a:avLst/>
          </a:prstGeom>
        </p:spPr>
        <p:txBody>
          <a:bodyPr wrap="square">
            <a:spAutoFit/>
          </a:bodyPr>
          <a:lstStyle/>
          <a:p>
            <a:r>
              <a:rPr lang="en-US" sz="2800" b="1" dirty="0" smtClean="0">
                <a:solidFill>
                  <a:srgbClr val="002060"/>
                </a:solidFill>
                <a:effectLst>
                  <a:outerShdw blurRad="38100" dist="38100" dir="2700000" algn="tl">
                    <a:srgbClr val="000000">
                      <a:alpha val="43137"/>
                    </a:srgbClr>
                  </a:outerShdw>
                </a:effectLst>
              </a:rPr>
              <a:t>The Client and Delivery Team Business Drivers</a:t>
            </a:r>
            <a:endParaRPr lang="en-US" sz="2800" b="1" i="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6335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childTnLst>
                                </p:cTn>
                              </p:par>
                            </p:childTnLst>
                          </p:cTn>
                        </p:par>
                        <p:par>
                          <p:cTn id="8" fill="hold">
                            <p:stCondLst>
                              <p:cond delay="175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The Business Team Roles and Responsibilities: Part II</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3" name="Rectangle 2"/>
          <p:cNvSpPr/>
          <p:nvPr/>
        </p:nvSpPr>
        <p:spPr>
          <a:xfrm>
            <a:off x="30614" y="1189743"/>
            <a:ext cx="4572000" cy="4924425"/>
          </a:xfrm>
          <a:prstGeom prst="rect">
            <a:avLst/>
          </a:prstGeom>
        </p:spPr>
        <p:txBody>
          <a:bodyPr>
            <a:spAutoFit/>
          </a:bodyPr>
          <a:lstStyle/>
          <a:p>
            <a:r>
              <a:rPr lang="en-US" b="1" dirty="0" smtClean="0">
                <a:solidFill>
                  <a:schemeClr val="accent5">
                    <a:lumMod val="75000"/>
                  </a:schemeClr>
                </a:solidFill>
              </a:rPr>
              <a:t>Agile Process Manager</a:t>
            </a:r>
            <a:r>
              <a:rPr lang="en-US" sz="1200" dirty="0" smtClean="0"/>
              <a:t>– </a:t>
            </a:r>
            <a:r>
              <a:rPr lang="en-US" sz="1200" i="1" dirty="0" smtClean="0"/>
              <a:t>This role is responsible for managing the acceptance of the paradigm shift from the current delivery model to the Agile paradigm.</a:t>
            </a:r>
          </a:p>
          <a:p>
            <a:endParaRPr lang="en-US" sz="800" i="1" dirty="0"/>
          </a:p>
          <a:p>
            <a:r>
              <a:rPr lang="en-US" sz="1200" i="1" dirty="0" smtClean="0"/>
              <a:t>Helping people understand and make the transition to an iterative process is the primary responsibility of the Agile Process Manager.</a:t>
            </a:r>
          </a:p>
          <a:p>
            <a:endParaRPr lang="en-US" sz="800" i="1" dirty="0"/>
          </a:p>
          <a:p>
            <a:r>
              <a:rPr lang="en-US" sz="1200" i="1" dirty="0" smtClean="0"/>
              <a:t>Working with the Agile Team members to understand the issues, training requirements and support is critical for a successful transition.</a:t>
            </a:r>
            <a:endParaRPr lang="en-US" sz="1200" i="1" dirty="0"/>
          </a:p>
          <a:p>
            <a:endParaRPr lang="en-US" sz="1200" dirty="0">
              <a:solidFill>
                <a:schemeClr val="accent5">
                  <a:lumMod val="75000"/>
                </a:schemeClr>
              </a:solidFill>
            </a:endParaRPr>
          </a:p>
          <a:p>
            <a:r>
              <a:rPr lang="en-US" b="1" dirty="0" smtClean="0">
                <a:solidFill>
                  <a:schemeClr val="accent5">
                    <a:lumMod val="75000"/>
                  </a:schemeClr>
                </a:solidFill>
              </a:rPr>
              <a:t>Agile Trainer</a:t>
            </a:r>
            <a:r>
              <a:rPr lang="en-US" sz="1200" dirty="0" smtClean="0"/>
              <a:t>– </a:t>
            </a:r>
            <a:r>
              <a:rPr lang="en-US" sz="1200" i="1" dirty="0" smtClean="0"/>
              <a:t>The Agile Trainer teaches the teams the methodology through the methods created for the unique implementation of the Agile processes.</a:t>
            </a:r>
          </a:p>
          <a:p>
            <a:endParaRPr lang="en-US" sz="800" i="1" dirty="0"/>
          </a:p>
          <a:p>
            <a:r>
              <a:rPr lang="en-US" sz="1200" i="1" dirty="0" smtClean="0"/>
              <a:t>Train the Trainers concept should be implemented so the Students become teachers to support the life cycle of the development process.</a:t>
            </a:r>
            <a:endParaRPr lang="en-US" sz="1200" i="1" dirty="0"/>
          </a:p>
          <a:p>
            <a:endParaRPr lang="en-US" sz="1200" dirty="0"/>
          </a:p>
          <a:p>
            <a:r>
              <a:rPr lang="en-US" b="1" dirty="0" smtClean="0">
                <a:solidFill>
                  <a:schemeClr val="accent5">
                    <a:lumMod val="75000"/>
                  </a:schemeClr>
                </a:solidFill>
              </a:rPr>
              <a:t>Development Trainer</a:t>
            </a:r>
            <a:r>
              <a:rPr lang="en-US" sz="1200" dirty="0" smtClean="0"/>
              <a:t>– </a:t>
            </a:r>
            <a:r>
              <a:rPr lang="en-US" sz="1200" i="1" dirty="0" smtClean="0"/>
              <a:t>The Development Trainer is responsible for ensuring that the Development Team is educated on the Development Code Standards, Design Principles and Design Patterns that are expected to be used.</a:t>
            </a:r>
          </a:p>
          <a:p>
            <a:endParaRPr lang="en-US" sz="1200" i="1" dirty="0"/>
          </a:p>
          <a:p>
            <a:r>
              <a:rPr lang="en-US" sz="1200" i="1" dirty="0" smtClean="0"/>
              <a:t>The Code reviews will validate these development standards and it is the Development Trainers responsibility to make sure the team is aware of their development responsibilities </a:t>
            </a:r>
          </a:p>
        </p:txBody>
      </p:sp>
      <p:sp>
        <p:nvSpPr>
          <p:cNvPr id="11" name="Rectangle 10"/>
          <p:cNvSpPr/>
          <p:nvPr/>
        </p:nvSpPr>
        <p:spPr>
          <a:xfrm>
            <a:off x="4561679" y="1187163"/>
            <a:ext cx="4572000" cy="2277547"/>
          </a:xfrm>
          <a:prstGeom prst="rect">
            <a:avLst/>
          </a:prstGeom>
        </p:spPr>
        <p:txBody>
          <a:bodyPr>
            <a:spAutoFit/>
          </a:bodyPr>
          <a:lstStyle/>
          <a:p>
            <a:r>
              <a:rPr lang="en-US" b="1" dirty="0" smtClean="0">
                <a:solidFill>
                  <a:schemeClr val="accent5">
                    <a:lumMod val="75000"/>
                  </a:schemeClr>
                </a:solidFill>
              </a:rPr>
              <a:t>Retrospective Master</a:t>
            </a:r>
            <a:r>
              <a:rPr lang="en-US" sz="1200" dirty="0" smtClean="0"/>
              <a:t>– </a:t>
            </a:r>
            <a:r>
              <a:rPr lang="en-US" sz="1200" i="1" dirty="0" smtClean="0"/>
              <a:t>This role will lead the iteration Retrospective session. The protocols for the time boxed session will be maintained through the discipline of the Retrospective Master.</a:t>
            </a:r>
          </a:p>
          <a:p>
            <a:endParaRPr lang="en-US" sz="800" i="1" dirty="0"/>
          </a:p>
          <a:p>
            <a:r>
              <a:rPr lang="en-US" sz="1200" i="1" dirty="0" smtClean="0"/>
              <a:t>Training for the Retrospective protocol is the responsibility of the Retrospective Master.</a:t>
            </a:r>
          </a:p>
          <a:p>
            <a:endParaRPr lang="en-US" sz="800" i="1" dirty="0"/>
          </a:p>
          <a:p>
            <a:r>
              <a:rPr lang="en-US" sz="1200" i="1" dirty="0" smtClean="0"/>
              <a:t>It is the Retrospective Master who will ensure that the two hour session is productive and meets the defined outcome. The definition of success is to create the Consensus Document for the Consensus Meeting that is held to format a strategy for next Sprint's implementation of the Consensus objectives.</a:t>
            </a:r>
            <a:endParaRPr lang="en-US" sz="1200" dirty="0"/>
          </a:p>
        </p:txBody>
      </p:sp>
      <p:sp>
        <p:nvSpPr>
          <p:cNvPr id="8" name="Rectangle 7"/>
          <p:cNvSpPr/>
          <p:nvPr/>
        </p:nvSpPr>
        <p:spPr>
          <a:xfrm>
            <a:off x="152400" y="698838"/>
            <a:ext cx="8884442" cy="523220"/>
          </a:xfrm>
          <a:prstGeom prst="rect">
            <a:avLst/>
          </a:prstGeom>
        </p:spPr>
        <p:txBody>
          <a:bodyPr wrap="square">
            <a:spAutoFit/>
          </a:bodyPr>
          <a:lstStyle/>
          <a:p>
            <a:r>
              <a:rPr lang="en-US" sz="2800" b="1" dirty="0" smtClean="0">
                <a:solidFill>
                  <a:srgbClr val="002060"/>
                </a:solidFill>
                <a:effectLst>
                  <a:outerShdw blurRad="38100" dist="38100" dir="2700000" algn="tl">
                    <a:srgbClr val="000000">
                      <a:alpha val="43137"/>
                    </a:srgbClr>
                  </a:outerShdw>
                </a:effectLst>
              </a:rPr>
              <a:t>The Process and Training Business Drivers</a:t>
            </a:r>
            <a:endParaRPr lang="en-US" sz="2800" b="1" i="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43465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childTnLst>
                                </p:cTn>
                              </p:par>
                            </p:childTnLst>
                          </p:cTn>
                        </p:par>
                        <p:par>
                          <p:cTn id="8" fill="hold">
                            <p:stCondLst>
                              <p:cond delay="175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3" name="Rectangle 2"/>
          <p:cNvSpPr/>
          <p:nvPr/>
        </p:nvSpPr>
        <p:spPr>
          <a:xfrm>
            <a:off x="7754" y="1326903"/>
            <a:ext cx="4572000" cy="4231928"/>
          </a:xfrm>
          <a:prstGeom prst="rect">
            <a:avLst/>
          </a:prstGeom>
        </p:spPr>
        <p:txBody>
          <a:bodyPr>
            <a:spAutoFit/>
          </a:bodyPr>
          <a:lstStyle/>
          <a:p>
            <a:r>
              <a:rPr lang="en-US" b="1" dirty="0">
                <a:solidFill>
                  <a:schemeClr val="accent5">
                    <a:lumMod val="75000"/>
                  </a:schemeClr>
                </a:solidFill>
                <a:ea typeface="Times New Roman"/>
                <a:cs typeface="Times New Roman"/>
              </a:rPr>
              <a:t>Applications </a:t>
            </a:r>
            <a:r>
              <a:rPr lang="en-US" b="1" dirty="0" smtClean="0">
                <a:solidFill>
                  <a:schemeClr val="accent5">
                    <a:lumMod val="75000"/>
                  </a:schemeClr>
                </a:solidFill>
                <a:ea typeface="Times New Roman"/>
                <a:cs typeface="Times New Roman"/>
              </a:rPr>
              <a:t>Architects </a:t>
            </a:r>
            <a:r>
              <a:rPr lang="en-US" sz="1200" dirty="0" smtClean="0"/>
              <a:t>– </a:t>
            </a:r>
            <a:r>
              <a:rPr lang="en-US" sz="1200" i="1" dirty="0"/>
              <a:t>The Logical Model Application Architecture, Distributed System Model along with the Human Interface Model is created by the Applications </a:t>
            </a:r>
            <a:r>
              <a:rPr lang="en-US" sz="1200" i="1" dirty="0" smtClean="0"/>
              <a:t>Architects.</a:t>
            </a:r>
          </a:p>
          <a:p>
            <a:endParaRPr lang="en-US" sz="800" i="1" dirty="0"/>
          </a:p>
          <a:p>
            <a:r>
              <a:rPr lang="en-US" sz="1200" i="1" dirty="0"/>
              <a:t>The Processing Structure and Business Rule Model are defined by the Business Domain and architected by the Systems Architects. </a:t>
            </a:r>
            <a:r>
              <a:rPr lang="en-US" sz="1200" i="1" dirty="0" smtClean="0"/>
              <a:t>.</a:t>
            </a:r>
            <a:endParaRPr lang="en-US" sz="1200" i="1" dirty="0"/>
          </a:p>
          <a:p>
            <a:endParaRPr lang="en-US" sz="1200" dirty="0">
              <a:solidFill>
                <a:schemeClr val="accent5">
                  <a:lumMod val="75000"/>
                </a:schemeClr>
              </a:solidFill>
            </a:endParaRPr>
          </a:p>
          <a:p>
            <a:r>
              <a:rPr lang="en-US" b="1" dirty="0" smtClean="0">
                <a:solidFill>
                  <a:schemeClr val="accent5">
                    <a:lumMod val="75000"/>
                  </a:schemeClr>
                </a:solidFill>
              </a:rPr>
              <a:t>Systems Architects </a:t>
            </a:r>
            <a:r>
              <a:rPr lang="en-US" sz="1200" dirty="0" smtClean="0"/>
              <a:t>– </a:t>
            </a:r>
            <a:r>
              <a:rPr lang="en-US" sz="1200" i="1" dirty="0"/>
              <a:t>The Processing Structure and Business Rule Model are defined by the Business Domain and architected by the Systems Architects</a:t>
            </a:r>
            <a:r>
              <a:rPr lang="en-US" sz="1200" i="1" dirty="0" smtClean="0"/>
              <a:t>. </a:t>
            </a:r>
            <a:br>
              <a:rPr lang="en-US" sz="1200" i="1" dirty="0" smtClean="0"/>
            </a:br>
            <a:r>
              <a:rPr lang="en-US" sz="800" i="1" dirty="0" smtClean="0"/>
              <a:t/>
            </a:r>
            <a:br>
              <a:rPr lang="en-US" sz="800" i="1" dirty="0" smtClean="0"/>
            </a:br>
            <a:r>
              <a:rPr lang="en-US" sz="1200" i="1" dirty="0"/>
              <a:t>The knowledge gained by the Business team is used to validate the Technology Domain Model</a:t>
            </a:r>
            <a:r>
              <a:rPr lang="en-US" sz="1200" i="1" dirty="0" smtClean="0"/>
              <a:t>.</a:t>
            </a:r>
          </a:p>
          <a:p>
            <a:endParaRPr lang="en-US" sz="1200" i="1" dirty="0"/>
          </a:p>
          <a:p>
            <a:r>
              <a:rPr lang="en-US" b="1" dirty="0" smtClean="0">
                <a:solidFill>
                  <a:schemeClr val="accent5">
                    <a:lumMod val="75000"/>
                  </a:schemeClr>
                </a:solidFill>
                <a:ea typeface="Times New Roman"/>
                <a:cs typeface="Times New Roman"/>
              </a:rPr>
              <a:t>Designers</a:t>
            </a:r>
            <a:r>
              <a:rPr lang="en-US" sz="1400" b="1" dirty="0" smtClean="0">
                <a:solidFill>
                  <a:schemeClr val="accent5">
                    <a:lumMod val="75000"/>
                  </a:schemeClr>
                </a:solidFill>
                <a:ea typeface="Times New Roman"/>
                <a:cs typeface="Times New Roman"/>
              </a:rPr>
              <a:t> </a:t>
            </a:r>
            <a:r>
              <a:rPr lang="en-US" sz="1400" dirty="0" smtClean="0"/>
              <a:t>– </a:t>
            </a:r>
            <a:r>
              <a:rPr lang="en-US" sz="1200" i="1" dirty="0"/>
              <a:t>Designers are Architects and possible Developers assigned to create tangible Statement of Works from the Business Acceptance Criteria from Backlog User Stories for an upcoming Sprint iteration.</a:t>
            </a:r>
          </a:p>
          <a:p>
            <a:endParaRPr lang="en-US" sz="1200" i="1" dirty="0"/>
          </a:p>
          <a:p>
            <a:r>
              <a:rPr lang="en-US" sz="1200" i="1" dirty="0"/>
              <a:t>During Sprint Planning, Architects and Designers convert the Business User Stories Acceptance Scenarios into Story Points.</a:t>
            </a:r>
            <a:endParaRPr lang="en-US" sz="1200" dirty="0"/>
          </a:p>
        </p:txBody>
      </p:sp>
      <p:sp>
        <p:nvSpPr>
          <p:cNvPr id="11" name="Rectangle 10"/>
          <p:cNvSpPr/>
          <p:nvPr/>
        </p:nvSpPr>
        <p:spPr>
          <a:xfrm>
            <a:off x="4561679" y="1324323"/>
            <a:ext cx="4572000" cy="2831544"/>
          </a:xfrm>
          <a:prstGeom prst="rect">
            <a:avLst/>
          </a:prstGeom>
        </p:spPr>
        <p:txBody>
          <a:bodyPr>
            <a:spAutoFit/>
          </a:bodyPr>
          <a:lstStyle/>
          <a:p>
            <a:r>
              <a:rPr lang="en-US" b="1" dirty="0" smtClean="0">
                <a:solidFill>
                  <a:schemeClr val="accent5">
                    <a:lumMod val="75000"/>
                  </a:schemeClr>
                </a:solidFill>
              </a:rPr>
              <a:t>Data </a:t>
            </a:r>
            <a:r>
              <a:rPr lang="en-US" b="1" dirty="0">
                <a:solidFill>
                  <a:schemeClr val="accent5">
                    <a:lumMod val="75000"/>
                  </a:schemeClr>
                </a:solidFill>
              </a:rPr>
              <a:t>Architect</a:t>
            </a:r>
            <a:r>
              <a:rPr lang="en-US" sz="1200" dirty="0" smtClean="0"/>
              <a:t>– </a:t>
            </a:r>
            <a:r>
              <a:rPr lang="en-US" sz="1200" i="1" dirty="0" smtClean="0"/>
              <a:t>Creates the </a:t>
            </a:r>
            <a:r>
              <a:rPr lang="en-US" sz="1200" i="1" dirty="0"/>
              <a:t>Information Repository Structure that supports the Technology Business Domain </a:t>
            </a:r>
            <a:r>
              <a:rPr lang="en-US" sz="1200" i="1" dirty="0" smtClean="0"/>
              <a:t>Entities as </a:t>
            </a:r>
            <a:r>
              <a:rPr lang="en-US" sz="1200" i="1" dirty="0"/>
              <a:t>it has been mapped from the Business Domain </a:t>
            </a:r>
            <a:r>
              <a:rPr lang="en-US" sz="1200" i="1" dirty="0" smtClean="0"/>
              <a:t>Entities. </a:t>
            </a:r>
            <a:r>
              <a:rPr lang="en-US" sz="1200" i="1" dirty="0"/>
              <a:t/>
            </a:r>
            <a:br>
              <a:rPr lang="en-US" sz="1200" i="1" dirty="0"/>
            </a:br>
            <a:r>
              <a:rPr lang="en-US" sz="800" i="1" dirty="0"/>
              <a:t/>
            </a:r>
            <a:br>
              <a:rPr lang="en-US" sz="800" i="1" dirty="0"/>
            </a:br>
            <a:r>
              <a:rPr lang="en-US" sz="1200" i="1" dirty="0"/>
              <a:t>The collaboration between the Data Architect and Systems Architect will help ensure that the Business Domain Entities will be correctly represented under the System’s Data Abstraction Layers and consumed efficiently above the Data Repository Layers</a:t>
            </a:r>
            <a:r>
              <a:rPr lang="en-US" sz="1200" i="1" dirty="0" smtClean="0"/>
              <a:t>.</a:t>
            </a:r>
            <a:r>
              <a:rPr lang="en-US" sz="1400" i="1" dirty="0" smtClean="0"/>
              <a:t/>
            </a:r>
            <a:br>
              <a:rPr lang="en-US" sz="1400" i="1" dirty="0" smtClean="0"/>
            </a:br>
            <a:endParaRPr lang="en-US" sz="1200" i="1" dirty="0" smtClean="0"/>
          </a:p>
          <a:p>
            <a:r>
              <a:rPr lang="en-US" b="1" dirty="0" smtClean="0">
                <a:solidFill>
                  <a:schemeClr val="accent5">
                    <a:lumMod val="75000"/>
                  </a:schemeClr>
                </a:solidFill>
              </a:rPr>
              <a:t>Database Analysts </a:t>
            </a:r>
            <a:r>
              <a:rPr lang="en-US" sz="1200" dirty="0" smtClean="0"/>
              <a:t>– </a:t>
            </a:r>
            <a:r>
              <a:rPr lang="en-US" sz="1200" i="1" dirty="0" smtClean="0"/>
              <a:t>Analysis of the Business Domain Data structure is the responsibility of the Database Analyst. </a:t>
            </a:r>
          </a:p>
          <a:p>
            <a:endParaRPr lang="en-US" sz="800" i="1" dirty="0"/>
          </a:p>
          <a:p>
            <a:r>
              <a:rPr lang="en-US" sz="1200" i="1" dirty="0" smtClean="0"/>
              <a:t>This is </a:t>
            </a:r>
            <a:r>
              <a:rPr lang="en-US" sz="1200" i="1" dirty="0"/>
              <a:t>a collaborated effort between the Data Architects and </a:t>
            </a:r>
            <a:r>
              <a:rPr lang="en-US" sz="1200" i="1" dirty="0" smtClean="0"/>
              <a:t>Systems Architects to support the Business Domain Data Structure.</a:t>
            </a:r>
            <a:endParaRPr lang="en-US" sz="1200" i="1" dirty="0"/>
          </a:p>
        </p:txBody>
      </p:sp>
      <p:sp>
        <p:nvSpPr>
          <p:cNvPr id="9" name="Rectangle 2"/>
          <p:cNvSpPr txBox="1">
            <a:spLocks noChangeArrowheads="1"/>
          </p:cNvSpPr>
          <p:nvPr/>
        </p:nvSpPr>
        <p:spPr>
          <a:xfrm>
            <a:off x="202421" y="246315"/>
            <a:ext cx="8142520" cy="302331"/>
          </a:xfrm>
          <a:prstGeom prst="rect">
            <a:avLst/>
          </a:prstGeom>
        </p:spPr>
        <p:txBody>
          <a:bodyPr vert="horz" lIns="91440" tIns="0" rIns="91440" bIns="0" rtlCol="0" anchor="ctr">
            <a:noAutofit/>
          </a:bodyPr>
          <a:lstStyle>
            <a:lvl1pPr algn="l" defTabSz="914400" rtl="0" eaLnBrk="1" latinLnBrk="0" hangingPunct="1">
              <a:spcBef>
                <a:spcPct val="0"/>
              </a:spcBef>
              <a:buNone/>
              <a:defRPr lang="en-US" sz="2400" kern="1200">
                <a:solidFill>
                  <a:schemeClr val="bg1"/>
                </a:solidFill>
                <a:latin typeface="+mj-lt"/>
                <a:ea typeface="+mj-ea"/>
                <a:cs typeface="+mj-cs"/>
              </a:defRPr>
            </a:lvl1pPr>
          </a:lstStyle>
          <a:p>
            <a:pPr algn="r">
              <a:tabLst>
                <a:tab pos="7443205" algn="r"/>
                <a:tab pos="7675994" algn="r"/>
              </a:tabLst>
            </a:pPr>
            <a:r>
              <a:rPr lang="en-US" b="1" dirty="0" smtClean="0"/>
              <a:t>What are the Architect Team Roles and Responsibilities?</a:t>
            </a:r>
            <a:endParaRPr lang="en-US" sz="800" b="1" dirty="0"/>
          </a:p>
        </p:txBody>
      </p:sp>
      <p:sp>
        <p:nvSpPr>
          <p:cNvPr id="10" name="Rectangle 9"/>
          <p:cNvSpPr/>
          <p:nvPr/>
        </p:nvSpPr>
        <p:spPr>
          <a:xfrm>
            <a:off x="152400" y="698838"/>
            <a:ext cx="8884442" cy="523220"/>
          </a:xfrm>
          <a:prstGeom prst="rect">
            <a:avLst/>
          </a:prstGeom>
        </p:spPr>
        <p:txBody>
          <a:bodyPr wrap="square">
            <a:spAutoFit/>
          </a:bodyPr>
          <a:lstStyle/>
          <a:p>
            <a:r>
              <a:rPr lang="en-US" sz="2800" b="1" dirty="0" smtClean="0">
                <a:solidFill>
                  <a:srgbClr val="002060"/>
                </a:solidFill>
                <a:effectLst>
                  <a:outerShdw blurRad="38100" dist="38100" dir="2700000" algn="tl">
                    <a:srgbClr val="000000">
                      <a:alpha val="43137"/>
                    </a:srgbClr>
                  </a:outerShdw>
                </a:effectLst>
              </a:rPr>
              <a:t>The Architecture and Design Team Business Drivers</a:t>
            </a:r>
            <a:endParaRPr lang="en-US" sz="2800" b="1" i="1" dirty="0">
              <a:solidFill>
                <a:srgbClr val="002060"/>
              </a:solidFill>
              <a:effectLst>
                <a:outerShdw blurRad="38100" dist="38100" dir="2700000" algn="tl">
                  <a:srgbClr val="000000">
                    <a:alpha val="43137"/>
                  </a:srgbClr>
                </a:outerShdw>
              </a:effectLst>
            </a:endParaRPr>
          </a:p>
        </p:txBody>
      </p:sp>
      <p:sp>
        <p:nvSpPr>
          <p:cNvPr id="12" name="Rectangle 11"/>
          <p:cNvSpPr/>
          <p:nvPr/>
        </p:nvSpPr>
        <p:spPr>
          <a:xfrm>
            <a:off x="127661" y="5536169"/>
            <a:ext cx="8930932" cy="707886"/>
          </a:xfrm>
          <a:prstGeom prst="rect">
            <a:avLst/>
          </a:prstGeom>
        </p:spPr>
        <p:txBody>
          <a:bodyPr wrap="square">
            <a:spAutoFit/>
          </a:bodyPr>
          <a:lstStyle/>
          <a:p>
            <a:pPr algn="ctr"/>
            <a:r>
              <a:rPr lang="en-US" sz="2000" b="1" dirty="0" smtClean="0">
                <a:solidFill>
                  <a:srgbClr val="002060"/>
                </a:solidFill>
              </a:rPr>
              <a:t>Some of these Roles can be Held or Supported by Lead Developers, Senior Developers or Technology Proficient Working Scrum Masters.</a:t>
            </a:r>
            <a:endParaRPr lang="en-US" sz="2000" b="1" dirty="0">
              <a:solidFill>
                <a:srgbClr val="002060"/>
              </a:solidFill>
            </a:endParaRPr>
          </a:p>
        </p:txBody>
      </p:sp>
    </p:spTree>
    <p:extLst>
      <p:ext uri="{BB962C8B-B14F-4D97-AF65-F5344CB8AC3E}">
        <p14:creationId xmlns:p14="http://schemas.microsoft.com/office/powerpoint/2010/main" val="49097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childTnLst>
                                </p:cTn>
                              </p:par>
                            </p:childTnLst>
                          </p:cTn>
                        </p:par>
                        <p:par>
                          <p:cTn id="8" fill="hold">
                            <p:stCondLst>
                              <p:cond delay="175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500"/>
                                        <p:tgtEl>
                                          <p:spTgt spid="11"/>
                                        </p:tgtEl>
                                      </p:cBhvr>
                                    </p:animEffect>
                                  </p:childTnLst>
                                </p:cTn>
                              </p:par>
                            </p:childTnLst>
                          </p:cTn>
                        </p:par>
                        <p:par>
                          <p:cTn id="12" fill="hold">
                            <p:stCondLst>
                              <p:cond delay="3250"/>
                            </p:stCondLst>
                            <p:childTnLst>
                              <p:par>
                                <p:cTn id="13" presetID="53" presetClass="entr" presetSubtype="16"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750" fill="hold"/>
                                        <p:tgtEl>
                                          <p:spTgt spid="12"/>
                                        </p:tgtEl>
                                        <p:attrNameLst>
                                          <p:attrName>ppt_w</p:attrName>
                                        </p:attrNameLst>
                                      </p:cBhvr>
                                      <p:tavLst>
                                        <p:tav tm="0">
                                          <p:val>
                                            <p:fltVal val="0"/>
                                          </p:val>
                                        </p:tav>
                                        <p:tav tm="100000">
                                          <p:val>
                                            <p:strVal val="#ppt_w"/>
                                          </p:val>
                                        </p:tav>
                                      </p:tavLst>
                                    </p:anim>
                                    <p:anim calcmode="lin" valueType="num">
                                      <p:cBhvr>
                                        <p:cTn id="16" dur="750" fill="hold"/>
                                        <p:tgtEl>
                                          <p:spTgt spid="12"/>
                                        </p:tgtEl>
                                        <p:attrNameLst>
                                          <p:attrName>ppt_h</p:attrName>
                                        </p:attrNameLst>
                                      </p:cBhvr>
                                      <p:tavLst>
                                        <p:tav tm="0">
                                          <p:val>
                                            <p:fltVal val="0"/>
                                          </p:val>
                                        </p:tav>
                                        <p:tav tm="100000">
                                          <p:val>
                                            <p:strVal val="#ppt_h"/>
                                          </p:val>
                                        </p:tav>
                                      </p:tavLst>
                                    </p:anim>
                                    <p:animEffect transition="in" filter="fade">
                                      <p:cBhvr>
                                        <p:cTn id="17"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sz="2200" b="1" dirty="0"/>
              <a:t>What are the </a:t>
            </a:r>
            <a:r>
              <a:rPr lang="en-US" sz="2200" b="1" dirty="0" smtClean="0"/>
              <a:t>Development Team </a:t>
            </a:r>
            <a:r>
              <a:rPr lang="en-US" sz="2200" b="1" dirty="0"/>
              <a:t>Roles and Responsibilities?</a:t>
            </a:r>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3" name="Rectangle 2"/>
          <p:cNvSpPr/>
          <p:nvPr/>
        </p:nvSpPr>
        <p:spPr>
          <a:xfrm>
            <a:off x="7754" y="1258323"/>
            <a:ext cx="4572000" cy="3908762"/>
          </a:xfrm>
          <a:prstGeom prst="rect">
            <a:avLst/>
          </a:prstGeom>
        </p:spPr>
        <p:txBody>
          <a:bodyPr>
            <a:spAutoFit/>
          </a:bodyPr>
          <a:lstStyle/>
          <a:p>
            <a:r>
              <a:rPr lang="en-US" b="1" dirty="0">
                <a:solidFill>
                  <a:schemeClr val="accent5">
                    <a:lumMod val="75000"/>
                  </a:schemeClr>
                </a:solidFill>
              </a:rPr>
              <a:t>Developer </a:t>
            </a:r>
            <a:r>
              <a:rPr lang="en-US" b="1" dirty="0" smtClean="0">
                <a:solidFill>
                  <a:schemeClr val="accent5">
                    <a:lumMod val="75000"/>
                  </a:schemeClr>
                </a:solidFill>
              </a:rPr>
              <a:t>Lead </a:t>
            </a:r>
            <a:r>
              <a:rPr lang="en-US" sz="1200" dirty="0" smtClean="0"/>
              <a:t>– </a:t>
            </a:r>
            <a:r>
              <a:rPr lang="en-US" sz="1200" i="1" dirty="0"/>
              <a:t>The Developer Lead is responsible for the quality of the code delivered by the team’s core developers.</a:t>
            </a:r>
          </a:p>
          <a:p>
            <a:endParaRPr lang="en-US" sz="800" i="1" dirty="0"/>
          </a:p>
          <a:p>
            <a:r>
              <a:rPr lang="en-US" sz="1200" i="1" dirty="0"/>
              <a:t>Code review and compliance with engagement Best Practices, Code Standards and established Design Patterns are enforced by the Developer Lead.</a:t>
            </a:r>
          </a:p>
          <a:p>
            <a:endParaRPr lang="en-US" sz="800" i="1" dirty="0"/>
          </a:p>
          <a:p>
            <a:r>
              <a:rPr lang="en-US" sz="1200" i="1" dirty="0"/>
              <a:t>Any team member coaching, mentoring or training is the responsibility of the Developer Lead.</a:t>
            </a:r>
          </a:p>
          <a:p>
            <a:endParaRPr lang="en-US" sz="800" i="1" dirty="0"/>
          </a:p>
          <a:p>
            <a:r>
              <a:rPr lang="en-US" sz="1200" i="1" dirty="0"/>
              <a:t>The Developer Lead can be a Sprint developer but the role’s primary responsibility is to ensure that the team is delivering quality and a sustainable code base for the QA Team to validate</a:t>
            </a:r>
            <a:r>
              <a:rPr lang="en-US" sz="1200" i="1" dirty="0" smtClean="0"/>
              <a:t>.</a:t>
            </a:r>
          </a:p>
          <a:p>
            <a:endParaRPr lang="en-US" sz="1200" i="1" dirty="0"/>
          </a:p>
          <a:p>
            <a:r>
              <a:rPr lang="en-US" b="1" dirty="0" smtClean="0">
                <a:solidFill>
                  <a:schemeClr val="accent5">
                    <a:lumMod val="75000"/>
                  </a:schemeClr>
                </a:solidFill>
              </a:rPr>
              <a:t>UI Developer </a:t>
            </a:r>
            <a:r>
              <a:rPr lang="en-US" sz="1200" dirty="0" smtClean="0"/>
              <a:t>– </a:t>
            </a:r>
            <a:r>
              <a:rPr lang="en-US" sz="1200" i="1" dirty="0"/>
              <a:t>The primary skill set for the UI Developer is Client-side Technologies. They role requires expert knowledge and experience with all aspects of the User Experience.</a:t>
            </a:r>
          </a:p>
          <a:p>
            <a:endParaRPr lang="en-US" sz="800" i="1" dirty="0"/>
          </a:p>
          <a:p>
            <a:r>
              <a:rPr lang="en-US" sz="1200" i="1" dirty="0"/>
              <a:t>The Technology expertise required includes HTML, JavaScript, jQuery and related </a:t>
            </a:r>
            <a:r>
              <a:rPr lang="en-US" sz="1200" i="1" dirty="0" smtClean="0"/>
              <a:t>frameworks. A </a:t>
            </a:r>
            <a:r>
              <a:rPr lang="en-US" sz="1200" i="1" dirty="0"/>
              <a:t>strong knowledge of Cascading Style Sheets (CSS) and Client-side </a:t>
            </a:r>
            <a:r>
              <a:rPr lang="en-US" sz="1200" i="1" dirty="0" smtClean="0"/>
              <a:t>frameworks as </a:t>
            </a:r>
            <a:r>
              <a:rPr lang="en-US" sz="1200" i="1" dirty="0"/>
              <a:t>well</a:t>
            </a:r>
            <a:r>
              <a:rPr lang="en-US" sz="1200" i="1" dirty="0" smtClean="0"/>
              <a:t>.</a:t>
            </a:r>
            <a:endParaRPr lang="en-US" sz="1200" i="1" dirty="0"/>
          </a:p>
        </p:txBody>
      </p:sp>
      <p:sp>
        <p:nvSpPr>
          <p:cNvPr id="11" name="Rectangle 10"/>
          <p:cNvSpPr/>
          <p:nvPr/>
        </p:nvSpPr>
        <p:spPr>
          <a:xfrm>
            <a:off x="4561679" y="1240503"/>
            <a:ext cx="4572000" cy="4985980"/>
          </a:xfrm>
          <a:prstGeom prst="rect">
            <a:avLst/>
          </a:prstGeom>
        </p:spPr>
        <p:txBody>
          <a:bodyPr>
            <a:spAutoFit/>
          </a:bodyPr>
          <a:lstStyle/>
          <a:p>
            <a:r>
              <a:rPr lang="en-US" b="1" dirty="0">
                <a:solidFill>
                  <a:schemeClr val="accent5">
                    <a:lumMod val="75000"/>
                  </a:schemeClr>
                </a:solidFill>
              </a:rPr>
              <a:t>Application Developer</a:t>
            </a:r>
            <a:r>
              <a:rPr lang="en-US" sz="2000" b="1" dirty="0">
                <a:solidFill>
                  <a:schemeClr val="accent5">
                    <a:lumMod val="75000"/>
                  </a:schemeClr>
                </a:solidFill>
                <a:ea typeface="Times New Roman"/>
                <a:cs typeface="Times New Roman"/>
              </a:rPr>
              <a:t> </a:t>
            </a:r>
            <a:r>
              <a:rPr lang="en-US" sz="1200" i="1" dirty="0"/>
              <a:t>– This is generally a Model/View/Controller Web application but can be any Client-facing selected technology for the engagement.</a:t>
            </a:r>
          </a:p>
          <a:p>
            <a:endParaRPr lang="en-US" sz="800" i="1" dirty="0"/>
          </a:p>
          <a:p>
            <a:r>
              <a:rPr lang="en-US" sz="1200" i="1" dirty="0"/>
              <a:t>The Application Developer must be experienced in all aspects of the designed solution. This includes support for the UI Developer and understanding of the SOA stack for support for the Back End Developer</a:t>
            </a:r>
            <a:r>
              <a:rPr lang="en-US" sz="1200" i="1" dirty="0" smtClean="0"/>
              <a:t>.</a:t>
            </a:r>
          </a:p>
          <a:p>
            <a:endParaRPr lang="en-US" sz="800" i="1" dirty="0"/>
          </a:p>
          <a:p>
            <a:r>
              <a:rPr lang="en-US" sz="1200" i="1" dirty="0"/>
              <a:t>The Technology requirements include all Design Principles, Object Oriented Programming (OOP) Best Practices along with a good knowledge of the implementation of Design </a:t>
            </a:r>
            <a:r>
              <a:rPr lang="en-US" sz="1200" i="1" dirty="0" smtClean="0"/>
              <a:t>Patterns</a:t>
            </a:r>
          </a:p>
          <a:p>
            <a:endParaRPr lang="en-US" sz="800" i="1" dirty="0"/>
          </a:p>
          <a:p>
            <a:r>
              <a:rPr lang="en-US" sz="1200" i="1" dirty="0"/>
              <a:t>All code developed by this role must be created using Test Driven Development (TDD</a:t>
            </a:r>
            <a:r>
              <a:rPr lang="en-US" sz="1200" i="1" dirty="0" smtClean="0"/>
              <a:t>).</a:t>
            </a:r>
          </a:p>
          <a:p>
            <a:endParaRPr lang="en-US" sz="1200" i="1" dirty="0"/>
          </a:p>
          <a:p>
            <a:r>
              <a:rPr lang="en-US" b="1" dirty="0">
                <a:solidFill>
                  <a:schemeClr val="accent5">
                    <a:lumMod val="75000"/>
                  </a:schemeClr>
                </a:solidFill>
              </a:rPr>
              <a:t>Back End Developer </a:t>
            </a:r>
            <a:r>
              <a:rPr lang="en-US" sz="1200" i="1" dirty="0">
                <a:solidFill>
                  <a:prstClr val="black"/>
                </a:solidFill>
              </a:rPr>
              <a:t>– The Back End Developer, sometimes referred to as a “Middleware Developer”, must be proficient in all aspects of the Service Oriented Architecture (SOA) stack. This includes Web Services that implement SOAP and REST architectures for cross-domain delivery of information for the Applications.</a:t>
            </a:r>
          </a:p>
          <a:p>
            <a:endParaRPr lang="en-US" sz="800" i="1" dirty="0">
              <a:solidFill>
                <a:prstClr val="black"/>
              </a:solidFill>
            </a:endParaRPr>
          </a:p>
          <a:p>
            <a:r>
              <a:rPr lang="en-US" sz="1200" i="1" dirty="0">
                <a:solidFill>
                  <a:prstClr val="black"/>
                </a:solidFill>
              </a:rPr>
              <a:t>A thorough knowledge of Data Layer Abstractions such as Object Relational Mapping (ORM) frameworks for Database Table representations as ORM framework objects is essential</a:t>
            </a:r>
            <a:r>
              <a:rPr lang="en-US" sz="1200" i="1" dirty="0" smtClean="0">
                <a:solidFill>
                  <a:prstClr val="black"/>
                </a:solidFill>
              </a:rPr>
              <a:t>.</a:t>
            </a:r>
          </a:p>
          <a:p>
            <a:endParaRPr lang="en-US" sz="800" i="1" dirty="0" smtClean="0">
              <a:solidFill>
                <a:prstClr val="black"/>
              </a:solidFill>
            </a:endParaRPr>
          </a:p>
          <a:p>
            <a:r>
              <a:rPr lang="en-US" sz="1200" i="1" dirty="0"/>
              <a:t>Knowledge of Aspect Oriented Programming (AOP) is required to implement the </a:t>
            </a:r>
            <a:r>
              <a:rPr lang="en-US" sz="1200" i="1" dirty="0" smtClean="0"/>
              <a:t>Application-centric </a:t>
            </a:r>
            <a:r>
              <a:rPr lang="en-US" sz="1200" i="1" dirty="0"/>
              <a:t>Cross Cutting </a:t>
            </a:r>
            <a:r>
              <a:rPr lang="en-US" sz="1200" i="1" dirty="0" smtClean="0"/>
              <a:t>Concerns.</a:t>
            </a:r>
            <a:endParaRPr lang="en-US" sz="1200" i="1" dirty="0">
              <a:solidFill>
                <a:prstClr val="black"/>
              </a:solidFill>
            </a:endParaRPr>
          </a:p>
        </p:txBody>
      </p:sp>
      <p:sp>
        <p:nvSpPr>
          <p:cNvPr id="9" name="Rectangle 8"/>
          <p:cNvSpPr/>
          <p:nvPr/>
        </p:nvSpPr>
        <p:spPr>
          <a:xfrm>
            <a:off x="152400" y="698838"/>
            <a:ext cx="8884442" cy="523220"/>
          </a:xfrm>
          <a:prstGeom prst="rect">
            <a:avLst/>
          </a:prstGeom>
        </p:spPr>
        <p:txBody>
          <a:bodyPr wrap="square">
            <a:spAutoFit/>
          </a:bodyPr>
          <a:lstStyle/>
          <a:p>
            <a:r>
              <a:rPr lang="en-US" sz="2800" b="1" dirty="0" smtClean="0">
                <a:solidFill>
                  <a:srgbClr val="002060"/>
                </a:solidFill>
                <a:effectLst>
                  <a:outerShdw blurRad="38100" dist="38100" dir="2700000" algn="tl">
                    <a:srgbClr val="000000">
                      <a:alpha val="43137"/>
                    </a:srgbClr>
                  </a:outerShdw>
                </a:effectLst>
              </a:rPr>
              <a:t>The Coding and Database Team Business Drivers</a:t>
            </a:r>
            <a:endParaRPr lang="en-US" sz="2800" b="1" i="1" dirty="0">
              <a:solidFill>
                <a:srgbClr val="002060"/>
              </a:solidFill>
              <a:effectLst>
                <a:outerShdw blurRad="38100" dist="38100" dir="2700000" algn="tl">
                  <a:srgbClr val="000000">
                    <a:alpha val="43137"/>
                  </a:srgbClr>
                </a:outerShdw>
              </a:effectLst>
            </a:endParaRPr>
          </a:p>
        </p:txBody>
      </p:sp>
      <p:sp>
        <p:nvSpPr>
          <p:cNvPr id="10" name="Rectangle 9"/>
          <p:cNvSpPr/>
          <p:nvPr/>
        </p:nvSpPr>
        <p:spPr>
          <a:xfrm>
            <a:off x="160976" y="5269469"/>
            <a:ext cx="4311964" cy="1077218"/>
          </a:xfrm>
          <a:prstGeom prst="rect">
            <a:avLst/>
          </a:prstGeom>
        </p:spPr>
        <p:txBody>
          <a:bodyPr wrap="square">
            <a:spAutoFit/>
          </a:bodyPr>
          <a:lstStyle/>
          <a:p>
            <a:r>
              <a:rPr lang="en-US" sz="1400" b="1" i="1" dirty="0" smtClean="0">
                <a:solidFill>
                  <a:srgbClr val="002060"/>
                </a:solidFill>
              </a:rPr>
              <a:t>The Developers are the “Front Line” roles that define success for the engagement. </a:t>
            </a:r>
            <a:br>
              <a:rPr lang="en-US" sz="1400" b="1" i="1" dirty="0" smtClean="0">
                <a:solidFill>
                  <a:srgbClr val="002060"/>
                </a:solidFill>
              </a:rPr>
            </a:br>
            <a:r>
              <a:rPr lang="en-US" sz="800" b="1" i="1" dirty="0" smtClean="0">
                <a:solidFill>
                  <a:srgbClr val="002060"/>
                </a:solidFill>
              </a:rPr>
              <a:t/>
            </a:r>
            <a:br>
              <a:rPr lang="en-US" sz="800" b="1" i="1" dirty="0" smtClean="0">
                <a:solidFill>
                  <a:srgbClr val="002060"/>
                </a:solidFill>
              </a:rPr>
            </a:br>
            <a:r>
              <a:rPr lang="en-US" sz="1400" b="1" i="1" dirty="0" smtClean="0">
                <a:solidFill>
                  <a:srgbClr val="002060"/>
                </a:solidFill>
              </a:rPr>
              <a:t>The Code Quality process helps ensures success for the Developers and the engagement.</a:t>
            </a:r>
            <a:endParaRPr lang="en-US" sz="1400" b="1" i="1" dirty="0">
              <a:solidFill>
                <a:srgbClr val="002060"/>
              </a:solidFill>
            </a:endParaRPr>
          </a:p>
        </p:txBody>
      </p:sp>
    </p:spTree>
    <p:extLst>
      <p:ext uri="{BB962C8B-B14F-4D97-AF65-F5344CB8AC3E}">
        <p14:creationId xmlns:p14="http://schemas.microsoft.com/office/powerpoint/2010/main" val="78050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childTnLst>
                                </p:cTn>
                              </p:par>
                            </p:childTnLst>
                          </p:cTn>
                        </p:par>
                        <p:par>
                          <p:cTn id="8" fill="hold">
                            <p:stCondLst>
                              <p:cond delay="175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500"/>
                                        <p:tgtEl>
                                          <p:spTgt spid="11"/>
                                        </p:tgtEl>
                                      </p:cBhvr>
                                    </p:animEffect>
                                  </p:childTnLst>
                                </p:cTn>
                              </p:par>
                            </p:childTnLst>
                          </p:cTn>
                        </p:par>
                        <p:par>
                          <p:cTn id="12" fill="hold">
                            <p:stCondLst>
                              <p:cond delay="325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750" fill="hold"/>
                                        <p:tgtEl>
                                          <p:spTgt spid="10"/>
                                        </p:tgtEl>
                                        <p:attrNameLst>
                                          <p:attrName>ppt_w</p:attrName>
                                        </p:attrNameLst>
                                      </p:cBhvr>
                                      <p:tavLst>
                                        <p:tav tm="0">
                                          <p:val>
                                            <p:fltVal val="0"/>
                                          </p:val>
                                        </p:tav>
                                        <p:tav tm="100000">
                                          <p:val>
                                            <p:strVal val="#ppt_w"/>
                                          </p:val>
                                        </p:tav>
                                      </p:tavLst>
                                    </p:anim>
                                    <p:anim calcmode="lin" valueType="num">
                                      <p:cBhvr>
                                        <p:cTn id="16" dur="750" fill="hold"/>
                                        <p:tgtEl>
                                          <p:spTgt spid="10"/>
                                        </p:tgtEl>
                                        <p:attrNameLst>
                                          <p:attrName>ppt_h</p:attrName>
                                        </p:attrNameLst>
                                      </p:cBhvr>
                                      <p:tavLst>
                                        <p:tav tm="0">
                                          <p:val>
                                            <p:fltVal val="0"/>
                                          </p:val>
                                        </p:tav>
                                        <p:tav tm="100000">
                                          <p:val>
                                            <p:strVal val="#ppt_h"/>
                                          </p:val>
                                        </p:tav>
                                      </p:tavLst>
                                    </p:anim>
                                    <p:animEffect transition="in" filter="fade">
                                      <p:cBhvr>
                                        <p:cTn id="1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sz="2200" b="1" dirty="0"/>
              <a:t>What are the </a:t>
            </a:r>
            <a:r>
              <a:rPr lang="en-US" sz="2200" b="1" dirty="0" smtClean="0"/>
              <a:t>Development Team </a:t>
            </a:r>
            <a:r>
              <a:rPr lang="en-US" sz="2200" b="1" dirty="0"/>
              <a:t>Roles and Responsibilities?</a:t>
            </a:r>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11" name="Rectangle 10"/>
          <p:cNvSpPr/>
          <p:nvPr/>
        </p:nvSpPr>
        <p:spPr>
          <a:xfrm>
            <a:off x="20159" y="1255743"/>
            <a:ext cx="4572000" cy="5109091"/>
          </a:xfrm>
          <a:prstGeom prst="rect">
            <a:avLst/>
          </a:prstGeom>
        </p:spPr>
        <p:txBody>
          <a:bodyPr>
            <a:spAutoFit/>
          </a:bodyPr>
          <a:lstStyle/>
          <a:p>
            <a:r>
              <a:rPr lang="en-US" b="1" dirty="0" smtClean="0">
                <a:solidFill>
                  <a:schemeClr val="accent5">
                    <a:lumMod val="75000"/>
                  </a:schemeClr>
                </a:solidFill>
              </a:rPr>
              <a:t>Database </a:t>
            </a:r>
            <a:r>
              <a:rPr lang="en-US" b="1" dirty="0">
                <a:solidFill>
                  <a:schemeClr val="accent5">
                    <a:lumMod val="75000"/>
                  </a:schemeClr>
                </a:solidFill>
              </a:rPr>
              <a:t>Developer </a:t>
            </a:r>
            <a:r>
              <a:rPr lang="en-US" sz="1200" dirty="0"/>
              <a:t>– </a:t>
            </a:r>
            <a:r>
              <a:rPr lang="en-US" sz="1200" i="1" dirty="0"/>
              <a:t>Requirements for new databases and modifications to the existing data repositories are defined by the Architects Team’s Data Architect and Database Analysts Statement of Works (SOW</a:t>
            </a:r>
            <a:r>
              <a:rPr lang="en-US" sz="1200" i="1" dirty="0" smtClean="0"/>
              <a:t>).</a:t>
            </a:r>
          </a:p>
          <a:p>
            <a:endParaRPr lang="en-US" sz="800" i="1" dirty="0" smtClean="0"/>
          </a:p>
          <a:p>
            <a:r>
              <a:rPr lang="en-US" sz="1200" i="1" dirty="0" smtClean="0"/>
              <a:t>This </a:t>
            </a:r>
            <a:r>
              <a:rPr lang="en-US" sz="1200" i="1" dirty="0"/>
              <a:t>role works with the Architect team to create functional requirements, modifies existing databases and data products according to the defined Client’s Data Domain needs.</a:t>
            </a:r>
          </a:p>
          <a:p>
            <a:endParaRPr lang="en-US" sz="800" i="1" dirty="0"/>
          </a:p>
          <a:p>
            <a:r>
              <a:rPr lang="en-US" sz="1200" i="1" dirty="0"/>
              <a:t>Database Developers are responsible for getting the “Data Right</a:t>
            </a:r>
            <a:r>
              <a:rPr lang="en-US" sz="1200" i="1" dirty="0" smtClean="0"/>
              <a:t>”.</a:t>
            </a:r>
          </a:p>
          <a:p>
            <a:endParaRPr lang="en-US" sz="800" i="1" dirty="0"/>
          </a:p>
          <a:p>
            <a:r>
              <a:rPr lang="en-US" sz="1200" i="1" dirty="0"/>
              <a:t>Relational schema are the prime model for the Database Developer, using single rows and small subsets. </a:t>
            </a:r>
            <a:endParaRPr lang="en-US" sz="1200" i="1" dirty="0" smtClean="0"/>
          </a:p>
          <a:p>
            <a:endParaRPr lang="en-US" sz="800" i="1" dirty="0"/>
          </a:p>
          <a:p>
            <a:r>
              <a:rPr lang="en-US" sz="1200" i="1" dirty="0" smtClean="0"/>
              <a:t>Database </a:t>
            </a:r>
            <a:r>
              <a:rPr lang="en-US" sz="1200" i="1" dirty="0"/>
              <a:t>Developer uses ETL (Extract, Transform and Load) skills mostly for Data Feeds</a:t>
            </a:r>
          </a:p>
          <a:p>
            <a:endParaRPr lang="en-US" sz="800" i="1" dirty="0"/>
          </a:p>
          <a:p>
            <a:r>
              <a:rPr lang="en-US" sz="1200" i="1" dirty="0"/>
              <a:t>The Database Developer is responsible for the Transactional Database Model within the Client’s Data Domain. </a:t>
            </a:r>
            <a:endParaRPr lang="en-US" sz="1200" i="1" dirty="0" smtClean="0"/>
          </a:p>
          <a:p>
            <a:endParaRPr lang="en-US" sz="800" i="1" dirty="0"/>
          </a:p>
          <a:p>
            <a:r>
              <a:rPr lang="en-US" sz="1200" i="1" dirty="0"/>
              <a:t>The Database Developer is responsible for the Transactional Database Model within the Client’s Data Domain. </a:t>
            </a:r>
            <a:endParaRPr lang="en-US" sz="1200" i="1" dirty="0" smtClean="0"/>
          </a:p>
          <a:p>
            <a:endParaRPr lang="en-US" sz="800" i="1" dirty="0"/>
          </a:p>
          <a:p>
            <a:r>
              <a:rPr lang="en-US" sz="1200" i="1" dirty="0"/>
              <a:t>The ability to create defined reports, as a Report Writer, is a skill set requirement for this role.</a:t>
            </a:r>
          </a:p>
          <a:p>
            <a:endParaRPr lang="en-US" sz="800" i="1" dirty="0"/>
          </a:p>
          <a:p>
            <a:r>
              <a:rPr lang="en-US" sz="1200" i="1" dirty="0"/>
              <a:t>An understanding of Enterprise Data Management (EDM) to ensure database quality, and performance that serves both internal and external Client Users</a:t>
            </a:r>
            <a:r>
              <a:rPr lang="en-US" sz="1200" i="1" dirty="0" smtClean="0"/>
              <a:t>.</a:t>
            </a:r>
            <a:endParaRPr lang="en-US" sz="1200" i="1" dirty="0"/>
          </a:p>
        </p:txBody>
      </p:sp>
      <p:sp>
        <p:nvSpPr>
          <p:cNvPr id="9" name="Rectangle 8"/>
          <p:cNvSpPr/>
          <p:nvPr/>
        </p:nvSpPr>
        <p:spPr>
          <a:xfrm>
            <a:off x="152400" y="714078"/>
            <a:ext cx="8884442" cy="523220"/>
          </a:xfrm>
          <a:prstGeom prst="rect">
            <a:avLst/>
          </a:prstGeom>
        </p:spPr>
        <p:txBody>
          <a:bodyPr wrap="square">
            <a:spAutoFit/>
          </a:bodyPr>
          <a:lstStyle/>
          <a:p>
            <a:r>
              <a:rPr lang="en-US" sz="2800" b="1" dirty="0" smtClean="0">
                <a:solidFill>
                  <a:srgbClr val="002060"/>
                </a:solidFill>
                <a:effectLst>
                  <a:outerShdw blurRad="38100" dist="38100" dir="2700000" algn="tl">
                    <a:srgbClr val="000000">
                      <a:alpha val="43137"/>
                    </a:srgbClr>
                  </a:outerShdw>
                </a:effectLst>
              </a:rPr>
              <a:t>The Coding and Database Team Business Drivers</a:t>
            </a:r>
            <a:endParaRPr lang="en-US" sz="28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4561679" y="1255743"/>
            <a:ext cx="4572000" cy="4924425"/>
          </a:xfrm>
          <a:prstGeom prst="rect">
            <a:avLst/>
          </a:prstGeom>
        </p:spPr>
        <p:txBody>
          <a:bodyPr>
            <a:spAutoFit/>
          </a:bodyPr>
          <a:lstStyle/>
          <a:p>
            <a:r>
              <a:rPr lang="en-US" b="1" dirty="0" smtClean="0">
                <a:solidFill>
                  <a:schemeClr val="accent5">
                    <a:lumMod val="75000"/>
                  </a:schemeClr>
                </a:solidFill>
              </a:rPr>
              <a:t>Business </a:t>
            </a:r>
            <a:r>
              <a:rPr lang="en-US" b="1" dirty="0">
                <a:solidFill>
                  <a:schemeClr val="accent5">
                    <a:lumMod val="75000"/>
                  </a:schemeClr>
                </a:solidFill>
              </a:rPr>
              <a:t>Intelligence Developer</a:t>
            </a:r>
            <a:r>
              <a:rPr lang="en-US" b="1" dirty="0"/>
              <a:t> </a:t>
            </a:r>
            <a:r>
              <a:rPr lang="en-US" sz="1200" dirty="0"/>
              <a:t>– </a:t>
            </a:r>
            <a:r>
              <a:rPr lang="en-US" sz="1200" i="1" dirty="0"/>
              <a:t>The BI Developer turns the Domain Data into “Actionable" Information.</a:t>
            </a:r>
          </a:p>
          <a:p>
            <a:endParaRPr lang="en-US" sz="800" i="1" dirty="0"/>
          </a:p>
          <a:p>
            <a:r>
              <a:rPr lang="en-US" sz="1200" i="1" dirty="0"/>
              <a:t>Skills required is the ability to target a specific area for improvement, with quantifiable progress, given realistically achievable goals in a time frame that adds value to the Business Domain.</a:t>
            </a:r>
          </a:p>
          <a:p>
            <a:endParaRPr lang="en-US" sz="800" i="1" dirty="0"/>
          </a:p>
          <a:p>
            <a:r>
              <a:rPr lang="en-US" sz="1200" i="1" dirty="0"/>
              <a:t>An intimate understanding of the Business Domain is required as Business Intelligence (BI) is being used more across all functions of the Domain’s Value Chain.</a:t>
            </a:r>
          </a:p>
          <a:p>
            <a:endParaRPr lang="en-US" sz="800" i="1" dirty="0"/>
          </a:p>
          <a:p>
            <a:r>
              <a:rPr lang="en-US" sz="1200" i="1" dirty="0"/>
              <a:t>The Domain Knowledge Model that supports the Domain’s Value Chain is created by the BI Developer using Online Analytical Processing (OLAP) skills.</a:t>
            </a:r>
          </a:p>
          <a:p>
            <a:endParaRPr lang="en-US" sz="800" i="1" dirty="0"/>
          </a:p>
          <a:p>
            <a:r>
              <a:rPr lang="en-US" sz="1200" i="1" dirty="0"/>
              <a:t>These skills include creating Fact Tables, Dimensions and Cube Structures primarily as Star schemas.</a:t>
            </a:r>
          </a:p>
          <a:p>
            <a:endParaRPr lang="en-US" sz="800" i="1" dirty="0"/>
          </a:p>
          <a:p>
            <a:r>
              <a:rPr lang="en-US" sz="1200" i="1" dirty="0"/>
              <a:t>Data Mining, Data Warehouse and ETL (Extract, Transform and Load) skills are required to help create the Data Landscape to OLAP processing.</a:t>
            </a:r>
          </a:p>
          <a:p>
            <a:endParaRPr lang="en-US" sz="800" i="1" dirty="0"/>
          </a:p>
          <a:p>
            <a:r>
              <a:rPr lang="en-US" sz="1200" i="1" dirty="0"/>
              <a:t>The BI Developer is responsible for loading Reporting Systems.</a:t>
            </a:r>
          </a:p>
          <a:p>
            <a:endParaRPr lang="en-US" sz="800" i="1" dirty="0"/>
          </a:p>
          <a:p>
            <a:r>
              <a:rPr lang="en-US" sz="1200" i="1" dirty="0"/>
              <a:t>A solid understanding, implementation experience and tools for creating Enterprise Data Management (EDM) strategies to ensure database quality, and performance are required for a complete BI Developer</a:t>
            </a:r>
            <a:r>
              <a:rPr lang="en-US" sz="1200" i="1" dirty="0" smtClean="0"/>
              <a:t>.</a:t>
            </a:r>
            <a:endParaRPr lang="en-US" i="1" dirty="0"/>
          </a:p>
        </p:txBody>
      </p:sp>
    </p:spTree>
    <p:extLst>
      <p:ext uri="{BB962C8B-B14F-4D97-AF65-F5344CB8AC3E}">
        <p14:creationId xmlns:p14="http://schemas.microsoft.com/office/powerpoint/2010/main" val="714652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500"/>
                                        <p:tgtEl>
                                          <p:spTgt spid="11"/>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sz="2200" b="1" dirty="0"/>
              <a:t>What </a:t>
            </a:r>
            <a:r>
              <a:rPr lang="en-US" sz="2200" b="1" dirty="0" smtClean="0"/>
              <a:t>is Development Continuous Integration?</a:t>
            </a:r>
            <a:endParaRPr lang="en-US" sz="22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9" name="Rectangle 8"/>
          <p:cNvSpPr/>
          <p:nvPr/>
        </p:nvSpPr>
        <p:spPr>
          <a:xfrm>
            <a:off x="152400" y="736938"/>
            <a:ext cx="8884442" cy="523220"/>
          </a:xfrm>
          <a:prstGeom prst="rect">
            <a:avLst/>
          </a:prstGeom>
        </p:spPr>
        <p:txBody>
          <a:bodyPr wrap="square">
            <a:spAutoFit/>
          </a:bodyPr>
          <a:lstStyle/>
          <a:p>
            <a:r>
              <a:rPr lang="en-US" sz="2800" b="1" dirty="0" smtClean="0">
                <a:solidFill>
                  <a:srgbClr val="002060"/>
                </a:solidFill>
                <a:effectLst>
                  <a:outerShdw blurRad="38100" dist="38100" dir="2700000" algn="tl">
                    <a:srgbClr val="000000">
                      <a:alpha val="43137"/>
                    </a:srgbClr>
                  </a:outerShdw>
                </a:effectLst>
              </a:rPr>
              <a:t>The Continuous Code Integration Process</a:t>
            </a:r>
            <a:endParaRPr lang="en-US" sz="28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114300" y="3275043"/>
            <a:ext cx="8823960" cy="2539157"/>
          </a:xfrm>
          <a:prstGeom prst="rect">
            <a:avLst/>
          </a:prstGeom>
        </p:spPr>
        <p:txBody>
          <a:bodyPr wrap="square">
            <a:spAutoFit/>
          </a:bodyPr>
          <a:lstStyle/>
          <a:p>
            <a:r>
              <a:rPr lang="en-US" b="1" dirty="0" smtClean="0">
                <a:solidFill>
                  <a:schemeClr val="accent5">
                    <a:lumMod val="75000"/>
                  </a:schemeClr>
                </a:solidFill>
              </a:rPr>
              <a:t>Continuous </a:t>
            </a:r>
            <a:r>
              <a:rPr lang="en-US" b="1" dirty="0">
                <a:solidFill>
                  <a:schemeClr val="accent5">
                    <a:lumMod val="75000"/>
                  </a:schemeClr>
                </a:solidFill>
              </a:rPr>
              <a:t>Integration Manager </a:t>
            </a:r>
            <a:r>
              <a:rPr lang="en-US" sz="1200" dirty="0"/>
              <a:t>– </a:t>
            </a:r>
            <a:r>
              <a:rPr lang="en-US" sz="1600" i="1" dirty="0">
                <a:solidFill>
                  <a:srgbClr val="002060"/>
                </a:solidFill>
              </a:rPr>
              <a:t>The CI Manager also manages all “Code Pushes” to higher environments such as QA, Staging, a Production emulation environment, and Production.</a:t>
            </a:r>
          </a:p>
          <a:p>
            <a:endParaRPr lang="en-US" sz="800" i="1" dirty="0">
              <a:solidFill>
                <a:srgbClr val="002060"/>
              </a:solidFill>
            </a:endParaRPr>
          </a:p>
          <a:p>
            <a:r>
              <a:rPr lang="en-US" sz="1600" i="1" dirty="0">
                <a:solidFill>
                  <a:srgbClr val="002060"/>
                </a:solidFill>
              </a:rPr>
              <a:t>All automated test suites and harnesses along with the required scripts are managed by the CI Manager.</a:t>
            </a:r>
          </a:p>
          <a:p>
            <a:endParaRPr lang="en-US" sz="800" i="1" dirty="0">
              <a:solidFill>
                <a:srgbClr val="002060"/>
              </a:solidFill>
            </a:endParaRPr>
          </a:p>
          <a:p>
            <a:r>
              <a:rPr lang="en-US" sz="1600" i="1" dirty="0">
                <a:solidFill>
                  <a:srgbClr val="002060"/>
                </a:solidFill>
              </a:rPr>
              <a:t>The Web reports for the Business to monitor the Sprint development progress through Acceptance Test Driven Development (ATDD) Behavior Driven Design (BDD) tools such as SpecFlow are managed by the CI Manager as well.</a:t>
            </a:r>
          </a:p>
          <a:p>
            <a:endParaRPr lang="en-US" sz="800" i="1" dirty="0">
              <a:solidFill>
                <a:srgbClr val="002060"/>
              </a:solidFill>
            </a:endParaRPr>
          </a:p>
          <a:p>
            <a:r>
              <a:rPr lang="en-US" sz="1600" i="1" dirty="0">
                <a:solidFill>
                  <a:srgbClr val="002060"/>
                </a:solidFill>
              </a:rPr>
              <a:t>The Continuous Integration Manager is responsible for success delivery of the Sprint Deployment code to QA and ultimately to Production</a:t>
            </a:r>
            <a:r>
              <a:rPr lang="en-US" sz="1200" i="1" dirty="0" smtClean="0">
                <a:solidFill>
                  <a:srgbClr val="002060"/>
                </a:solidFill>
              </a:rPr>
              <a:t>.</a:t>
            </a:r>
            <a:endParaRPr lang="en-US" sz="1200" i="1" dirty="0">
              <a:solidFill>
                <a:srgbClr val="002060"/>
              </a:solidFill>
            </a:endParaRPr>
          </a:p>
        </p:txBody>
      </p:sp>
      <p:sp>
        <p:nvSpPr>
          <p:cNvPr id="10" name="Rectangle 9"/>
          <p:cNvSpPr/>
          <p:nvPr/>
        </p:nvSpPr>
        <p:spPr>
          <a:xfrm>
            <a:off x="106681" y="1238737"/>
            <a:ext cx="8915399" cy="2015936"/>
          </a:xfrm>
          <a:prstGeom prst="rect">
            <a:avLst/>
          </a:prstGeom>
        </p:spPr>
        <p:txBody>
          <a:bodyPr wrap="square">
            <a:spAutoFit/>
          </a:bodyPr>
          <a:lstStyle/>
          <a:p>
            <a:r>
              <a:rPr lang="en-US" dirty="0" smtClean="0">
                <a:solidFill>
                  <a:srgbClr val="002060"/>
                </a:solidFill>
              </a:rPr>
              <a:t>In an engagement that requires multiple Sprint Teams to be developing simultaneously the implementation of a “</a:t>
            </a:r>
            <a:r>
              <a:rPr lang="en-US" i="1" dirty="0" smtClean="0">
                <a:solidFill>
                  <a:srgbClr val="002060"/>
                </a:solidFill>
              </a:rPr>
              <a:t>Bullet Proof</a:t>
            </a:r>
            <a:r>
              <a:rPr lang="en-US" dirty="0" smtClean="0">
                <a:solidFill>
                  <a:srgbClr val="002060"/>
                </a:solidFill>
              </a:rPr>
              <a:t>” code integration process is essential.</a:t>
            </a:r>
          </a:p>
          <a:p>
            <a:endParaRPr lang="en-US" sz="800" dirty="0">
              <a:solidFill>
                <a:srgbClr val="002060"/>
              </a:solidFill>
            </a:endParaRPr>
          </a:p>
          <a:p>
            <a:r>
              <a:rPr lang="en-US" dirty="0" smtClean="0">
                <a:solidFill>
                  <a:srgbClr val="002060"/>
                </a:solidFill>
              </a:rPr>
              <a:t>This is even more critical when Off-shore resources are working on the same Code Base as internal teams.</a:t>
            </a:r>
          </a:p>
          <a:p>
            <a:endParaRPr lang="en-US" sz="800" dirty="0" smtClean="0">
              <a:solidFill>
                <a:srgbClr val="002060"/>
              </a:solidFill>
            </a:endParaRPr>
          </a:p>
          <a:p>
            <a:r>
              <a:rPr lang="en-US" dirty="0" smtClean="0">
                <a:solidFill>
                  <a:srgbClr val="002060"/>
                </a:solidFill>
              </a:rPr>
              <a:t>The Continuous Integration Manager becomes the facilitator and gatekeeper for these code merges.</a:t>
            </a:r>
            <a:endParaRPr lang="en-US" dirty="0">
              <a:solidFill>
                <a:srgbClr val="002060"/>
              </a:solidFill>
            </a:endParaRPr>
          </a:p>
        </p:txBody>
      </p:sp>
      <p:sp>
        <p:nvSpPr>
          <p:cNvPr id="12" name="Rectangle 11"/>
          <p:cNvSpPr/>
          <p:nvPr/>
        </p:nvSpPr>
        <p:spPr>
          <a:xfrm>
            <a:off x="127661" y="5795249"/>
            <a:ext cx="8930932" cy="646331"/>
          </a:xfrm>
          <a:prstGeom prst="rect">
            <a:avLst/>
          </a:prstGeom>
        </p:spPr>
        <p:txBody>
          <a:bodyPr wrap="square">
            <a:spAutoFit/>
          </a:bodyPr>
          <a:lstStyle/>
          <a:p>
            <a:pPr algn="ctr"/>
            <a:r>
              <a:rPr lang="en-US" b="1" dirty="0" smtClean="0">
                <a:solidFill>
                  <a:srgbClr val="002060"/>
                </a:solidFill>
              </a:rPr>
              <a:t>Daily Code Builds combined with automated code validation tools verifies the integrity of the Developer’s “Checked-in” code to prevent blocks due to code not compiling.”</a:t>
            </a:r>
            <a:endParaRPr lang="en-US" b="1" dirty="0">
              <a:solidFill>
                <a:srgbClr val="002060"/>
              </a:solidFill>
            </a:endParaRPr>
          </a:p>
        </p:txBody>
      </p:sp>
    </p:spTree>
    <p:extLst>
      <p:ext uri="{BB962C8B-B14F-4D97-AF65-F5344CB8AC3E}">
        <p14:creationId xmlns:p14="http://schemas.microsoft.com/office/powerpoint/2010/main" val="392945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500"/>
                                        <p:tgtEl>
                                          <p:spTgt spid="10"/>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500"/>
                                        <p:tgtEl>
                                          <p:spTgt spid="8"/>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750" fill="hold"/>
                                        <p:tgtEl>
                                          <p:spTgt spid="12"/>
                                        </p:tgtEl>
                                        <p:attrNameLst>
                                          <p:attrName>ppt_w</p:attrName>
                                        </p:attrNameLst>
                                      </p:cBhvr>
                                      <p:tavLst>
                                        <p:tav tm="0">
                                          <p:val>
                                            <p:fltVal val="0"/>
                                          </p:val>
                                        </p:tav>
                                        <p:tav tm="100000">
                                          <p:val>
                                            <p:strVal val="#ppt_w"/>
                                          </p:val>
                                        </p:tav>
                                      </p:tavLst>
                                    </p:anim>
                                    <p:anim calcmode="lin" valueType="num">
                                      <p:cBhvr>
                                        <p:cTn id="16" dur="750" fill="hold"/>
                                        <p:tgtEl>
                                          <p:spTgt spid="12"/>
                                        </p:tgtEl>
                                        <p:attrNameLst>
                                          <p:attrName>ppt_h</p:attrName>
                                        </p:attrNameLst>
                                      </p:cBhvr>
                                      <p:tavLst>
                                        <p:tav tm="0">
                                          <p:val>
                                            <p:fltVal val="0"/>
                                          </p:val>
                                        </p:tav>
                                        <p:tav tm="100000">
                                          <p:val>
                                            <p:strVal val="#ppt_h"/>
                                          </p:val>
                                        </p:tav>
                                      </p:tavLst>
                                    </p:anim>
                                    <p:animEffect transition="in" filter="fade">
                                      <p:cBhvr>
                                        <p:cTn id="17"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sz="2200" b="1" dirty="0"/>
              <a:t>What are the </a:t>
            </a:r>
            <a:r>
              <a:rPr lang="en-US" sz="2200" b="1" dirty="0" smtClean="0"/>
              <a:t>Code Quality Team </a:t>
            </a:r>
            <a:r>
              <a:rPr lang="en-US" sz="2200" b="1" dirty="0"/>
              <a:t>Roles and Responsibilities?</a:t>
            </a:r>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8" name="Rectangle 7"/>
          <p:cNvSpPr/>
          <p:nvPr/>
        </p:nvSpPr>
        <p:spPr>
          <a:xfrm>
            <a:off x="4919" y="1202403"/>
            <a:ext cx="4572000" cy="5370701"/>
          </a:xfrm>
          <a:prstGeom prst="rect">
            <a:avLst/>
          </a:prstGeom>
        </p:spPr>
        <p:txBody>
          <a:bodyPr>
            <a:spAutoFit/>
          </a:bodyPr>
          <a:lstStyle/>
          <a:p>
            <a:r>
              <a:rPr lang="en-US" b="1" dirty="0" smtClean="0">
                <a:solidFill>
                  <a:schemeClr val="accent5">
                    <a:lumMod val="75000"/>
                  </a:schemeClr>
                </a:solidFill>
              </a:rPr>
              <a:t>Code </a:t>
            </a:r>
            <a:r>
              <a:rPr lang="en-US" b="1" dirty="0">
                <a:solidFill>
                  <a:schemeClr val="accent5">
                    <a:lumMod val="75000"/>
                  </a:schemeClr>
                </a:solidFill>
              </a:rPr>
              <a:t>Review Manager </a:t>
            </a:r>
            <a:r>
              <a:rPr lang="en-US" sz="1000" dirty="0"/>
              <a:t>– </a:t>
            </a:r>
            <a:r>
              <a:rPr lang="en-US" sz="1200" dirty="0"/>
              <a:t>Th</a:t>
            </a:r>
            <a:r>
              <a:rPr lang="en-US" sz="1200" i="1" dirty="0"/>
              <a:t>e Code Review Manager assigns Code Review Leads to the approved Design Code Designs. </a:t>
            </a:r>
            <a:br>
              <a:rPr lang="en-US" sz="1200" i="1" dirty="0"/>
            </a:br>
            <a:r>
              <a:rPr lang="en-US" sz="800" i="1" dirty="0"/>
              <a:t/>
            </a:r>
            <a:br>
              <a:rPr lang="en-US" sz="800" i="1" dirty="0"/>
            </a:br>
            <a:r>
              <a:rPr lang="en-US" sz="1200" i="1" dirty="0"/>
              <a:t>This role is responsible for ensuring the scheduling of all Code Reviews and reviews Code Review follow-up requests, if required. </a:t>
            </a:r>
            <a:br>
              <a:rPr lang="en-US" sz="1200" i="1" dirty="0"/>
            </a:br>
            <a:r>
              <a:rPr lang="en-US" sz="800" i="1" dirty="0"/>
              <a:t/>
            </a:r>
            <a:br>
              <a:rPr lang="en-US" sz="800" i="1" dirty="0"/>
            </a:br>
            <a:r>
              <a:rPr lang="en-US" sz="1200" i="1" dirty="0"/>
              <a:t>The Code Review Manager certifies that the code reviews has been completed successfully. </a:t>
            </a:r>
            <a:r>
              <a:rPr lang="en-US" sz="1000" i="1" dirty="0"/>
              <a:t/>
            </a:r>
            <a:br>
              <a:rPr lang="en-US" sz="1000" i="1" dirty="0"/>
            </a:br>
            <a:r>
              <a:rPr lang="en-US" sz="900" i="1" dirty="0"/>
              <a:t/>
            </a:r>
            <a:br>
              <a:rPr lang="en-US" sz="900" i="1" dirty="0"/>
            </a:br>
            <a:r>
              <a:rPr lang="en-US" sz="1200" i="1" dirty="0"/>
              <a:t>This role delegates the majority of the code review responsibilities to the assigned Code Review Leads. </a:t>
            </a:r>
            <a:br>
              <a:rPr lang="en-US" sz="1200" i="1" dirty="0"/>
            </a:br>
            <a:endParaRPr lang="en-US" sz="1200" i="1" dirty="0"/>
          </a:p>
          <a:p>
            <a:r>
              <a:rPr lang="en-US" b="1" dirty="0">
                <a:solidFill>
                  <a:schemeClr val="accent5">
                    <a:lumMod val="75000"/>
                  </a:schemeClr>
                </a:solidFill>
              </a:rPr>
              <a:t>Code Technologist </a:t>
            </a:r>
            <a:r>
              <a:rPr lang="en-US" sz="1000" dirty="0"/>
              <a:t>– </a:t>
            </a:r>
            <a:r>
              <a:rPr lang="en-US" sz="1200" i="1" dirty="0"/>
              <a:t>This is a rotating role amongst all of the Development Team members. </a:t>
            </a:r>
            <a:br>
              <a:rPr lang="en-US" sz="1200" i="1" dirty="0"/>
            </a:br>
            <a:r>
              <a:rPr lang="en-US" sz="800" i="1" dirty="0"/>
              <a:t/>
            </a:r>
            <a:br>
              <a:rPr lang="en-US" sz="800" i="1" dirty="0"/>
            </a:br>
            <a:r>
              <a:rPr lang="en-US" sz="1200" i="1" dirty="0"/>
              <a:t>The Code Assistant will be responsible for primary knowledge about the reviewed code base. This role will be able to act as a “Primary Proxy Developer” when required for Bug fixes and change management feature functionality requests when the original Developer is not available. </a:t>
            </a:r>
            <a:br>
              <a:rPr lang="en-US" sz="1200" i="1" dirty="0"/>
            </a:br>
            <a:r>
              <a:rPr lang="en-US" sz="800" i="1" dirty="0"/>
              <a:t/>
            </a:r>
            <a:br>
              <a:rPr lang="en-US" sz="800" i="1" dirty="0"/>
            </a:br>
            <a:r>
              <a:rPr lang="en-US" sz="1200" i="1" dirty="0"/>
              <a:t>The Code Technologist role creates the Second Level Depth of Knowledge of the Client’s code </a:t>
            </a:r>
            <a:r>
              <a:rPr lang="en-US" sz="1200" i="1" dirty="0" smtClean="0"/>
              <a:t>base. </a:t>
            </a:r>
          </a:p>
          <a:p>
            <a:endParaRPr lang="en-US" sz="800" b="1" i="1" dirty="0">
              <a:solidFill>
                <a:schemeClr val="accent5">
                  <a:lumMod val="75000"/>
                </a:schemeClr>
              </a:solidFill>
            </a:endParaRPr>
          </a:p>
          <a:p>
            <a:r>
              <a:rPr lang="en-US" b="1" dirty="0" smtClean="0">
                <a:solidFill>
                  <a:schemeClr val="accent5">
                    <a:lumMod val="75000"/>
                  </a:schemeClr>
                </a:solidFill>
              </a:rPr>
              <a:t>Co-Programming Lead </a:t>
            </a:r>
            <a:r>
              <a:rPr lang="en-US" sz="1000" dirty="0" smtClean="0"/>
              <a:t>– </a:t>
            </a:r>
            <a:r>
              <a:rPr lang="en-US" sz="1200" i="1" dirty="0" smtClean="0"/>
              <a:t>This role is held by the strongest developers as a supporting role for Developers who required development skill support. The co-programming allows the Developer to “Drive” the programming effort while Best Practices are shown. </a:t>
            </a:r>
            <a:r>
              <a:rPr lang="en-US" sz="1200" i="1" dirty="0"/>
              <a:t/>
            </a:r>
            <a:br>
              <a:rPr lang="en-US" sz="1200" i="1" dirty="0"/>
            </a:br>
            <a:endParaRPr lang="en-US" sz="1200" i="1" dirty="0"/>
          </a:p>
        </p:txBody>
      </p:sp>
      <p:sp>
        <p:nvSpPr>
          <p:cNvPr id="9" name="Rectangle 8"/>
          <p:cNvSpPr/>
          <p:nvPr/>
        </p:nvSpPr>
        <p:spPr>
          <a:xfrm>
            <a:off x="4554059" y="1193226"/>
            <a:ext cx="4572000" cy="2585323"/>
          </a:xfrm>
          <a:prstGeom prst="rect">
            <a:avLst/>
          </a:prstGeom>
        </p:spPr>
        <p:txBody>
          <a:bodyPr>
            <a:spAutoFit/>
          </a:bodyPr>
          <a:lstStyle/>
          <a:p>
            <a:r>
              <a:rPr lang="en-US" b="1" dirty="0" smtClean="0">
                <a:solidFill>
                  <a:schemeClr val="accent5">
                    <a:lumMod val="75000"/>
                  </a:schemeClr>
                </a:solidFill>
              </a:rPr>
              <a:t>Code Review Lead </a:t>
            </a:r>
            <a:r>
              <a:rPr lang="en-US" sz="1000" dirty="0" smtClean="0"/>
              <a:t>– </a:t>
            </a:r>
            <a:r>
              <a:rPr lang="en-US" sz="1200" i="1" dirty="0" smtClean="0"/>
              <a:t>This is a rotating role amongst all of the Development Team members. </a:t>
            </a:r>
            <a:br>
              <a:rPr lang="en-US" sz="1200" i="1" dirty="0" smtClean="0"/>
            </a:br>
            <a:r>
              <a:rPr lang="en-US" sz="800" i="1" dirty="0" smtClean="0"/>
              <a:t/>
            </a:r>
            <a:br>
              <a:rPr lang="en-US" sz="800" i="1" dirty="0" smtClean="0"/>
            </a:br>
            <a:r>
              <a:rPr lang="en-US" sz="1200" i="1" dirty="0" smtClean="0"/>
              <a:t>The Code Review Manager delegate the scheduling responsibility to the assigned Code Review Leads. This role selects a Code Technologist to act as an assistant for during the code review process. </a:t>
            </a:r>
            <a:br>
              <a:rPr lang="en-US" sz="1200" i="1" dirty="0" smtClean="0"/>
            </a:br>
            <a:r>
              <a:rPr lang="en-US" sz="800" i="1" dirty="0" smtClean="0"/>
              <a:t/>
            </a:r>
            <a:br>
              <a:rPr lang="en-US" sz="800" i="1" dirty="0" smtClean="0"/>
            </a:br>
            <a:r>
              <a:rPr lang="en-US" sz="1200" i="1" dirty="0" smtClean="0"/>
              <a:t>This role will be able to act as an “Alternate Proxy Developer” when required for Bug fixes and change management feature functionality requests when the original Developer and the Code Technologist is not available. </a:t>
            </a:r>
            <a:br>
              <a:rPr lang="en-US" sz="1200" i="1" dirty="0" smtClean="0"/>
            </a:br>
            <a:r>
              <a:rPr lang="en-US" sz="800" i="1" dirty="0" smtClean="0"/>
              <a:t/>
            </a:r>
            <a:br>
              <a:rPr lang="en-US" sz="800" i="1" dirty="0" smtClean="0"/>
            </a:br>
            <a:r>
              <a:rPr lang="en-US" sz="1200" i="1" dirty="0" smtClean="0"/>
              <a:t>The Code Review Lead role creates the Third Level Depth of Knowledge of the Client’s code base.</a:t>
            </a:r>
          </a:p>
        </p:txBody>
      </p:sp>
      <p:sp>
        <p:nvSpPr>
          <p:cNvPr id="10" name="Rectangle 9"/>
          <p:cNvSpPr/>
          <p:nvPr/>
        </p:nvSpPr>
        <p:spPr>
          <a:xfrm>
            <a:off x="152400" y="698838"/>
            <a:ext cx="8884442" cy="523220"/>
          </a:xfrm>
          <a:prstGeom prst="rect">
            <a:avLst/>
          </a:prstGeom>
        </p:spPr>
        <p:txBody>
          <a:bodyPr wrap="square">
            <a:spAutoFit/>
          </a:bodyPr>
          <a:lstStyle/>
          <a:p>
            <a:r>
              <a:rPr lang="en-US" sz="2800" b="1" dirty="0" smtClean="0">
                <a:solidFill>
                  <a:srgbClr val="002060"/>
                </a:solidFill>
                <a:effectLst>
                  <a:outerShdw blurRad="38100" dist="38100" dir="2700000" algn="tl">
                    <a:srgbClr val="000000">
                      <a:alpha val="43137"/>
                    </a:srgbClr>
                  </a:outerShdw>
                </a:effectLst>
              </a:rPr>
              <a:t>Code Review and Knowledge Team Business Drivers</a:t>
            </a:r>
            <a:endParaRPr lang="en-US" sz="2800" b="1" i="1" dirty="0">
              <a:solidFill>
                <a:srgbClr val="002060"/>
              </a:solidFill>
              <a:effectLst>
                <a:outerShdw blurRad="38100" dist="38100" dir="2700000" algn="tl">
                  <a:srgbClr val="000000">
                    <a:alpha val="43137"/>
                  </a:srgbClr>
                </a:outerShdw>
              </a:effectLst>
            </a:endParaRPr>
          </a:p>
        </p:txBody>
      </p:sp>
      <p:sp>
        <p:nvSpPr>
          <p:cNvPr id="11" name="Rectangle 10"/>
          <p:cNvSpPr/>
          <p:nvPr/>
        </p:nvSpPr>
        <p:spPr>
          <a:xfrm>
            <a:off x="4554058" y="3920729"/>
            <a:ext cx="4482784" cy="2185214"/>
          </a:xfrm>
          <a:prstGeom prst="rect">
            <a:avLst/>
          </a:prstGeom>
        </p:spPr>
        <p:txBody>
          <a:bodyPr wrap="square">
            <a:spAutoFit/>
          </a:bodyPr>
          <a:lstStyle/>
          <a:p>
            <a:r>
              <a:rPr lang="en-US" sz="1400" b="1" dirty="0" smtClean="0">
                <a:solidFill>
                  <a:srgbClr val="002060"/>
                </a:solidFill>
              </a:rPr>
              <a:t>The Code Quality process supports two very important development purposes:</a:t>
            </a:r>
            <a:r>
              <a:rPr lang="en-US" sz="1400" dirty="0" smtClean="0">
                <a:solidFill>
                  <a:srgbClr val="002060"/>
                </a:solidFill>
              </a:rPr>
              <a:t/>
            </a:r>
            <a:br>
              <a:rPr lang="en-US" sz="1400" dirty="0" smtClean="0">
                <a:solidFill>
                  <a:srgbClr val="002060"/>
                </a:solidFill>
              </a:rPr>
            </a:br>
            <a:endParaRPr lang="en-US" sz="800" dirty="0" smtClean="0">
              <a:solidFill>
                <a:srgbClr val="002060"/>
              </a:solidFill>
            </a:endParaRPr>
          </a:p>
          <a:p>
            <a:pPr marL="342900" indent="-342900">
              <a:buFont typeface="+mj-lt"/>
              <a:buAutoNum type="arabicPeriod"/>
            </a:pPr>
            <a:r>
              <a:rPr lang="en-US" sz="1400" i="1" dirty="0" smtClean="0">
                <a:solidFill>
                  <a:srgbClr val="002060"/>
                </a:solidFill>
              </a:rPr>
              <a:t>Ensures that Best Practices in Code Development are delivered that lowers the cost of changes to the code</a:t>
            </a:r>
            <a:br>
              <a:rPr lang="en-US" sz="1400" i="1" dirty="0" smtClean="0">
                <a:solidFill>
                  <a:srgbClr val="002060"/>
                </a:solidFill>
              </a:rPr>
            </a:br>
            <a:endParaRPr lang="en-US" sz="800" i="1" dirty="0" smtClean="0">
              <a:solidFill>
                <a:srgbClr val="002060"/>
              </a:solidFill>
            </a:endParaRPr>
          </a:p>
          <a:p>
            <a:pPr marL="342900" indent="-342900">
              <a:buFont typeface="+mj-lt"/>
              <a:buAutoNum type="arabicPeriod"/>
            </a:pPr>
            <a:r>
              <a:rPr lang="en-US" sz="1400" i="1" dirty="0" smtClean="0">
                <a:solidFill>
                  <a:srgbClr val="002060"/>
                </a:solidFill>
              </a:rPr>
              <a:t>Create Code Base Knowledge that has a depth of three developers to support the code base over time</a:t>
            </a:r>
            <a:r>
              <a:rPr lang="en-US" sz="1400" dirty="0" smtClean="0">
                <a:solidFill>
                  <a:srgbClr val="002060"/>
                </a:solidFill>
              </a:rPr>
              <a:t/>
            </a:r>
            <a:br>
              <a:rPr lang="en-US" sz="1400" dirty="0" smtClean="0">
                <a:solidFill>
                  <a:srgbClr val="002060"/>
                </a:solidFill>
              </a:rPr>
            </a:br>
            <a:endParaRPr lang="en-US" sz="800" dirty="0" smtClean="0">
              <a:solidFill>
                <a:srgbClr val="002060"/>
              </a:solidFill>
            </a:endParaRPr>
          </a:p>
          <a:p>
            <a:r>
              <a:rPr lang="en-US" sz="1400" b="1" dirty="0" smtClean="0">
                <a:solidFill>
                  <a:srgbClr val="002060"/>
                </a:solidFill>
              </a:rPr>
              <a:t>This process helps prevent blocks when skill sets are required and the originator of the code is not available.</a:t>
            </a:r>
            <a:endParaRPr lang="en-US" sz="1400" b="1" dirty="0">
              <a:solidFill>
                <a:srgbClr val="002060"/>
              </a:solidFill>
            </a:endParaRPr>
          </a:p>
        </p:txBody>
      </p:sp>
    </p:spTree>
    <p:extLst>
      <p:ext uri="{BB962C8B-B14F-4D97-AF65-F5344CB8AC3E}">
        <p14:creationId xmlns:p14="http://schemas.microsoft.com/office/powerpoint/2010/main" val="1189115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500"/>
                                        <p:tgtEl>
                                          <p:spTgt spid="9"/>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750" fill="hold"/>
                                        <p:tgtEl>
                                          <p:spTgt spid="11"/>
                                        </p:tgtEl>
                                        <p:attrNameLst>
                                          <p:attrName>ppt_w</p:attrName>
                                        </p:attrNameLst>
                                      </p:cBhvr>
                                      <p:tavLst>
                                        <p:tav tm="0">
                                          <p:val>
                                            <p:fltVal val="0"/>
                                          </p:val>
                                        </p:tav>
                                        <p:tav tm="100000">
                                          <p:val>
                                            <p:strVal val="#ppt_w"/>
                                          </p:val>
                                        </p:tav>
                                      </p:tavLst>
                                    </p:anim>
                                    <p:anim calcmode="lin" valueType="num">
                                      <p:cBhvr>
                                        <p:cTn id="16" dur="750" fill="hold"/>
                                        <p:tgtEl>
                                          <p:spTgt spid="11"/>
                                        </p:tgtEl>
                                        <p:attrNameLst>
                                          <p:attrName>ppt_h</p:attrName>
                                        </p:attrNameLst>
                                      </p:cBhvr>
                                      <p:tavLst>
                                        <p:tav tm="0">
                                          <p:val>
                                            <p:fltVal val="0"/>
                                          </p:val>
                                        </p:tav>
                                        <p:tav tm="100000">
                                          <p:val>
                                            <p:strVal val="#ppt_h"/>
                                          </p:val>
                                        </p:tav>
                                      </p:tavLst>
                                    </p:anim>
                                    <p:animEffect transition="in" filter="fade">
                                      <p:cBhvr>
                                        <p:cTn id="17"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Lst>
  </p:timing>
</p:sld>
</file>

<file path=ppt/theme/theme1.xml><?xml version="1.0" encoding="utf-8"?>
<a:theme xmlns:a="http://schemas.openxmlformats.org/drawingml/2006/main" name="LH Template 2010">
  <a:themeElements>
    <a:clrScheme name="Custom 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F99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60000"/>
            <a:lumOff val="40000"/>
          </a:schemeClr>
        </a:solidFill>
        <a:ln>
          <a:solidFill>
            <a:schemeClr val="bg1">
              <a:lumMod val="85000"/>
            </a:schemeClr>
          </a:solidFill>
        </a:ln>
      </a:spPr>
      <a:bodyPr rtlCol="0" anchor="ctr"/>
      <a:lstStyle>
        <a:defPPr algn="ctr">
          <a:defRPr sz="20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49EA360BAE1A4CAFEC6D1171484980" ma:contentTypeVersion="5" ma:contentTypeDescription="Create a new document." ma:contentTypeScope="" ma:versionID="0d1c20cb071930fe9365392a5bf2b656">
  <xsd:schema xmlns:xsd="http://www.w3.org/2001/XMLSchema" xmlns:xs="http://www.w3.org/2001/XMLSchema" xmlns:p="http://schemas.microsoft.com/office/2006/metadata/properties" xmlns:ns2="2826709c-166b-41ae-a295-bcf73b4a1c6b" targetNamespace="http://schemas.microsoft.com/office/2006/metadata/properties" ma:root="true" ma:fieldsID="2dd0b30619f52303b3a188af80c3baac" ns2:_="">
    <xsd:import namespace="2826709c-166b-41ae-a295-bcf73b4a1c6b"/>
    <xsd:element name="properties">
      <xsd:complexType>
        <xsd:sequence>
          <xsd:element name="documentManagement">
            <xsd:complexType>
              <xsd:all>
                <xsd:element ref="ns2:_dlc_DocId" minOccurs="0"/>
                <xsd:element ref="ns2:_dlc_DocIdUrl" minOccurs="0"/>
                <xsd:element ref="ns2:_dlc_DocIdPersistId" minOccurs="0"/>
                <xsd:element ref="ns2:LH_x0020_Office" minOccurs="0"/>
                <xsd:element ref="ns2:Consulting_x0020_Org" minOccurs="0"/>
                <xsd:element ref="ns2:Corporate_x0020_Org" minOccurs="0"/>
                <xsd:element ref="ns2:Sales_x0020_Org"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26709c-166b-41ae-a295-bcf73b4a1c6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LH_x0020_Office" ma:index="11" nillable="true" ma:displayName="LH Office" ma:default="Philadelphia" ma:internalName="LH_x0020_Office" ma:requiredMultiChoice="true">
      <xsd:complexType>
        <xsd:complexContent>
          <xsd:extension base="dms:MultiChoice">
            <xsd:sequence>
              <xsd:element name="Value" maxOccurs="unbounded" minOccurs="0" nillable="true">
                <xsd:simpleType>
                  <xsd:restriction base="dms:Choice">
                    <xsd:enumeration value="Boston"/>
                    <xsd:enumeration value="Hyderabad"/>
                    <xsd:enumeration value="Philadelphia"/>
                  </xsd:restriction>
                </xsd:simpleType>
              </xsd:element>
            </xsd:sequence>
          </xsd:extension>
        </xsd:complexContent>
      </xsd:complexType>
    </xsd:element>
    <xsd:element name="Consulting_x0020_Org" ma:index="12" nillable="true" ma:displayName="Consulting Org" ma:internalName="Consulting_x0020_Org">
      <xsd:complexType>
        <xsd:complexContent>
          <xsd:extension base="dms:MultiChoice">
            <xsd:sequence>
              <xsd:element name="Value" maxOccurs="unbounded" minOccurs="0" nillable="true">
                <xsd:simpleType>
                  <xsd:restriction base="dms:Choice">
                    <xsd:enumeration value="Enterprise Solutions"/>
                    <xsd:enumeration value="Managed Infrastructure"/>
                    <xsd:enumeration value="Management Consulting"/>
                  </xsd:restriction>
                </xsd:simpleType>
              </xsd:element>
            </xsd:sequence>
          </xsd:extension>
        </xsd:complexContent>
      </xsd:complexType>
    </xsd:element>
    <xsd:element name="Corporate_x0020_Org" ma:index="13" nillable="true" ma:displayName="Corporate Org" ma:internalName="Corporate_x0020_Org">
      <xsd:complexType>
        <xsd:complexContent>
          <xsd:extension base="dms:MultiChoice">
            <xsd:sequence>
              <xsd:element name="Value" maxOccurs="unbounded" minOccurs="0" nillable="true">
                <xsd:simpleType>
                  <xsd:restriction base="dms:Choice">
                    <xsd:enumeration value="Administration"/>
                    <xsd:enumeration value="Finance"/>
                    <xsd:enumeration value="Human Resources"/>
                    <xsd:enumeration value="Information Technology"/>
                    <xsd:enumeration value="Marketing"/>
                    <xsd:enumeration value="Recruiting"/>
                  </xsd:restriction>
                </xsd:simpleType>
              </xsd:element>
            </xsd:sequence>
          </xsd:extension>
        </xsd:complexContent>
      </xsd:complexType>
    </xsd:element>
    <xsd:element name="Sales_x0020_Org" ma:index="14" nillable="true" ma:displayName="Sales Org" ma:internalName="Sales_x0020_Org">
      <xsd:complexType>
        <xsd:complexContent>
          <xsd:extension base="dms:MultiChoice">
            <xsd:sequence>
              <xsd:element name="Value" maxOccurs="unbounded" minOccurs="0" nillable="true">
                <xsd:simpleType>
                  <xsd:restriction base="dms:Choice">
                    <xsd:enumeration value="Emerging Markets"/>
                    <xsd:enumeration value="Financial Services and Insurance"/>
                    <xsd:enumeration value="Healthcare"/>
                    <xsd:enumeration value="Public Sector"/>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_dlc_DocIdUrl xmlns="2826709c-166b-41ae-a295-bcf73b4a1c6b">
      <Url>https://hub.liquidhub.com/salesmarketing/_layouts/DocIdRedir.aspx?ID=2T4W6TMTQDPE-60-13</Url>
      <Description>2T4W6TMTQDPE-60-13</Description>
    </_dlc_DocIdUrl>
    <_dlc_DocId xmlns="2826709c-166b-41ae-a295-bcf73b4a1c6b">2T4W6TMTQDPE-60-13</_dlc_DocId>
    <LH_x0020_Office xmlns="2826709c-166b-41ae-a295-bcf73b4a1c6b">
      <Value>Philadelphia</Value>
    </LH_x0020_Office>
    <Sales_x0020_Org xmlns="2826709c-166b-41ae-a295-bcf73b4a1c6b">
      <Value>Healthcare</Value>
    </Sales_x0020_Org>
    <Corporate_x0020_Org xmlns="2826709c-166b-41ae-a295-bcf73b4a1c6b">
      <Value>Administration</Value>
    </Corporate_x0020_Org>
    <Consulting_x0020_Org xmlns="2826709c-166b-41ae-a295-bcf73b4a1c6b">
      <Value>Management Consulting</Value>
    </Consulting_x0020_Org>
    <_dlc_DocIdPersistId xmlns="2826709c-166b-41ae-a295-bcf73b4a1c6b">false</_dlc_DocIdPersistId>
  </documentManagement>
</p:properties>
</file>

<file path=customXml/itemProps1.xml><?xml version="1.0" encoding="utf-8"?>
<ds:datastoreItem xmlns:ds="http://schemas.openxmlformats.org/officeDocument/2006/customXml" ds:itemID="{D5152FD5-BD5C-429B-B8B8-A3FBBC15EFED}">
  <ds:schemaRefs>
    <ds:schemaRef ds:uri="http://schemas.microsoft.com/sharepoint/events"/>
  </ds:schemaRefs>
</ds:datastoreItem>
</file>

<file path=customXml/itemProps2.xml><?xml version="1.0" encoding="utf-8"?>
<ds:datastoreItem xmlns:ds="http://schemas.openxmlformats.org/officeDocument/2006/customXml" ds:itemID="{5019858E-8F8A-4307-9BD1-C5F3648EB2C6}">
  <ds:schemaRefs>
    <ds:schemaRef ds:uri="http://schemas.microsoft.com/sharepoint/v3/contenttype/forms"/>
  </ds:schemaRefs>
</ds:datastoreItem>
</file>

<file path=customXml/itemProps3.xml><?xml version="1.0" encoding="utf-8"?>
<ds:datastoreItem xmlns:ds="http://schemas.openxmlformats.org/officeDocument/2006/customXml" ds:itemID="{9ECA5962-4DF7-486E-88F8-2F07480062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26709c-166b-41ae-a295-bcf73b4a1c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0460556-6AA8-48A6-9C70-088F8AC87B4F}">
  <ds:schemaRefs>
    <ds:schemaRef ds:uri="http://schemas.microsoft.com/office/infopath/2007/PartnerControls"/>
    <ds:schemaRef ds:uri="http://www.w3.org/XML/1998/namespace"/>
    <ds:schemaRef ds:uri="http://purl.org/dc/elements/1.1/"/>
    <ds:schemaRef ds:uri="http://purl.org/dc/dcmitype/"/>
    <ds:schemaRef ds:uri="http://schemas.microsoft.com/office/2006/documentManagement/types"/>
    <ds:schemaRef ds:uri="http://purl.org/dc/terms/"/>
    <ds:schemaRef ds:uri="http://schemas.openxmlformats.org/package/2006/metadata/core-properties"/>
    <ds:schemaRef ds:uri="2826709c-166b-41ae-a295-bcf73b4a1c6b"/>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LH Template 2010.potx</Template>
  <TotalTime>32050</TotalTime>
  <Words>2929</Words>
  <Application>Microsoft Office PowerPoint</Application>
  <PresentationFormat>On-screen Show (4:3)</PresentationFormat>
  <Paragraphs>261</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LH Template 2010</vt:lpstr>
      <vt:lpstr>EOL 2014 Agile Initiative</vt:lpstr>
      <vt:lpstr>What are the Sprint Development Teams?</vt:lpstr>
      <vt:lpstr>The Business Team Roles and Responsibilities: Part I</vt:lpstr>
      <vt:lpstr>The Business Team Roles and Responsibilities: Part II</vt:lpstr>
      <vt:lpstr>PowerPoint Presentation</vt:lpstr>
      <vt:lpstr>What are the Development Team Roles and Responsibilities?</vt:lpstr>
      <vt:lpstr>What are the Development Team Roles and Responsibilities?</vt:lpstr>
      <vt:lpstr>What is Development Continuous Integration?</vt:lpstr>
      <vt:lpstr>What are the Code Quality Team Roles and Responsibilities?</vt:lpstr>
      <vt:lpstr>What is the QA Objective?</vt:lpstr>
      <vt:lpstr>PowerPoint Presentation</vt:lpstr>
      <vt:lpstr>PowerPoint Presentation</vt:lpstr>
      <vt:lpstr>What are the Infrastructure Roles and Responsibilities?</vt:lpstr>
      <vt:lpstr>In Conclusion: The Sprint Development Teams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T. Kelley</dc:creator>
  <cp:lastModifiedBy>Team Member Name</cp:lastModifiedBy>
  <cp:revision>516</cp:revision>
  <cp:lastPrinted>2013-12-19T18:50:26Z</cp:lastPrinted>
  <dcterms:created xsi:type="dcterms:W3CDTF">2010-02-12T13:39:48Z</dcterms:created>
  <dcterms:modified xsi:type="dcterms:W3CDTF">2014-02-25T12:26:05Z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0x0101000A49EA360BAE1A4CAFEC6D1171484980</vt:lpwstr>
  </property>
  <property fmtid="{D5CDD505-2E9C-101B-9397-08002B2CF9AE}" pid="3" name="_dlc_DocIdItemGuid">
    <vt:lpwstr>baea632b-a26e-4a89-a0ac-83a04e69a2ba</vt:lpwstr>
  </property>
  <property fmtid="{D5CDD505-2E9C-101B-9397-08002B2CF9AE}" pid="4" name="Order">
    <vt:r8>1300</vt:r8>
  </property>
  <property fmtid="{D5CDD505-2E9C-101B-9397-08002B2CF9AE}" pid="5" name="TemplateUrl">
    <vt:lpwstr/>
  </property>
  <property fmtid="{D5CDD505-2E9C-101B-9397-08002B2CF9AE}" pid="6" name="Verticals">
    <vt:lpwstr/>
  </property>
  <property fmtid="{D5CDD505-2E9C-101B-9397-08002B2CF9AE}" pid="7" name="Organization">
    <vt:lpwstr/>
  </property>
  <property fmtid="{D5CDD505-2E9C-101B-9397-08002B2CF9AE}" pid="8" name="xd_Signature">
    <vt:bool>false</vt:bool>
  </property>
  <property fmtid="{D5CDD505-2E9C-101B-9397-08002B2CF9AE}" pid="9" name="xd_ProgID">
    <vt:lpwstr/>
  </property>
  <property fmtid="{D5CDD505-2E9C-101B-9397-08002B2CF9AE}" pid="10" name="_SourceUrl">
    <vt:lpwstr/>
  </property>
  <property fmtid="{D5CDD505-2E9C-101B-9397-08002B2CF9AE}" pid="11" name="_SharedFileIndex">
    <vt:lpwstr/>
  </property>
</Properties>
</file>