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5"/>
  </p:sldMasterIdLst>
  <p:notesMasterIdLst>
    <p:notesMasterId r:id="rId17"/>
  </p:notesMasterIdLst>
  <p:handoutMasterIdLst>
    <p:handoutMasterId r:id="rId18"/>
  </p:handoutMasterIdLst>
  <p:sldIdLst>
    <p:sldId id="256" r:id="rId6"/>
    <p:sldId id="441" r:id="rId7"/>
    <p:sldId id="440" r:id="rId8"/>
    <p:sldId id="442" r:id="rId9"/>
    <p:sldId id="443" r:id="rId10"/>
    <p:sldId id="444" r:id="rId11"/>
    <p:sldId id="445" r:id="rId12"/>
    <p:sldId id="446" r:id="rId13"/>
    <p:sldId id="447" r:id="rId14"/>
    <p:sldId id="448" r:id="rId15"/>
    <p:sldId id="449" r:id="rId16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76">
          <p15:clr>
            <a:srgbClr val="A4A3A4"/>
          </p15:clr>
        </p15:guide>
        <p15:guide id="2" pos="14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resh Ramdas" initials="" lastIdx="19" clrIdx="0"/>
  <p:cmAuthor id="1" name="BHuett" initials="B" lastIdx="1" clrIdx="1"/>
  <p:cmAuthor id="2" name="Ravi Kalakota" initials="RK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33CC33"/>
    <a:srgbClr val="EAEEF4"/>
    <a:srgbClr val="FECD6A"/>
    <a:srgbClr val="052F62"/>
    <a:srgbClr val="FF5400"/>
    <a:srgbClr val="FF525E"/>
    <a:srgbClr val="1297FD"/>
    <a:srgbClr val="FF9900"/>
    <a:srgbClr val="1A2D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86051" autoAdjust="0"/>
  </p:normalViewPr>
  <p:slideViewPr>
    <p:cSldViewPr snapToGrid="0">
      <p:cViewPr varScale="1">
        <p:scale>
          <a:sx n="117" d="100"/>
          <a:sy n="117" d="100"/>
        </p:scale>
        <p:origin x="-1464" y="-102"/>
      </p:cViewPr>
      <p:guideLst>
        <p:guide orient="horz" pos="576"/>
        <p:guide pos="1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4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Open</a:t>
            </a:r>
            <a:r>
              <a:rPr lang="en-US" baseline="0"/>
              <a:t> Defects by Team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Critical</c:v>
                </c:pt>
              </c:strCache>
            </c:strRef>
          </c:tx>
          <c:invertIfNegative val="0"/>
          <c:cat>
            <c:strRef>
              <c:f>Sheet2!$A$2:$A$6</c:f>
              <c:strCache>
                <c:ptCount val="5"/>
                <c:pt idx="0">
                  <c:v>DB</c:v>
                </c:pt>
                <c:pt idx="1">
                  <c:v>EOL Core 1</c:v>
                </c:pt>
                <c:pt idx="2">
                  <c:v>EOL Core 2</c:v>
                </c:pt>
                <c:pt idx="3">
                  <c:v>External</c:v>
                </c:pt>
                <c:pt idx="4">
                  <c:v>Integration (SIT)</c:v>
                </c:pt>
              </c:strCache>
            </c:strRef>
          </c:cat>
          <c:val>
            <c:numRef>
              <c:f>Sheet2!$B$2:$B$6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High</c:v>
                </c:pt>
              </c:strCache>
            </c:strRef>
          </c:tx>
          <c:invertIfNegative val="0"/>
          <c:cat>
            <c:strRef>
              <c:f>Sheet2!$A$2:$A$6</c:f>
              <c:strCache>
                <c:ptCount val="5"/>
                <c:pt idx="0">
                  <c:v>DB</c:v>
                </c:pt>
                <c:pt idx="1">
                  <c:v>EOL Core 1</c:v>
                </c:pt>
                <c:pt idx="2">
                  <c:v>EOL Core 2</c:v>
                </c:pt>
                <c:pt idx="3">
                  <c:v>External</c:v>
                </c:pt>
                <c:pt idx="4">
                  <c:v>Integration (SIT)</c:v>
                </c:pt>
              </c:strCache>
            </c:strRef>
          </c:cat>
          <c:val>
            <c:numRef>
              <c:f>Sheet2!$C$2:$C$6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Medium</c:v>
                </c:pt>
              </c:strCache>
            </c:strRef>
          </c:tx>
          <c:invertIfNegative val="0"/>
          <c:cat>
            <c:strRef>
              <c:f>Sheet2!$A$2:$A$6</c:f>
              <c:strCache>
                <c:ptCount val="5"/>
                <c:pt idx="0">
                  <c:v>DB</c:v>
                </c:pt>
                <c:pt idx="1">
                  <c:v>EOL Core 1</c:v>
                </c:pt>
                <c:pt idx="2">
                  <c:v>EOL Core 2</c:v>
                </c:pt>
                <c:pt idx="3">
                  <c:v>External</c:v>
                </c:pt>
                <c:pt idx="4">
                  <c:v>Integration (SIT)</c:v>
                </c:pt>
              </c:strCache>
            </c:strRef>
          </c:cat>
          <c:val>
            <c:numRef>
              <c:f>Sheet2!$D$2:$D$6</c:f>
              <c:numCache>
                <c:formatCode>General</c:formatCode>
                <c:ptCount val="5"/>
                <c:pt idx="0">
                  <c:v>6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Sheet2!$E$1</c:f>
              <c:strCache>
                <c:ptCount val="1"/>
                <c:pt idx="0">
                  <c:v>Low</c:v>
                </c:pt>
              </c:strCache>
            </c:strRef>
          </c:tx>
          <c:invertIfNegative val="0"/>
          <c:cat>
            <c:strRef>
              <c:f>Sheet2!$A$2:$A$6</c:f>
              <c:strCache>
                <c:ptCount val="5"/>
                <c:pt idx="0">
                  <c:v>DB</c:v>
                </c:pt>
                <c:pt idx="1">
                  <c:v>EOL Core 1</c:v>
                </c:pt>
                <c:pt idx="2">
                  <c:v>EOL Core 2</c:v>
                </c:pt>
                <c:pt idx="3">
                  <c:v>External</c:v>
                </c:pt>
                <c:pt idx="4">
                  <c:v>Integration (SIT)</c:v>
                </c:pt>
              </c:strCache>
            </c:strRef>
          </c:cat>
          <c:val>
            <c:numRef>
              <c:f>Sheet2!$E$2:$E$6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34</c:v>
                </c:pt>
                <c:pt idx="3">
                  <c:v>23</c:v>
                </c:pt>
                <c:pt idx="4">
                  <c:v>23</c:v>
                </c:pt>
              </c:numCache>
            </c:numRef>
          </c:val>
        </c:ser>
        <c:ser>
          <c:idx val="4"/>
          <c:order val="4"/>
          <c:tx>
            <c:strRef>
              <c:f>Sheet2!$F$1</c:f>
              <c:strCache>
                <c:ptCount val="1"/>
                <c:pt idx="0">
                  <c:v>Reopened </c:v>
                </c:pt>
              </c:strCache>
            </c:strRef>
          </c:tx>
          <c:invertIfNegative val="0"/>
          <c:cat>
            <c:strRef>
              <c:f>Sheet2!$A$2:$A$6</c:f>
              <c:strCache>
                <c:ptCount val="5"/>
                <c:pt idx="0">
                  <c:v>DB</c:v>
                </c:pt>
                <c:pt idx="1">
                  <c:v>EOL Core 1</c:v>
                </c:pt>
                <c:pt idx="2">
                  <c:v>EOL Core 2</c:v>
                </c:pt>
                <c:pt idx="3">
                  <c:v>External</c:v>
                </c:pt>
                <c:pt idx="4">
                  <c:v>Integration (SIT)</c:v>
                </c:pt>
              </c:strCache>
            </c:strRef>
          </c:cat>
          <c:val>
            <c:numRef>
              <c:f>Sheet2!$F$2:$F$6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18</c:v>
                </c:pt>
                <c:pt idx="3">
                  <c:v>24</c:v>
                </c:pt>
                <c:pt idx="4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167040"/>
        <c:axId val="54168576"/>
      </c:barChart>
      <c:catAx>
        <c:axId val="54167040"/>
        <c:scaling>
          <c:orientation val="minMax"/>
        </c:scaling>
        <c:delete val="0"/>
        <c:axPos val="b"/>
        <c:majorTickMark val="none"/>
        <c:minorTickMark val="none"/>
        <c:tickLblPos val="nextTo"/>
        <c:crossAx val="54168576"/>
        <c:crosses val="autoZero"/>
        <c:auto val="1"/>
        <c:lblAlgn val="ctr"/>
        <c:lblOffset val="100"/>
        <c:noMultiLvlLbl val="0"/>
      </c:catAx>
      <c:valAx>
        <c:axId val="5416857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Defects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541670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Defect Age: High + Crititcal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01878601178662"/>
          <c:y val="0.11766085328036778"/>
          <c:w val="0.82007026524628801"/>
          <c:h val="0.63364588437242064"/>
        </c:manualLayout>
      </c:layout>
      <c:lineChart>
        <c:grouping val="standar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DB</c:v>
                </c:pt>
              </c:strCache>
            </c:strRef>
          </c:tx>
          <c:marker>
            <c:symbol val="none"/>
          </c:marker>
          <c:cat>
            <c:strRef>
              <c:f>Sheet1!$B$3:$B$11</c:f>
              <c:strCache>
                <c:ptCount val="9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  <c:pt idx="4">
                  <c:v>Week 5</c:v>
                </c:pt>
                <c:pt idx="5">
                  <c:v>Week 6</c:v>
                </c:pt>
                <c:pt idx="6">
                  <c:v>Week 7</c:v>
                </c:pt>
                <c:pt idx="7">
                  <c:v>Week 8</c:v>
                </c:pt>
                <c:pt idx="8">
                  <c:v>Week 9</c:v>
                </c:pt>
              </c:strCache>
            </c:strRef>
          </c:cat>
          <c:val>
            <c:numRef>
              <c:f>Sheet1!$C$3:$C$11</c:f>
              <c:numCache>
                <c:formatCode>General</c:formatCode>
                <c:ptCount val="9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EOL Core 1</c:v>
                </c:pt>
              </c:strCache>
            </c:strRef>
          </c:tx>
          <c:marker>
            <c:symbol val="none"/>
          </c:marker>
          <c:cat>
            <c:strRef>
              <c:f>Sheet1!$B$3:$B$11</c:f>
              <c:strCache>
                <c:ptCount val="9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  <c:pt idx="4">
                  <c:v>Week 5</c:v>
                </c:pt>
                <c:pt idx="5">
                  <c:v>Week 6</c:v>
                </c:pt>
                <c:pt idx="6">
                  <c:v>Week 7</c:v>
                </c:pt>
                <c:pt idx="7">
                  <c:v>Week 8</c:v>
                </c:pt>
                <c:pt idx="8">
                  <c:v>Week 9</c:v>
                </c:pt>
              </c:strCache>
            </c:strRef>
          </c:cat>
          <c:val>
            <c:numRef>
              <c:f>Sheet1!$D$3:$D$11</c:f>
              <c:numCache>
                <c:formatCode>General</c:formatCode>
                <c:ptCount val="9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Sheet1!$E$2</c:f>
              <c:strCache>
                <c:ptCount val="1"/>
                <c:pt idx="0">
                  <c:v>EOL Core 2</c:v>
                </c:pt>
              </c:strCache>
            </c:strRef>
          </c:tx>
          <c:marker>
            <c:symbol val="none"/>
          </c:marker>
          <c:cat>
            <c:strRef>
              <c:f>Sheet1!$B$3:$B$11</c:f>
              <c:strCache>
                <c:ptCount val="9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  <c:pt idx="4">
                  <c:v>Week 5</c:v>
                </c:pt>
                <c:pt idx="5">
                  <c:v>Week 6</c:v>
                </c:pt>
                <c:pt idx="6">
                  <c:v>Week 7</c:v>
                </c:pt>
                <c:pt idx="7">
                  <c:v>Week 8</c:v>
                </c:pt>
                <c:pt idx="8">
                  <c:v>Week 9</c:v>
                </c:pt>
              </c:strCache>
            </c:strRef>
          </c:cat>
          <c:val>
            <c:numRef>
              <c:f>Sheet1!$E$3:$E$11</c:f>
              <c:numCache>
                <c:formatCode>General</c:formatCode>
                <c:ptCount val="9"/>
                <c:pt idx="0">
                  <c:v>12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9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Sheet1!$F$2</c:f>
              <c:strCache>
                <c:ptCount val="1"/>
                <c:pt idx="0">
                  <c:v>External</c:v>
                </c:pt>
              </c:strCache>
            </c:strRef>
          </c:tx>
          <c:marker>
            <c:symbol val="none"/>
          </c:marker>
          <c:cat>
            <c:strRef>
              <c:f>Sheet1!$B$3:$B$11</c:f>
              <c:strCache>
                <c:ptCount val="9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  <c:pt idx="4">
                  <c:v>Week 5</c:v>
                </c:pt>
                <c:pt idx="5">
                  <c:v>Week 6</c:v>
                </c:pt>
                <c:pt idx="6">
                  <c:v>Week 7</c:v>
                </c:pt>
                <c:pt idx="7">
                  <c:v>Week 8</c:v>
                </c:pt>
                <c:pt idx="8">
                  <c:v>Week 9</c:v>
                </c:pt>
              </c:strCache>
            </c:strRef>
          </c:cat>
          <c:val>
            <c:numRef>
              <c:f>Sheet1!$F$3:$F$11</c:f>
              <c:numCache>
                <c:formatCode>General</c:formatCode>
                <c:ptCount val="9"/>
                <c:pt idx="0">
                  <c:v>4</c:v>
                </c:pt>
                <c:pt idx="1">
                  <c:v>10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9</c:v>
                </c:pt>
                <c:pt idx="8">
                  <c:v>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Sheet1!$G$2</c:f>
              <c:strCache>
                <c:ptCount val="1"/>
                <c:pt idx="0">
                  <c:v>Integration</c:v>
                </c:pt>
              </c:strCache>
            </c:strRef>
          </c:tx>
          <c:marker>
            <c:symbol val="none"/>
          </c:marker>
          <c:cat>
            <c:strRef>
              <c:f>Sheet1!$B$3:$B$11</c:f>
              <c:strCache>
                <c:ptCount val="9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  <c:pt idx="4">
                  <c:v>Week 5</c:v>
                </c:pt>
                <c:pt idx="5">
                  <c:v>Week 6</c:v>
                </c:pt>
                <c:pt idx="6">
                  <c:v>Week 7</c:v>
                </c:pt>
                <c:pt idx="7">
                  <c:v>Week 8</c:v>
                </c:pt>
                <c:pt idx="8">
                  <c:v>Week 9</c:v>
                </c:pt>
              </c:strCache>
            </c:strRef>
          </c:cat>
          <c:val>
            <c:numRef>
              <c:f>Sheet1!$G$3:$G$11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298048"/>
        <c:axId val="91340800"/>
      </c:lineChart>
      <c:catAx>
        <c:axId val="91298048"/>
        <c:scaling>
          <c:orientation val="minMax"/>
        </c:scaling>
        <c:delete val="0"/>
        <c:axPos val="b"/>
        <c:majorTickMark val="none"/>
        <c:minorTickMark val="none"/>
        <c:tickLblPos val="nextTo"/>
        <c:crossAx val="91340800"/>
        <c:crosses val="autoZero"/>
        <c:auto val="1"/>
        <c:lblAlgn val="ctr"/>
        <c:lblOffset val="100"/>
        <c:noMultiLvlLbl val="0"/>
      </c:catAx>
      <c:valAx>
        <c:axId val="913408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Defects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912980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zero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Test Case Report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Sheet1!$C$2:$G$2</c:f>
              <c:strCache>
                <c:ptCount val="5"/>
                <c:pt idx="0">
                  <c:v>DB</c:v>
                </c:pt>
                <c:pt idx="1">
                  <c:v>EOL Core 1</c:v>
                </c:pt>
                <c:pt idx="2">
                  <c:v>EOL Core 2</c:v>
                </c:pt>
                <c:pt idx="3">
                  <c:v>External</c:v>
                </c:pt>
                <c:pt idx="4">
                  <c:v>Integration</c:v>
                </c:pt>
              </c:strCache>
            </c:strRef>
          </c:cat>
          <c:val>
            <c:numRef>
              <c:f>Sheet1!$C$3:$G$3</c:f>
              <c:numCache>
                <c:formatCode>General</c:formatCode>
                <c:ptCount val="5"/>
                <c:pt idx="0">
                  <c:v>12</c:v>
                </c:pt>
                <c:pt idx="1">
                  <c:v>58</c:v>
                </c:pt>
                <c:pt idx="2">
                  <c:v>80</c:v>
                </c:pt>
                <c:pt idx="3">
                  <c:v>40</c:v>
                </c:pt>
                <c:pt idx="4">
                  <c:v>40</c:v>
                </c:pt>
              </c:numCache>
            </c:numRef>
          </c:val>
        </c:ser>
        <c:ser>
          <c:idx val="1"/>
          <c:order val="1"/>
          <c:tx>
            <c:strRef>
              <c:f>Sheet1!$B$4</c:f>
              <c:strCache>
                <c:ptCount val="1"/>
                <c:pt idx="0">
                  <c:v>Planned</c:v>
                </c:pt>
              </c:strCache>
            </c:strRef>
          </c:tx>
          <c:invertIfNegative val="0"/>
          <c:cat>
            <c:strRef>
              <c:f>Sheet1!$C$2:$G$2</c:f>
              <c:strCache>
                <c:ptCount val="5"/>
                <c:pt idx="0">
                  <c:v>DB</c:v>
                </c:pt>
                <c:pt idx="1">
                  <c:v>EOL Core 1</c:v>
                </c:pt>
                <c:pt idx="2">
                  <c:v>EOL Core 2</c:v>
                </c:pt>
                <c:pt idx="3">
                  <c:v>External</c:v>
                </c:pt>
                <c:pt idx="4">
                  <c:v>Integration</c:v>
                </c:pt>
              </c:strCache>
            </c:strRef>
          </c:cat>
          <c:val>
            <c:numRef>
              <c:f>Sheet1!$C$4:$G$4</c:f>
              <c:numCache>
                <c:formatCode>General</c:formatCode>
                <c:ptCount val="5"/>
                <c:pt idx="0">
                  <c:v>5</c:v>
                </c:pt>
                <c:pt idx="1">
                  <c:v>29</c:v>
                </c:pt>
                <c:pt idx="2">
                  <c:v>35</c:v>
                </c:pt>
                <c:pt idx="3">
                  <c:v>30</c:v>
                </c:pt>
                <c:pt idx="4">
                  <c:v>12</c:v>
                </c:pt>
              </c:numCache>
            </c:numRef>
          </c:val>
        </c:ser>
        <c:ser>
          <c:idx val="2"/>
          <c:order val="2"/>
          <c:tx>
            <c:strRef>
              <c:f>Sheet1!$B$5</c:f>
              <c:strCache>
                <c:ptCount val="1"/>
                <c:pt idx="0">
                  <c:v>Executed</c:v>
                </c:pt>
              </c:strCache>
            </c:strRef>
          </c:tx>
          <c:invertIfNegative val="0"/>
          <c:cat>
            <c:strRef>
              <c:f>Sheet1!$C$2:$G$2</c:f>
              <c:strCache>
                <c:ptCount val="5"/>
                <c:pt idx="0">
                  <c:v>DB</c:v>
                </c:pt>
                <c:pt idx="1">
                  <c:v>EOL Core 1</c:v>
                </c:pt>
                <c:pt idx="2">
                  <c:v>EOL Core 2</c:v>
                </c:pt>
                <c:pt idx="3">
                  <c:v>External</c:v>
                </c:pt>
                <c:pt idx="4">
                  <c:v>Integration</c:v>
                </c:pt>
              </c:strCache>
            </c:strRef>
          </c:cat>
          <c:val>
            <c:numRef>
              <c:f>Sheet1!$C$5:$G$5</c:f>
              <c:numCache>
                <c:formatCode>General</c:formatCode>
                <c:ptCount val="5"/>
                <c:pt idx="0">
                  <c:v>3</c:v>
                </c:pt>
                <c:pt idx="1">
                  <c:v>28</c:v>
                </c:pt>
                <c:pt idx="2">
                  <c:v>29</c:v>
                </c:pt>
                <c:pt idx="3">
                  <c:v>23</c:v>
                </c:pt>
                <c:pt idx="4">
                  <c:v>12</c:v>
                </c:pt>
              </c:numCache>
            </c:numRef>
          </c:val>
        </c:ser>
        <c:ser>
          <c:idx val="3"/>
          <c:order val="3"/>
          <c:tx>
            <c:strRef>
              <c:f>Sheet1!$B$6</c:f>
              <c:strCache>
                <c:ptCount val="1"/>
                <c:pt idx="0">
                  <c:v>Passed</c:v>
                </c:pt>
              </c:strCache>
            </c:strRef>
          </c:tx>
          <c:invertIfNegative val="0"/>
          <c:cat>
            <c:strRef>
              <c:f>Sheet1!$C$2:$G$2</c:f>
              <c:strCache>
                <c:ptCount val="5"/>
                <c:pt idx="0">
                  <c:v>DB</c:v>
                </c:pt>
                <c:pt idx="1">
                  <c:v>EOL Core 1</c:v>
                </c:pt>
                <c:pt idx="2">
                  <c:v>EOL Core 2</c:v>
                </c:pt>
                <c:pt idx="3">
                  <c:v>External</c:v>
                </c:pt>
                <c:pt idx="4">
                  <c:v>Integration</c:v>
                </c:pt>
              </c:strCache>
            </c:strRef>
          </c:cat>
          <c:val>
            <c:numRef>
              <c:f>Sheet1!$C$6:$G$6</c:f>
              <c:numCache>
                <c:formatCode>General</c:formatCode>
                <c:ptCount val="5"/>
                <c:pt idx="0">
                  <c:v>3</c:v>
                </c:pt>
                <c:pt idx="1">
                  <c:v>22</c:v>
                </c:pt>
                <c:pt idx="2">
                  <c:v>26</c:v>
                </c:pt>
                <c:pt idx="3">
                  <c:v>15</c:v>
                </c:pt>
                <c:pt idx="4">
                  <c:v>4</c:v>
                </c:pt>
              </c:numCache>
            </c:numRef>
          </c:val>
        </c:ser>
        <c:ser>
          <c:idx val="4"/>
          <c:order val="4"/>
          <c:tx>
            <c:strRef>
              <c:f>Sheet1!$B$7</c:f>
              <c:strCache>
                <c:ptCount val="1"/>
                <c:pt idx="0">
                  <c:v>Failed</c:v>
                </c:pt>
              </c:strCache>
            </c:strRef>
          </c:tx>
          <c:invertIfNegative val="0"/>
          <c:cat>
            <c:strRef>
              <c:f>Sheet1!$C$2:$G$2</c:f>
              <c:strCache>
                <c:ptCount val="5"/>
                <c:pt idx="0">
                  <c:v>DB</c:v>
                </c:pt>
                <c:pt idx="1">
                  <c:v>EOL Core 1</c:v>
                </c:pt>
                <c:pt idx="2">
                  <c:v>EOL Core 2</c:v>
                </c:pt>
                <c:pt idx="3">
                  <c:v>External</c:v>
                </c:pt>
                <c:pt idx="4">
                  <c:v>Integration</c:v>
                </c:pt>
              </c:strCache>
            </c:strRef>
          </c:cat>
          <c:val>
            <c:numRef>
              <c:f>Sheet1!$C$7:$G$7</c:f>
              <c:numCache>
                <c:formatCode>General</c:formatCode>
                <c:ptCount val="5"/>
                <c:pt idx="0">
                  <c:v>0</c:v>
                </c:pt>
                <c:pt idx="1">
                  <c:v>6</c:v>
                </c:pt>
                <c:pt idx="2">
                  <c:v>3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089216"/>
        <c:axId val="118090752"/>
      </c:barChart>
      <c:catAx>
        <c:axId val="118089216"/>
        <c:scaling>
          <c:orientation val="minMax"/>
        </c:scaling>
        <c:delete val="0"/>
        <c:axPos val="b"/>
        <c:majorTickMark val="none"/>
        <c:minorTickMark val="none"/>
        <c:tickLblPos val="nextTo"/>
        <c:crossAx val="118090752"/>
        <c:crosses val="autoZero"/>
        <c:auto val="1"/>
        <c:lblAlgn val="ctr"/>
        <c:lblOffset val="100"/>
        <c:noMultiLvlLbl val="0"/>
      </c:catAx>
      <c:valAx>
        <c:axId val="1180907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 of  Test Cases 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180892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zero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47E4A9F5-DD16-6542-BBF7-C2ADF77B96A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9A06D020-43A4-8244-B5ED-EC67DAA95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3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ACA68532-299A-4F24-A401-5EF00B782997}" type="datetimeFigureOut">
              <a:rPr lang="en-US" smtClean="0"/>
              <a:pPr/>
              <a:t>2/6/2014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60" tIns="46680" rIns="93360" bIns="466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846A3697-6DAB-4A32-A932-8293F007F9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2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8552" indent="-29175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7003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3804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00605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A10E1C-7735-47C9-A7FA-8FE26C4C9F9D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7725" cy="34925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342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8552" indent="-29175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7003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3804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00605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A10E1C-7735-47C9-A7FA-8FE26C4C9F9D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7725" cy="34925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34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8552" indent="-29175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7003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3804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00605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A10E1C-7735-47C9-A7FA-8FE26C4C9F9D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7725" cy="34925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34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8552" indent="-29175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7003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3804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00605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A10E1C-7735-47C9-A7FA-8FE26C4C9F9D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7725" cy="34925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34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8552" indent="-29175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7003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3804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00605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A10E1C-7735-47C9-A7FA-8FE26C4C9F9D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7725" cy="34925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34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8552" indent="-29175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7003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3804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00605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A10E1C-7735-47C9-A7FA-8FE26C4C9F9D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7725" cy="34925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34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8552" indent="-29175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7003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3804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00605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A10E1C-7735-47C9-A7FA-8FE26C4C9F9D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7725" cy="34925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342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8552" indent="-29175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7003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3804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00605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A10E1C-7735-47C9-A7FA-8FE26C4C9F9D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7725" cy="34925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34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8552" indent="-29175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7003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3804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00605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A10E1C-7735-47C9-A7FA-8FE26C4C9F9D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7725" cy="34925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34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8552" indent="-29175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7003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3804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00605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A10E1C-7735-47C9-A7FA-8FE26C4C9F9D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7725" cy="34925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34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04800" y="4572000"/>
            <a:ext cx="8534400" cy="8382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04799" y="5410200"/>
            <a:ext cx="8534399" cy="4572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5" name="Footer Placeholder 4"/>
          <p:cNvSpPr txBox="1">
            <a:spLocks/>
          </p:cNvSpPr>
          <p:nvPr userDrawn="1"/>
        </p:nvSpPr>
        <p:spPr>
          <a:xfrm>
            <a:off x="3238500" y="6513063"/>
            <a:ext cx="26670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fueling business transformation</a:t>
            </a:r>
            <a:endParaRPr kumimoji="0" lang="en-US" sz="11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7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0" y="3657600"/>
            <a:ext cx="9144000" cy="45719"/>
          </a:xfrm>
          <a:prstGeom prst="rect">
            <a:avLst/>
          </a:prstGeom>
          <a:solidFill>
            <a:srgbClr val="FF9900"/>
          </a:solidFill>
          <a:ln w="57150" cmpd="sng">
            <a:noFill/>
          </a:ln>
          <a:effectLst>
            <a:outerShdw blurRad="50800" dist="38100" dir="5400000">
              <a:schemeClr val="tx1">
                <a:lumMod val="65000"/>
                <a:lumOff val="35000"/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381000" y="1277521"/>
            <a:ext cx="3581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LiquidHub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 userDrawn="1"/>
        </p:nvSpPr>
        <p:spPr bwMode="auto">
          <a:xfrm>
            <a:off x="406400" y="2099846"/>
            <a:ext cx="3429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FFFF"/>
                </a:solidFill>
                <a:latin typeface="+mn-lt"/>
              </a:rPr>
              <a:t>consulting </a:t>
            </a:r>
            <a:r>
              <a:rPr lang="en-US" sz="1600" dirty="0">
                <a:solidFill>
                  <a:srgbClr val="FFFFFF"/>
                </a:solidFill>
                <a:latin typeface="+mn-lt"/>
              </a:rPr>
              <a:t>| </a:t>
            </a:r>
            <a:r>
              <a:rPr lang="en-US" sz="1600" dirty="0" smtClean="0">
                <a:solidFill>
                  <a:srgbClr val="FFFFFF"/>
                </a:solidFill>
                <a:latin typeface="+mn-lt"/>
              </a:rPr>
              <a:t>solutions </a:t>
            </a:r>
            <a:r>
              <a:rPr lang="en-US" sz="1600" dirty="0">
                <a:solidFill>
                  <a:srgbClr val="FFFFFF"/>
                </a:solidFill>
                <a:latin typeface="+mn-lt"/>
              </a:rPr>
              <a:t>| </a:t>
            </a:r>
            <a:r>
              <a:rPr lang="en-US" sz="1600" dirty="0" smtClean="0">
                <a:solidFill>
                  <a:srgbClr val="FFFFFF"/>
                </a:solidFill>
                <a:latin typeface="+mn-lt"/>
              </a:rPr>
              <a:t>outsourcing  </a:t>
            </a:r>
            <a:endParaRPr lang="en-US" sz="1600" dirty="0">
              <a:solidFill>
                <a:srgbClr val="FFFFFF"/>
              </a:solidFill>
              <a:latin typeface="+mn-lt"/>
            </a:endParaRP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439271" y="2106705"/>
            <a:ext cx="3039035" cy="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tech_image4.jpg"/>
          <p:cNvPicPr>
            <a:picLocks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6132045" y="2895600"/>
            <a:ext cx="1375710" cy="1078992"/>
          </a:xfrm>
          <a:prstGeom prst="rect">
            <a:avLst/>
          </a:prstGeom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0000" endA="300" endPos="55000" dir="5400000" sy="-100000" algn="bl" rotWithShape="0"/>
          </a:effectLst>
        </p:spPr>
      </p:pic>
      <p:pic>
        <p:nvPicPr>
          <p:cNvPr id="23" name="Picture 2" descr="C:\Users\Ram\AppData\Local\Microsoft\Windows\Temporary Internet Files\Content.IE5\ROAOJUDE\MPj04424410000[1].jpg"/>
          <p:cNvPicPr>
            <a:picLocks noChangeAspect="1" noChangeArrowheads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648200" y="2896629"/>
            <a:ext cx="1371600" cy="1076934"/>
          </a:xfrm>
          <a:prstGeom prst="rect">
            <a:avLst/>
          </a:pr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</p:pic>
      <p:pic>
        <p:nvPicPr>
          <p:cNvPr id="24" name="Picture 8" descr="C:\Users\Ram\AppData\Local\Microsoft\Windows\Temporary Internet Files\Content.IE5\XBZNMR35\MPj04447870000[1].jpg"/>
          <p:cNvPicPr>
            <a:picLocks noChangeAspect="1" noChangeArrowheads="1"/>
          </p:cNvPicPr>
          <p:nvPr userDrawn="1"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620000" y="2901696"/>
            <a:ext cx="1381468" cy="1066800"/>
          </a:xfrm>
          <a:prstGeom prst="rect">
            <a:avLst/>
          </a:pr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3238500" y="6513063"/>
            <a:ext cx="26670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fueling business transformation</a:t>
            </a:r>
            <a:endParaRPr kumimoji="0" lang="en-US" sz="11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0" y="6513063"/>
            <a:ext cx="4572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220A62-A631-40AB-8C9A-34F8BA61C9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228600" y="914400"/>
            <a:ext cx="8686800" cy="5334000"/>
          </a:xfrm>
        </p:spPr>
        <p:txBody>
          <a:bodyPr>
            <a:normAutofit/>
          </a:bodyPr>
          <a:lstStyle>
            <a:lvl1pPr>
              <a:buClr>
                <a:schemeClr val="tx2">
                  <a:lumMod val="75000"/>
                </a:schemeClr>
              </a:buClr>
              <a:defRPr sz="2400"/>
            </a:lvl1pPr>
            <a:lvl2pPr>
              <a:buClr>
                <a:schemeClr val="tx2">
                  <a:lumMod val="75000"/>
                </a:schemeClr>
              </a:buClr>
              <a:defRPr sz="2000"/>
            </a:lvl2pPr>
            <a:lvl3pPr>
              <a:buClr>
                <a:schemeClr val="tx2">
                  <a:lumMod val="75000"/>
                </a:schemeClr>
              </a:buClr>
              <a:defRPr sz="1800"/>
            </a:lvl3pPr>
            <a:lvl4pPr>
              <a:buClr>
                <a:schemeClr val="tx2">
                  <a:lumMod val="75000"/>
                </a:schemeClr>
              </a:buClr>
              <a:defRPr sz="1600"/>
            </a:lvl4pPr>
            <a:lvl5pPr>
              <a:buClr>
                <a:schemeClr val="tx2">
                  <a:lumMod val="75000"/>
                </a:schemeClr>
              </a:buCl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648200"/>
            <a:ext cx="7772400" cy="1120775"/>
          </a:xfrm>
        </p:spPr>
        <p:txBody>
          <a:bodyPr anchor="t">
            <a:normAutofit/>
          </a:bodyPr>
          <a:lstStyle>
            <a:lvl1pPr algn="l">
              <a:defRPr sz="3200" b="0" cap="none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0" y="6513063"/>
            <a:ext cx="4572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220A62-A631-40AB-8C9A-34F8BA61C9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334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334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0" y="6513063"/>
            <a:ext cx="4572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220A62-A631-40AB-8C9A-34F8BA61C9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4267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554162"/>
            <a:ext cx="4267200" cy="4694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914400"/>
            <a:ext cx="4267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1" y="1554162"/>
            <a:ext cx="4267200" cy="4694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0" y="6513063"/>
            <a:ext cx="4572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220A62-A631-40AB-8C9A-34F8BA61C9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0" y="6513063"/>
            <a:ext cx="4572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220A62-A631-40AB-8C9A-34F8BA61C9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 userDrawn="1"/>
        </p:nvSpPr>
        <p:spPr>
          <a:xfrm>
            <a:off x="0" y="6513063"/>
            <a:ext cx="4572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220A62-A631-40AB-8C9A-34F8BA61C9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762000"/>
            <a:ext cx="9144000" cy="60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New-blue-back-logo.jpg"/>
          <p:cNvPicPr>
            <a:picLocks noChangeAspect="1"/>
          </p:cNvPicPr>
          <p:nvPr/>
        </p:nvPicPr>
        <p:blipFill>
          <a:blip r:embed="rId10" cstate="screen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11" cstate="screen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  <a:prstGeom prst="rect">
            <a:avLst/>
          </a:prstGeom>
        </p:spPr>
        <p:txBody>
          <a:bodyPr vert="horz" lIns="91440" tIns="0" rIns="9144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86868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3238500" y="6513063"/>
            <a:ext cx="26670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fueling business transformation</a:t>
            </a:r>
            <a:endParaRPr kumimoji="0" lang="en-US" sz="11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</p:sldLayoutIdLst>
  <p:txStyles>
    <p:titleStyle>
      <a:lvl1pPr algn="l" defTabSz="914400" rtl="0" eaLnBrk="1" latinLnBrk="0" hangingPunct="1">
        <a:spcBef>
          <a:spcPct val="0"/>
        </a:spcBef>
        <a:buNone/>
        <a:defRPr lang="en-US"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33363" indent="-233363" algn="l" defTabSz="914400" rtl="0" eaLnBrk="1" latinLnBrk="0" hangingPunct="1">
        <a:spcBef>
          <a:spcPct val="20000"/>
        </a:spcBef>
        <a:buClr>
          <a:srgbClr val="0070C0"/>
        </a:buClr>
        <a:buFont typeface="Arial" pitchFamily="34" charset="0"/>
        <a:buChar char="•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631825" indent="-234950" algn="l" defTabSz="914400" rtl="0" eaLnBrk="1" latinLnBrk="0" hangingPunct="1">
        <a:spcBef>
          <a:spcPct val="20000"/>
        </a:spcBef>
        <a:buClr>
          <a:srgbClr val="0070C0"/>
        </a:buClr>
        <a:buFont typeface="Arial" pitchFamily="34" charset="0"/>
        <a:buChar char="–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168275" algn="l" defTabSz="914400" rtl="0" eaLnBrk="1" latinLnBrk="0" hangingPunct="1">
        <a:spcBef>
          <a:spcPct val="20000"/>
        </a:spcBef>
        <a:buClr>
          <a:srgbClr val="0070C0"/>
        </a:buClr>
        <a:buFont typeface="Arial" pitchFamily="34" charset="0"/>
        <a:buChar char="•"/>
        <a:defRPr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68275" algn="l" defTabSz="914400" rtl="0" eaLnBrk="1" latinLnBrk="0" hangingPunct="1">
        <a:spcBef>
          <a:spcPct val="20000"/>
        </a:spcBef>
        <a:buClr>
          <a:srgbClr val="0070C0"/>
        </a:buClr>
        <a:buFont typeface="Arial" pitchFamily="34" charset="0"/>
        <a:buChar char="–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70C0"/>
        </a:buClr>
        <a:buFont typeface="Arial" pitchFamily="34" charset="0"/>
        <a:buChar char="»"/>
        <a:defRPr lang="en-US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650" y="3665366"/>
            <a:ext cx="4632013" cy="632313"/>
          </a:xfrm>
        </p:spPr>
        <p:txBody>
          <a:bodyPr>
            <a:noAutofit/>
          </a:bodyPr>
          <a:lstStyle/>
          <a:p>
            <a:pPr algn="ctr"/>
            <a:r>
              <a:rPr lang="en-US" sz="2000" b="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AGILE </a:t>
            </a:r>
            <a:r>
              <a:rPr lang="en-US" sz="2000" b="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 </a:t>
            </a:r>
            <a:r>
              <a:rPr lang="en-US" sz="2000" b="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METHODOLOGY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5450" y="6521553"/>
            <a:ext cx="2204055" cy="2744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None/>
              <a:defRPr lang="en-US"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None/>
              <a:defRPr lang="en-US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None/>
              <a:defRPr lang="en-US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None/>
              <a:defRPr lang="en-US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fld id="{BEC8922D-7E4B-4F23-913D-EF2D105C50FB}" type="datetime2">
              <a:rPr lang="en-US" sz="9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Thursday, February 06, 2014</a:t>
            </a:fld>
            <a:endParaRPr lang="en-US" sz="9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39485" y="4254061"/>
            <a:ext cx="8899533" cy="853905"/>
            <a:chOff x="162345" y="4345501"/>
            <a:chExt cx="8899533" cy="853905"/>
          </a:xfrm>
        </p:grpSpPr>
        <p:sp>
          <p:nvSpPr>
            <p:cNvPr id="7" name="Title 1"/>
            <p:cNvSpPr txBox="1">
              <a:spLocks/>
            </p:cNvSpPr>
            <p:nvPr/>
          </p:nvSpPr>
          <p:spPr>
            <a:xfrm>
              <a:off x="196848" y="4361206"/>
              <a:ext cx="8865030" cy="838200"/>
            </a:xfrm>
            <a:prstGeom prst="rect">
              <a:avLst/>
            </a:prstGeom>
          </p:spPr>
          <p:txBody>
            <a:bodyPr vert="horz" lIns="91440" tIns="0" rIns="91440" bIns="0" rtlCol="0" anchor="ctr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lang="en-US" sz="3600" b="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400" cap="small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The QA Process</a:t>
              </a:r>
              <a:endParaRPr lang="en-US" sz="4400" dirty="0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" name="Title 1"/>
            <p:cNvSpPr txBox="1">
              <a:spLocks/>
            </p:cNvSpPr>
            <p:nvPr/>
          </p:nvSpPr>
          <p:spPr>
            <a:xfrm>
              <a:off x="162345" y="4345501"/>
              <a:ext cx="8865030" cy="838200"/>
            </a:xfrm>
            <a:prstGeom prst="rect">
              <a:avLst/>
            </a:prstGeom>
          </p:spPr>
          <p:txBody>
            <a:bodyPr vert="horz" lIns="91440" tIns="0" rIns="91440" bIns="0" rtlCol="0" anchor="ctr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lang="en-US" sz="3600" b="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400" cap="small" dirty="0" smtClean="0">
                  <a:solidFill>
                    <a:srgbClr val="002060"/>
                  </a:solidFill>
                </a:rPr>
                <a:t>The QA Process</a:t>
              </a:r>
              <a:endParaRPr lang="en-US" sz="4400" dirty="0">
                <a:solidFill>
                  <a:srgbClr val="002060"/>
                </a:solidFill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62300" y="5119608"/>
            <a:ext cx="2918460" cy="1165860"/>
          </a:xfrm>
        </p:spPr>
        <p:txBody>
          <a:bodyPr>
            <a:noAutofit/>
          </a:bodyPr>
          <a:lstStyle/>
          <a:p>
            <a:pPr algn="ctr"/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Agile Process Team</a:t>
            </a:r>
          </a:p>
          <a:p>
            <a:r>
              <a:rPr lang="en-US" sz="1200" b="1" dirty="0" smtClean="0"/>
              <a:t>Brad Huett</a:t>
            </a:r>
            <a:r>
              <a:rPr lang="en-US" sz="1200" b="1" dirty="0"/>
              <a:t>	</a:t>
            </a:r>
            <a:r>
              <a:rPr lang="en-US" sz="1200" b="1" dirty="0" smtClean="0"/>
              <a:t>	Don Kasner</a:t>
            </a:r>
          </a:p>
          <a:p>
            <a:r>
              <a:rPr lang="en-US" sz="1200" b="1" dirty="0" smtClean="0"/>
              <a:t>Megan Schmid	Dave Latham</a:t>
            </a:r>
          </a:p>
          <a:p>
            <a:r>
              <a:rPr lang="en-US" sz="1200" b="1" dirty="0" smtClean="0"/>
              <a:t>Erich Villasis		Steven Hill</a:t>
            </a:r>
          </a:p>
          <a:p>
            <a:r>
              <a:rPr lang="en-US" sz="1200" b="1" dirty="0"/>
              <a:t>Siva Natarajan	</a:t>
            </a:r>
            <a:r>
              <a:rPr lang="en-US" sz="1200" b="1" dirty="0" smtClean="0"/>
              <a:t>	Bryce </a:t>
            </a:r>
            <a:r>
              <a:rPr lang="en-US" sz="1200" b="1" dirty="0"/>
              <a:t>Budd</a:t>
            </a:r>
          </a:p>
          <a:p>
            <a:endParaRPr lang="en-US" sz="1200" b="1" dirty="0" smtClean="0"/>
          </a:p>
          <a:p>
            <a:endParaRPr lang="en-US" sz="1200" b="1" dirty="0" smtClean="0"/>
          </a:p>
          <a:p>
            <a:endParaRPr lang="en-US" sz="1200" b="1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5238425" y="151855"/>
            <a:ext cx="3638459" cy="2877565"/>
          </a:xfrm>
          <a:prstGeom prst="rect">
            <a:avLst/>
          </a:prstGeom>
          <a:blipFill dpi="0" rotWithShape="1">
            <a:blip r:embed="rId2">
              <a:alphaModFix amt="46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11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75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25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1461" y="231075"/>
            <a:ext cx="8142520" cy="302331"/>
          </a:xfrm>
        </p:spPr>
        <p:txBody>
          <a:bodyPr>
            <a:noAutofit/>
          </a:bodyPr>
          <a:lstStyle/>
          <a:p>
            <a:pPr algn="r">
              <a:tabLst>
                <a:tab pos="7443205" algn="r"/>
                <a:tab pos="7675994" algn="r"/>
              </a:tabLst>
            </a:pPr>
            <a:r>
              <a:rPr lang="en-US" sz="1900" b="1" dirty="0" smtClean="0"/>
              <a:t>What are the Roles and Responsibilities for the QA Team: Part One?</a:t>
            </a:r>
            <a:endParaRPr lang="en-US" sz="1900" b="1" dirty="0"/>
          </a:p>
        </p:txBody>
      </p:sp>
      <p:pic>
        <p:nvPicPr>
          <p:cNvPr id="61" name="Picture 2" descr="C:\Users\BHuett\Dropbox\WordPress\Templates\Images\Content\Blogs\AgileSeries\SprintDevelopmentProcess\DevelopmentAndDesign\AgileDevelopmentCycles_S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228" y="6037"/>
            <a:ext cx="729614" cy="687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1" y="244949"/>
            <a:ext cx="904875" cy="295275"/>
          </a:xfrm>
          <a:prstGeom prst="rect">
            <a:avLst/>
          </a:prstGeom>
        </p:spPr>
      </p:pic>
      <p:graphicFrame>
        <p:nvGraphicFramePr>
          <p:cNvPr id="11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456591"/>
              </p:ext>
            </p:extLst>
          </p:nvPr>
        </p:nvGraphicFramePr>
        <p:xfrm>
          <a:off x="307011" y="992035"/>
          <a:ext cx="8462512" cy="516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8930"/>
                <a:gridCol w="3626791"/>
                <a:gridCol w="3626791"/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Roles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Responsibility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Deliverables </a:t>
                      </a:r>
                      <a:endParaRPr lang="en-US" sz="1100" dirty="0"/>
                    </a:p>
                  </a:txBody>
                  <a:tcPr marL="96028" marR="96028"/>
                </a:tc>
              </a:tr>
              <a:tr h="36197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CoE</a:t>
                      </a:r>
                      <a:r>
                        <a:rPr lang="en-US" sz="1100" baseline="0" dirty="0" smtClean="0"/>
                        <a:t> Consultant 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50% Consulting</a:t>
                      </a:r>
                      <a:r>
                        <a:rPr lang="en-US" sz="1100" baseline="0" dirty="0" smtClean="0"/>
                        <a:t> Resource that </a:t>
                      </a:r>
                      <a:r>
                        <a:rPr lang="en-US" sz="1100" dirty="0" smtClean="0"/>
                        <a:t>Partners</a:t>
                      </a:r>
                      <a:r>
                        <a:rPr lang="en-US" sz="1100" baseline="0" dirty="0" smtClean="0"/>
                        <a:t> with the Director of QA \ Release Management on implementing the Testing Center of Excellence (CoE), Defining the Test Strategy used on and off shore resources, participates in the initial screening of candidate.  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CoE</a:t>
                      </a:r>
                      <a:r>
                        <a:rPr lang="en-US" sz="1100" baseline="0" dirty="0" smtClean="0"/>
                        <a:t> Implementation Plan </a:t>
                      </a:r>
                    </a:p>
                    <a:p>
                      <a:r>
                        <a:rPr lang="en-US" sz="1100" baseline="0" dirty="0" smtClean="0"/>
                        <a:t>Quality Process documentation </a:t>
                      </a:r>
                    </a:p>
                    <a:p>
                      <a:r>
                        <a:rPr lang="en-US" sz="1100" baseline="0" dirty="0" smtClean="0"/>
                        <a:t>Tool identification and Initial Tool Review </a:t>
                      </a:r>
                    </a:p>
                    <a:p>
                      <a:r>
                        <a:rPr lang="en-US" sz="1100" baseline="0" dirty="0" smtClean="0"/>
                        <a:t>Initial screening and sourcing  for potential </a:t>
                      </a:r>
                    </a:p>
                    <a:p>
                      <a:r>
                        <a:rPr lang="en-US" sz="1100" baseline="0" dirty="0" smtClean="0"/>
                        <a:t>Metric Report implementation </a:t>
                      </a:r>
                      <a:endParaRPr lang="en-US" sz="1100" dirty="0"/>
                    </a:p>
                  </a:txBody>
                  <a:tcPr marL="96028" marR="96028"/>
                </a:tc>
              </a:tr>
              <a:tr h="36197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QA Lead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Coordinates tasks QA Analysts,</a:t>
                      </a:r>
                      <a:r>
                        <a:rPr lang="en-US" sz="1100" baseline="0" dirty="0" smtClean="0"/>
                        <a:t> servers a SME for the team, Approves Test Data &amp; Scenarios used, Defines and executes Test Cases used</a:t>
                      </a:r>
                    </a:p>
                    <a:p>
                      <a:endParaRPr lang="en-US" sz="11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 smtClean="0"/>
                        <a:t>NOTE – The QA Lead will focus on the 6.0 Initiative and leading the QA Effort with direction from the </a:t>
                      </a:r>
                      <a:r>
                        <a:rPr lang="en-US" sz="1100" dirty="0" smtClean="0"/>
                        <a:t>Director of QA \ Release Management</a:t>
                      </a:r>
                      <a:r>
                        <a:rPr lang="en-US" sz="1100" baseline="0" dirty="0" smtClean="0"/>
                        <a:t> </a:t>
                      </a:r>
                      <a:endParaRPr lang="en-US" sz="1100" dirty="0" smtClean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baseline="0" dirty="0" smtClean="0"/>
                        <a:t>Acceptance Criteria </a:t>
                      </a:r>
                    </a:p>
                    <a:p>
                      <a:r>
                        <a:rPr lang="en-US" sz="1100" baseline="0" dirty="0" smtClean="0"/>
                        <a:t>Test Data and Test Cases </a:t>
                      </a:r>
                    </a:p>
                    <a:p>
                      <a:r>
                        <a:rPr lang="en-US" sz="1100" baseline="0" dirty="0" smtClean="0"/>
                        <a:t>Sprint Test Report</a:t>
                      </a:r>
                    </a:p>
                    <a:p>
                      <a:r>
                        <a:rPr lang="en-US" sz="1100" baseline="0" dirty="0" smtClean="0"/>
                        <a:t>Test Defect Report</a:t>
                      </a:r>
                    </a:p>
                    <a:p>
                      <a:r>
                        <a:rPr lang="en-US" sz="1100" baseline="0" dirty="0" smtClean="0"/>
                        <a:t>Sprint Review Demo</a:t>
                      </a:r>
                    </a:p>
                    <a:p>
                      <a:endParaRPr lang="en-US" sz="1100" dirty="0"/>
                    </a:p>
                  </a:txBody>
                  <a:tcPr marL="96028" marR="96028"/>
                </a:tc>
              </a:tr>
              <a:tr h="36197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External</a:t>
                      </a:r>
                      <a:r>
                        <a:rPr lang="en-US" sz="1100" baseline="0" dirty="0" smtClean="0"/>
                        <a:t> QA Lead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Coordinates tasks QA Analysts,</a:t>
                      </a:r>
                      <a:r>
                        <a:rPr lang="en-US" sz="1100" baseline="0" dirty="0" smtClean="0"/>
                        <a:t> servers a SME for the team, Conducts training for new resources, Defines Test Data &amp; Scenarios used, Defines and executes Test Cases used</a:t>
                      </a:r>
                      <a:endParaRPr lang="en-US" sz="1100" dirty="0" smtClean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Acceptance Criteria</a:t>
                      </a:r>
                      <a:r>
                        <a:rPr lang="en-US" sz="1100" baseline="0" dirty="0" smtClean="0"/>
                        <a:t> </a:t>
                      </a:r>
                      <a:endParaRPr lang="en-US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Training Schedule for off-shore</a:t>
                      </a:r>
                      <a:r>
                        <a:rPr lang="en-US" sz="1100" baseline="0" dirty="0" smtClean="0"/>
                        <a:t> resources </a:t>
                      </a:r>
                    </a:p>
                    <a:p>
                      <a:r>
                        <a:rPr lang="en-US" sz="1100" baseline="0" dirty="0" smtClean="0"/>
                        <a:t>Test Data and Test Cases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 smtClean="0"/>
                        <a:t>Sprint Test Report</a:t>
                      </a:r>
                    </a:p>
                    <a:p>
                      <a:r>
                        <a:rPr lang="en-US" sz="1100" baseline="0" dirty="0" smtClean="0"/>
                        <a:t>Sprint Review Demo</a:t>
                      </a:r>
                    </a:p>
                    <a:p>
                      <a:r>
                        <a:rPr lang="en-US" sz="1100" baseline="0" dirty="0" smtClean="0"/>
                        <a:t>Test Defect Report</a:t>
                      </a:r>
                    </a:p>
                  </a:txBody>
                  <a:tcPr marL="96028" marR="96028"/>
                </a:tc>
              </a:tr>
              <a:tr h="36197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Integration</a:t>
                      </a:r>
                      <a:r>
                        <a:rPr lang="en-US" sz="1100" baseline="0" dirty="0" smtClean="0"/>
                        <a:t>  / UAT QA team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Development of the Integration</a:t>
                      </a:r>
                      <a:r>
                        <a:rPr lang="en-US" sz="1100" baseline="0" dirty="0" smtClean="0"/>
                        <a:t> Scenarios, working with the Business partners on UAT, Development and Maintaining Regression Testing, Recommends scenarios for Automation 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baseline="0" dirty="0" smtClean="0"/>
                        <a:t>Test Data and Test Cases </a:t>
                      </a:r>
                    </a:p>
                    <a:p>
                      <a:r>
                        <a:rPr lang="en-US" sz="1100" baseline="0" dirty="0" smtClean="0"/>
                        <a:t>Test Defect Report </a:t>
                      </a:r>
                    </a:p>
                    <a:p>
                      <a:endParaRPr lang="en-US" sz="1100" dirty="0"/>
                    </a:p>
                  </a:txBody>
                  <a:tcPr marL="96028" marR="96028"/>
                </a:tc>
              </a:tr>
              <a:tr h="16615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Automation Engineer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Development and Maintaining Automation testing scripts</a:t>
                      </a:r>
                      <a:r>
                        <a:rPr lang="en-US" sz="1100" baseline="0" dirty="0" smtClean="0"/>
                        <a:t> and data </a:t>
                      </a:r>
                      <a:endParaRPr lang="en-US" sz="1100" dirty="0" smtClean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Automation</a:t>
                      </a:r>
                      <a:r>
                        <a:rPr lang="en-US" sz="1100" baseline="0" dirty="0" smtClean="0"/>
                        <a:t> Tool identification and implementation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 smtClean="0"/>
                        <a:t>Automation script execution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L="96028" marR="96028"/>
                </a:tc>
              </a:tr>
              <a:tr h="28621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Performance</a:t>
                      </a:r>
                      <a:r>
                        <a:rPr lang="en-US" sz="1100" baseline="0" dirty="0" smtClean="0"/>
                        <a:t> Engineer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Development and Maintaining Performance testing scripts</a:t>
                      </a:r>
                      <a:r>
                        <a:rPr lang="en-US" sz="1100" baseline="0" dirty="0" smtClean="0"/>
                        <a:t> and data 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Test Scripts for Load </a:t>
                      </a:r>
                      <a:endParaRPr lang="en-US" sz="1100" baseline="0" dirty="0" smtClean="0"/>
                    </a:p>
                    <a:p>
                      <a:r>
                        <a:rPr lang="en-US" sz="1100" baseline="0" dirty="0" smtClean="0"/>
                        <a:t>Summary of application performance under load</a:t>
                      </a:r>
                      <a:endParaRPr lang="en-US" sz="1100" dirty="0"/>
                    </a:p>
                  </a:txBody>
                  <a:tcPr marL="96028" marR="9602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871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1461" y="231075"/>
            <a:ext cx="8142520" cy="302331"/>
          </a:xfrm>
        </p:spPr>
        <p:txBody>
          <a:bodyPr>
            <a:noAutofit/>
          </a:bodyPr>
          <a:lstStyle/>
          <a:p>
            <a:pPr algn="r">
              <a:tabLst>
                <a:tab pos="7443205" algn="r"/>
                <a:tab pos="7675994" algn="r"/>
              </a:tabLst>
            </a:pPr>
            <a:r>
              <a:rPr lang="en-US" sz="1900" b="1" dirty="0" smtClean="0"/>
              <a:t>What are the Roles and Responsibilities for the QA Team: Part Two?</a:t>
            </a:r>
            <a:endParaRPr lang="en-US" sz="1900" b="1" dirty="0"/>
          </a:p>
        </p:txBody>
      </p:sp>
      <p:pic>
        <p:nvPicPr>
          <p:cNvPr id="61" name="Picture 2" descr="C:\Users\BHuett\Dropbox\WordPress\Templates\Images\Content\Blogs\AgileSeries\SprintDevelopmentProcess\DevelopmentAndDesign\AgileDevelopmentCycles_S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228" y="6037"/>
            <a:ext cx="729614" cy="687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1" y="244949"/>
            <a:ext cx="904875" cy="295275"/>
          </a:xfrm>
          <a:prstGeom prst="rect">
            <a:avLst/>
          </a:prstGeom>
        </p:spPr>
      </p:pic>
      <p:graphicFrame>
        <p:nvGraphicFramePr>
          <p:cNvPr id="6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218515"/>
              </p:ext>
            </p:extLst>
          </p:nvPr>
        </p:nvGraphicFramePr>
        <p:xfrm>
          <a:off x="339667" y="1204299"/>
          <a:ext cx="8462512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8930"/>
                <a:gridCol w="3626791"/>
                <a:gridCol w="3626791"/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Roles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Responsibility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Deliverables </a:t>
                      </a:r>
                      <a:endParaRPr lang="en-US" sz="1100" dirty="0"/>
                    </a:p>
                  </a:txBody>
                  <a:tcPr marL="96028" marR="96028"/>
                </a:tc>
              </a:tr>
              <a:tr h="361970">
                <a:tc rowSpan="2">
                  <a:txBody>
                    <a:bodyPr/>
                    <a:lstStyle/>
                    <a:p>
                      <a:r>
                        <a:rPr lang="en-US" sz="1100" dirty="0" smtClean="0"/>
                        <a:t>QA Engineer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Supports the sprint</a:t>
                      </a:r>
                      <a:r>
                        <a:rPr lang="en-US" sz="1100" baseline="0" dirty="0" smtClean="0"/>
                        <a:t> team by defining Acceptance Criteria, Supports the Development  effort through assisting in Unit Test creation, Defines Test Data &amp; Scenarios used, Defines and executes Test Cases used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baseline="0" dirty="0" smtClean="0"/>
                        <a:t>Acceptance Criteria </a:t>
                      </a:r>
                    </a:p>
                    <a:p>
                      <a:r>
                        <a:rPr lang="en-US" sz="1100" baseline="0" dirty="0" smtClean="0"/>
                        <a:t>Test Data and Test Cases </a:t>
                      </a:r>
                    </a:p>
                    <a:p>
                      <a:r>
                        <a:rPr lang="en-US" sz="1100" baseline="0" dirty="0" smtClean="0"/>
                        <a:t>Test Defect Report</a:t>
                      </a:r>
                    </a:p>
                    <a:p>
                      <a:endParaRPr lang="en-US" sz="1100" dirty="0"/>
                    </a:p>
                  </a:txBody>
                  <a:tcPr marL="96028" marR="96028"/>
                </a:tc>
              </a:tr>
              <a:tr h="361970"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Supports</a:t>
                      </a:r>
                      <a:r>
                        <a:rPr lang="en-US" sz="1100" baseline="0" dirty="0" smtClean="0"/>
                        <a:t> the Business by providing initial level application support through Training, Guidance, Issue Triage </a:t>
                      </a:r>
                    </a:p>
                    <a:p>
                      <a:r>
                        <a:rPr lang="en-US" sz="1100" b="1" baseline="0" dirty="0" smtClean="0"/>
                        <a:t>NOTE – Requires Business and Application Domain Knowledge </a:t>
                      </a:r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b="0" baseline="0" dirty="0" smtClean="0"/>
                        <a:t>Troubleshooting  via Work Order Tracking System </a:t>
                      </a:r>
                    </a:p>
                    <a:p>
                      <a:r>
                        <a:rPr lang="en-US" sz="1100" b="0" baseline="0" dirty="0" smtClean="0"/>
                        <a:t>User Manual Updates and Training per bug \ enhancement </a:t>
                      </a:r>
                    </a:p>
                  </a:txBody>
                  <a:tcPr marL="96028" marR="96028"/>
                </a:tc>
              </a:tr>
              <a:tr h="3619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Release Management</a:t>
                      </a:r>
                      <a:r>
                        <a:rPr lang="en-US" sz="1100" baseline="0" dirty="0" smtClean="0"/>
                        <a:t> Support </a:t>
                      </a:r>
                      <a:endParaRPr lang="en-US" sz="1100" dirty="0" smtClean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Coordinates application related</a:t>
                      </a:r>
                      <a:r>
                        <a:rPr lang="en-US" sz="1100" baseline="0" dirty="0" smtClean="0"/>
                        <a:t> changes from inception to roll-out, focusing on sign-off, communication, issue escalation, etc. </a:t>
                      </a:r>
                      <a:endParaRPr lang="en-US" sz="1100" dirty="0" smtClean="0"/>
                    </a:p>
                    <a:p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Status Reports </a:t>
                      </a:r>
                    </a:p>
                    <a:p>
                      <a:r>
                        <a:rPr lang="en-US" sz="1100" dirty="0" smtClean="0"/>
                        <a:t>Deployment strategy</a:t>
                      </a:r>
                      <a:r>
                        <a:rPr lang="en-US" sz="1100" baseline="0" dirty="0" smtClean="0"/>
                        <a:t> </a:t>
                      </a:r>
                    </a:p>
                    <a:p>
                      <a:r>
                        <a:rPr lang="en-US" sz="1100" b="0" baseline="0" dirty="0" smtClean="0"/>
                        <a:t>User Manual Updates and Training per change </a:t>
                      </a:r>
                    </a:p>
                    <a:p>
                      <a:endParaRPr lang="en-US" sz="1100" b="0" baseline="0" dirty="0" smtClean="0"/>
                    </a:p>
                  </a:txBody>
                  <a:tcPr marL="96028" marR="96028"/>
                </a:tc>
              </a:tr>
              <a:tr h="3619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Project Manager </a:t>
                      </a:r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Project</a:t>
                      </a:r>
                      <a:r>
                        <a:rPr lang="en-US" sz="1100" baseline="0" dirty="0" smtClean="0"/>
                        <a:t> support for IT Related projects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Project Plans developed and </a:t>
                      </a:r>
                    </a:p>
                    <a:p>
                      <a:r>
                        <a:rPr lang="en-US" sz="1100" dirty="0" smtClean="0"/>
                        <a:t>Status</a:t>
                      </a:r>
                      <a:r>
                        <a:rPr lang="en-US" sz="1100" baseline="0" dirty="0" smtClean="0"/>
                        <a:t> reports </a:t>
                      </a:r>
                      <a:br>
                        <a:rPr lang="en-US" sz="1100" baseline="0" dirty="0" smtClean="0"/>
                      </a:br>
                      <a:r>
                        <a:rPr lang="en-US" sz="1100" baseline="0" dirty="0" smtClean="0"/>
                        <a:t>Communication Plans </a:t>
                      </a:r>
                      <a:endParaRPr lang="en-US" sz="1100" dirty="0"/>
                    </a:p>
                  </a:txBody>
                  <a:tcPr marL="96028" marR="96028"/>
                </a:tc>
              </a:tr>
              <a:tr h="36197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Director of QA \ Release Management</a:t>
                      </a:r>
                      <a:r>
                        <a:rPr lang="en-US" sz="1100" baseline="0" dirty="0" smtClean="0"/>
                        <a:t> 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Oversees</a:t>
                      </a:r>
                      <a:r>
                        <a:rPr lang="en-US" sz="1100" baseline="0" dirty="0" smtClean="0"/>
                        <a:t> the organization with a focus on implementing standards and best practices.  In addition, will coordinate the 6.0 testing initiative while leading the 5.X testing initiative.   </a:t>
                      </a:r>
                      <a:endParaRPr lang="en-US" sz="1100" dirty="0"/>
                    </a:p>
                  </a:txBody>
                  <a:tcPr marL="96028" marR="96028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028" marR="9602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62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3101" y="239239"/>
            <a:ext cx="8142520" cy="302331"/>
          </a:xfrm>
        </p:spPr>
        <p:txBody>
          <a:bodyPr>
            <a:noAutofit/>
          </a:bodyPr>
          <a:lstStyle/>
          <a:p>
            <a:pPr algn="r">
              <a:tabLst>
                <a:tab pos="7443205" algn="r"/>
                <a:tab pos="7675994" algn="r"/>
              </a:tabLst>
            </a:pPr>
            <a:r>
              <a:rPr lang="en-US" sz="2300" b="1" dirty="0" smtClean="0"/>
              <a:t>What is the QA Global Delivery Service Governance Model?</a:t>
            </a:r>
            <a:endParaRPr lang="en-US" sz="2300" b="1" dirty="0"/>
          </a:p>
        </p:txBody>
      </p:sp>
      <p:pic>
        <p:nvPicPr>
          <p:cNvPr id="61" name="Picture 2" descr="C:\Users\BHuett\Dropbox\WordPress\Templates\Images\Content\Blogs\AgileSeries\SprintDevelopmentProcess\DevelopmentAndDesign\AgileDevelopmentCycles_S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228" y="6037"/>
            <a:ext cx="729614" cy="687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1" y="244949"/>
            <a:ext cx="904875" cy="29527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89807" y="1023264"/>
            <a:ext cx="8941253" cy="5127171"/>
            <a:chOff x="97971" y="1064084"/>
            <a:chExt cx="8941253" cy="5127171"/>
          </a:xfrm>
        </p:grpSpPr>
        <p:sp>
          <p:nvSpPr>
            <p:cNvPr id="11" name="Rounded Rectangle 10"/>
            <p:cNvSpPr/>
            <p:nvPr/>
          </p:nvSpPr>
          <p:spPr>
            <a:xfrm>
              <a:off x="97971" y="1302209"/>
              <a:ext cx="8941253" cy="4889046"/>
            </a:xfrm>
            <a:prstGeom prst="roundRect">
              <a:avLst>
                <a:gd name="adj" fmla="val 4149"/>
              </a:avLst>
            </a:prstGeom>
            <a:gradFill flip="none" rotWithShape="1">
              <a:gsLst>
                <a:gs pos="50000">
                  <a:srgbClr val="0071B9">
                    <a:tint val="44500"/>
                    <a:satMod val="160000"/>
                  </a:srgbClr>
                </a:gs>
                <a:gs pos="88000">
                  <a:sysClr val="window" lastClr="FFFFFF">
                    <a:alpha val="0"/>
                  </a:sysClr>
                </a:gs>
              </a:gsLst>
              <a:lin ang="0" scaled="1"/>
              <a:tileRect/>
            </a:gradFill>
            <a:ln w="12700" cap="flat" cmpd="sng" algn="ctr">
              <a:solidFill>
                <a:srgbClr val="0070C0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E46C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"/>
            <p:cNvSpPr/>
            <p:nvPr/>
          </p:nvSpPr>
          <p:spPr>
            <a:xfrm>
              <a:off x="5456238" y="3888247"/>
              <a:ext cx="1211262" cy="849312"/>
            </a:xfrm>
            <a:custGeom>
              <a:avLst/>
              <a:gdLst>
                <a:gd name="connsiteX0" fmla="*/ 0 w 1000521"/>
                <a:gd name="connsiteY0" fmla="*/ 0 h 843478"/>
                <a:gd name="connsiteX1" fmla="*/ 1000521 w 1000521"/>
                <a:gd name="connsiteY1" fmla="*/ 0 h 843478"/>
                <a:gd name="connsiteX2" fmla="*/ 1000521 w 1000521"/>
                <a:gd name="connsiteY2" fmla="*/ 843478 h 843478"/>
                <a:gd name="connsiteX3" fmla="*/ 0 w 1000521"/>
                <a:gd name="connsiteY3" fmla="*/ 843478 h 843478"/>
                <a:gd name="connsiteX4" fmla="*/ 0 w 1000521"/>
                <a:gd name="connsiteY4" fmla="*/ 0 h 843478"/>
                <a:gd name="connsiteX0" fmla="*/ 559785 w 1560306"/>
                <a:gd name="connsiteY0" fmla="*/ 0 h 848543"/>
                <a:gd name="connsiteX1" fmla="*/ 1560306 w 1560306"/>
                <a:gd name="connsiteY1" fmla="*/ 0 h 848543"/>
                <a:gd name="connsiteX2" fmla="*/ 1560306 w 1560306"/>
                <a:gd name="connsiteY2" fmla="*/ 843478 h 848543"/>
                <a:gd name="connsiteX3" fmla="*/ 0 w 1560306"/>
                <a:gd name="connsiteY3" fmla="*/ 848543 h 848543"/>
                <a:gd name="connsiteX4" fmla="*/ 559785 w 1560306"/>
                <a:gd name="connsiteY4" fmla="*/ 0 h 848543"/>
                <a:gd name="connsiteX0" fmla="*/ 559785 w 1560306"/>
                <a:gd name="connsiteY0" fmla="*/ 0 h 851076"/>
                <a:gd name="connsiteX1" fmla="*/ 1560306 w 1560306"/>
                <a:gd name="connsiteY1" fmla="*/ 0 h 851076"/>
                <a:gd name="connsiteX2" fmla="*/ 1193026 w 1560306"/>
                <a:gd name="connsiteY2" fmla="*/ 851076 h 851076"/>
                <a:gd name="connsiteX3" fmla="*/ 0 w 1560306"/>
                <a:gd name="connsiteY3" fmla="*/ 848543 h 851076"/>
                <a:gd name="connsiteX4" fmla="*/ 559785 w 1560306"/>
                <a:gd name="connsiteY4" fmla="*/ 0 h 851076"/>
                <a:gd name="connsiteX0" fmla="*/ 559785 w 1193026"/>
                <a:gd name="connsiteY0" fmla="*/ 7598 h 858674"/>
                <a:gd name="connsiteX1" fmla="*/ 559785 w 1193026"/>
                <a:gd name="connsiteY1" fmla="*/ 0 h 858674"/>
                <a:gd name="connsiteX2" fmla="*/ 1193026 w 1193026"/>
                <a:gd name="connsiteY2" fmla="*/ 858674 h 858674"/>
                <a:gd name="connsiteX3" fmla="*/ 0 w 1193026"/>
                <a:gd name="connsiteY3" fmla="*/ 856141 h 858674"/>
                <a:gd name="connsiteX4" fmla="*/ 559785 w 1193026"/>
                <a:gd name="connsiteY4" fmla="*/ 7598 h 858674"/>
                <a:gd name="connsiteX0" fmla="*/ 544696 w 1177937"/>
                <a:gd name="connsiteY0" fmla="*/ 7598 h 858674"/>
                <a:gd name="connsiteX1" fmla="*/ 544696 w 1177937"/>
                <a:gd name="connsiteY1" fmla="*/ 0 h 858674"/>
                <a:gd name="connsiteX2" fmla="*/ 1177937 w 1177937"/>
                <a:gd name="connsiteY2" fmla="*/ 858674 h 858674"/>
                <a:gd name="connsiteX3" fmla="*/ 0 w 1177937"/>
                <a:gd name="connsiteY3" fmla="*/ 856141 h 858674"/>
                <a:gd name="connsiteX4" fmla="*/ 544696 w 1177937"/>
                <a:gd name="connsiteY4" fmla="*/ 7598 h 858674"/>
                <a:gd name="connsiteX0" fmla="*/ 499429 w 1177937"/>
                <a:gd name="connsiteY0" fmla="*/ 53292 h 858674"/>
                <a:gd name="connsiteX1" fmla="*/ 544696 w 1177937"/>
                <a:gd name="connsiteY1" fmla="*/ 0 h 858674"/>
                <a:gd name="connsiteX2" fmla="*/ 1177937 w 1177937"/>
                <a:gd name="connsiteY2" fmla="*/ 858674 h 858674"/>
                <a:gd name="connsiteX3" fmla="*/ 0 w 1177937"/>
                <a:gd name="connsiteY3" fmla="*/ 856141 h 858674"/>
                <a:gd name="connsiteX4" fmla="*/ 499429 w 1177937"/>
                <a:gd name="connsiteY4" fmla="*/ 53292 h 858674"/>
                <a:gd name="connsiteX0" fmla="*/ 499429 w 1211133"/>
                <a:gd name="connsiteY0" fmla="*/ 53292 h 858674"/>
                <a:gd name="connsiteX1" fmla="*/ 544696 w 1211133"/>
                <a:gd name="connsiteY1" fmla="*/ 0 h 858674"/>
                <a:gd name="connsiteX2" fmla="*/ 1211133 w 1211133"/>
                <a:gd name="connsiteY2" fmla="*/ 858674 h 858674"/>
                <a:gd name="connsiteX3" fmla="*/ 0 w 1211133"/>
                <a:gd name="connsiteY3" fmla="*/ 856141 h 858674"/>
                <a:gd name="connsiteX4" fmla="*/ 499429 w 1211133"/>
                <a:gd name="connsiteY4" fmla="*/ 53292 h 858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1133" h="858674">
                  <a:moveTo>
                    <a:pt x="499429" y="53292"/>
                  </a:moveTo>
                  <a:lnTo>
                    <a:pt x="544696" y="0"/>
                  </a:lnTo>
                  <a:lnTo>
                    <a:pt x="1211133" y="858674"/>
                  </a:lnTo>
                  <a:lnTo>
                    <a:pt x="0" y="856141"/>
                  </a:lnTo>
                  <a:lnTo>
                    <a:pt x="499429" y="53292"/>
                  </a:lnTo>
                  <a:close/>
                </a:path>
              </a:pathLst>
            </a:custGeom>
            <a:gradFill rotWithShape="1">
              <a:gsLst>
                <a:gs pos="0">
                  <a:srgbClr val="E46C00">
                    <a:tint val="50000"/>
                    <a:satMod val="300000"/>
                  </a:srgbClr>
                </a:gs>
                <a:gs pos="35000">
                  <a:srgbClr val="E46C00">
                    <a:tint val="37000"/>
                    <a:satMod val="300000"/>
                  </a:srgbClr>
                </a:gs>
                <a:gs pos="100000">
                  <a:srgbClr val="E46C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E46C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0" cap="none" spc="0" normalizeH="0" baseline="0" noProof="0" dirty="0">
                <a:ln>
                  <a:solidFill>
                    <a:sysClr val="window" lastClr="FFFFFF"/>
                  </a:solidFill>
                </a:ln>
                <a:solidFill>
                  <a:sysClr val="window" lastClr="FFFFFF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endParaRPr>
            </a:p>
          </p:txBody>
        </p:sp>
        <p:sp>
          <p:nvSpPr>
            <p:cNvPr id="13" name="Rectangle 1"/>
            <p:cNvSpPr/>
            <p:nvPr/>
          </p:nvSpPr>
          <p:spPr>
            <a:xfrm>
              <a:off x="2352675" y="3891422"/>
              <a:ext cx="1177925" cy="850900"/>
            </a:xfrm>
            <a:custGeom>
              <a:avLst/>
              <a:gdLst>
                <a:gd name="connsiteX0" fmla="*/ 0 w 1000521"/>
                <a:gd name="connsiteY0" fmla="*/ 0 h 843478"/>
                <a:gd name="connsiteX1" fmla="*/ 1000521 w 1000521"/>
                <a:gd name="connsiteY1" fmla="*/ 0 h 843478"/>
                <a:gd name="connsiteX2" fmla="*/ 1000521 w 1000521"/>
                <a:gd name="connsiteY2" fmla="*/ 843478 h 843478"/>
                <a:gd name="connsiteX3" fmla="*/ 0 w 1000521"/>
                <a:gd name="connsiteY3" fmla="*/ 843478 h 843478"/>
                <a:gd name="connsiteX4" fmla="*/ 0 w 1000521"/>
                <a:gd name="connsiteY4" fmla="*/ 0 h 843478"/>
                <a:gd name="connsiteX0" fmla="*/ 559785 w 1560306"/>
                <a:gd name="connsiteY0" fmla="*/ 0 h 848543"/>
                <a:gd name="connsiteX1" fmla="*/ 1560306 w 1560306"/>
                <a:gd name="connsiteY1" fmla="*/ 0 h 848543"/>
                <a:gd name="connsiteX2" fmla="*/ 1560306 w 1560306"/>
                <a:gd name="connsiteY2" fmla="*/ 843478 h 848543"/>
                <a:gd name="connsiteX3" fmla="*/ 0 w 1560306"/>
                <a:gd name="connsiteY3" fmla="*/ 848543 h 848543"/>
                <a:gd name="connsiteX4" fmla="*/ 559785 w 1560306"/>
                <a:gd name="connsiteY4" fmla="*/ 0 h 848543"/>
                <a:gd name="connsiteX0" fmla="*/ 559785 w 1560306"/>
                <a:gd name="connsiteY0" fmla="*/ 0 h 851076"/>
                <a:gd name="connsiteX1" fmla="*/ 1560306 w 1560306"/>
                <a:gd name="connsiteY1" fmla="*/ 0 h 851076"/>
                <a:gd name="connsiteX2" fmla="*/ 1193026 w 1560306"/>
                <a:gd name="connsiteY2" fmla="*/ 851076 h 851076"/>
                <a:gd name="connsiteX3" fmla="*/ 0 w 1560306"/>
                <a:gd name="connsiteY3" fmla="*/ 848543 h 851076"/>
                <a:gd name="connsiteX4" fmla="*/ 559785 w 1560306"/>
                <a:gd name="connsiteY4" fmla="*/ 0 h 851076"/>
                <a:gd name="connsiteX0" fmla="*/ 559785 w 1193026"/>
                <a:gd name="connsiteY0" fmla="*/ 7598 h 858674"/>
                <a:gd name="connsiteX1" fmla="*/ 559785 w 1193026"/>
                <a:gd name="connsiteY1" fmla="*/ 0 h 858674"/>
                <a:gd name="connsiteX2" fmla="*/ 1193026 w 1193026"/>
                <a:gd name="connsiteY2" fmla="*/ 858674 h 858674"/>
                <a:gd name="connsiteX3" fmla="*/ 0 w 1193026"/>
                <a:gd name="connsiteY3" fmla="*/ 856141 h 858674"/>
                <a:gd name="connsiteX4" fmla="*/ 559785 w 1193026"/>
                <a:gd name="connsiteY4" fmla="*/ 7598 h 858674"/>
                <a:gd name="connsiteX0" fmla="*/ 544696 w 1177937"/>
                <a:gd name="connsiteY0" fmla="*/ 7598 h 858674"/>
                <a:gd name="connsiteX1" fmla="*/ 544696 w 1177937"/>
                <a:gd name="connsiteY1" fmla="*/ 0 h 858674"/>
                <a:gd name="connsiteX2" fmla="*/ 1177937 w 1177937"/>
                <a:gd name="connsiteY2" fmla="*/ 858674 h 858674"/>
                <a:gd name="connsiteX3" fmla="*/ 0 w 1177937"/>
                <a:gd name="connsiteY3" fmla="*/ 856141 h 858674"/>
                <a:gd name="connsiteX4" fmla="*/ 544696 w 1177937"/>
                <a:gd name="connsiteY4" fmla="*/ 7598 h 858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7937" h="858674">
                  <a:moveTo>
                    <a:pt x="544696" y="7598"/>
                  </a:moveTo>
                  <a:lnTo>
                    <a:pt x="544696" y="0"/>
                  </a:lnTo>
                  <a:lnTo>
                    <a:pt x="1177937" y="858674"/>
                  </a:lnTo>
                  <a:lnTo>
                    <a:pt x="0" y="856141"/>
                  </a:lnTo>
                  <a:lnTo>
                    <a:pt x="544696" y="7598"/>
                  </a:lnTo>
                  <a:close/>
                </a:path>
              </a:pathLst>
            </a:custGeom>
            <a:gradFill rotWithShape="1">
              <a:gsLst>
                <a:gs pos="0">
                  <a:srgbClr val="E46C00">
                    <a:tint val="50000"/>
                    <a:satMod val="300000"/>
                  </a:srgbClr>
                </a:gs>
                <a:gs pos="35000">
                  <a:srgbClr val="E46C00">
                    <a:tint val="37000"/>
                    <a:satMod val="300000"/>
                  </a:srgbClr>
                </a:gs>
                <a:gs pos="100000">
                  <a:srgbClr val="E46C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E46C00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0" cap="none" spc="0" normalizeH="0" baseline="0" noProof="0" dirty="0">
                <a:ln>
                  <a:solidFill>
                    <a:sysClr val="window" lastClr="FFFFFF"/>
                  </a:solidFill>
                </a:ln>
                <a:solidFill>
                  <a:sysClr val="window" lastClr="FFFFFF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11163" y="1064084"/>
              <a:ext cx="2684462" cy="514350"/>
            </a:xfrm>
            <a:prstGeom prst="roundRect">
              <a:avLst/>
            </a:prstGeom>
            <a:gradFill rotWithShape="1">
              <a:gsLst>
                <a:gs pos="0">
                  <a:srgbClr val="0071B9">
                    <a:shade val="51000"/>
                    <a:satMod val="130000"/>
                  </a:srgbClr>
                </a:gs>
                <a:gs pos="80000">
                  <a:srgbClr val="0071B9">
                    <a:shade val="93000"/>
                    <a:satMod val="130000"/>
                  </a:srgbClr>
                </a:gs>
                <a:gs pos="100000">
                  <a:srgbClr val="0071B9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0071B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3-Tier 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QA Governance 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Model</a:t>
              </a:r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 rot="16200000">
              <a:off x="3900" y="4721516"/>
              <a:ext cx="952225" cy="400110"/>
            </a:xfrm>
            <a:prstGeom prst="rect">
              <a:avLst/>
            </a:prstGeom>
            <a:gradFill rotWithShape="1">
              <a:gsLst>
                <a:gs pos="0">
                  <a:srgbClr val="0071B9">
                    <a:shade val="51000"/>
                    <a:satMod val="130000"/>
                  </a:srgbClr>
                </a:gs>
                <a:gs pos="80000">
                  <a:srgbClr val="0071B9">
                    <a:shade val="93000"/>
                    <a:satMod val="130000"/>
                  </a:srgbClr>
                </a:gs>
                <a:gs pos="100000">
                  <a:srgbClr val="0071B9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Management</a:t>
              </a: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Level</a:t>
              </a:r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 rot="16200000">
              <a:off x="103916" y="3824650"/>
              <a:ext cx="750968" cy="400110"/>
            </a:xfrm>
            <a:prstGeom prst="rect">
              <a:avLst/>
            </a:prstGeom>
            <a:gradFill rotWithShape="1">
              <a:gsLst>
                <a:gs pos="0">
                  <a:srgbClr val="0071B9">
                    <a:shade val="51000"/>
                    <a:satMod val="130000"/>
                  </a:srgbClr>
                </a:gs>
                <a:gs pos="80000">
                  <a:srgbClr val="0071B9">
                    <a:shade val="93000"/>
                    <a:satMod val="130000"/>
                  </a:srgbClr>
                </a:gs>
                <a:gs pos="100000">
                  <a:srgbClr val="0071B9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Executive Level</a:t>
              </a:r>
            </a:p>
          </p:txBody>
        </p:sp>
        <p:sp>
          <p:nvSpPr>
            <p:cNvPr id="17" name="TextBox 21"/>
            <p:cNvSpPr txBox="1">
              <a:spLocks noChangeArrowheads="1"/>
            </p:cNvSpPr>
            <p:nvPr/>
          </p:nvSpPr>
          <p:spPr bwMode="auto">
            <a:xfrm>
              <a:off x="7639050" y="3296109"/>
              <a:ext cx="18573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GB" altLang="en-US">
                <a:latin typeface="Trebuchet MS" pitchFamily="34" charset="0"/>
              </a:endParaRPr>
            </a:p>
          </p:txBody>
        </p:sp>
        <p:sp>
          <p:nvSpPr>
            <p:cNvPr id="18" name="Up Arrow 17"/>
            <p:cNvSpPr/>
            <p:nvPr/>
          </p:nvSpPr>
          <p:spPr>
            <a:xfrm>
              <a:off x="4214810" y="3316747"/>
              <a:ext cx="571504" cy="500066"/>
            </a:xfrm>
            <a:prstGeom prst="upArrow">
              <a:avLst/>
            </a:prstGeom>
            <a:gradFill rotWithShape="1">
              <a:gsLst>
                <a:gs pos="0">
                  <a:srgbClr val="D0D3D4">
                    <a:shade val="51000"/>
                    <a:satMod val="130000"/>
                  </a:srgbClr>
                </a:gs>
                <a:gs pos="80000">
                  <a:srgbClr val="D0D3D4">
                    <a:shade val="93000"/>
                    <a:satMod val="130000"/>
                  </a:srgbClr>
                </a:gs>
                <a:gs pos="100000">
                  <a:srgbClr val="D0D3D4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0" cap="none" spc="0" normalizeH="0" baseline="0" noProof="0" dirty="0">
                <a:ln>
                  <a:solidFill>
                    <a:sysClr val="window" lastClr="FFFFFF"/>
                  </a:solidFill>
                </a:ln>
                <a:solidFill>
                  <a:sysClr val="window" lastClr="FFFFFF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endParaRPr>
            </a:p>
          </p:txBody>
        </p:sp>
        <p:sp>
          <p:nvSpPr>
            <p:cNvPr id="19" name="Up Arrow 18"/>
            <p:cNvSpPr/>
            <p:nvPr/>
          </p:nvSpPr>
          <p:spPr>
            <a:xfrm>
              <a:off x="5110166" y="3316747"/>
              <a:ext cx="571504" cy="500066"/>
            </a:xfrm>
            <a:prstGeom prst="upArrow">
              <a:avLst/>
            </a:prstGeom>
            <a:gradFill rotWithShape="1">
              <a:gsLst>
                <a:gs pos="0">
                  <a:srgbClr val="D0D3D4">
                    <a:shade val="51000"/>
                    <a:satMod val="130000"/>
                  </a:srgbClr>
                </a:gs>
                <a:gs pos="80000">
                  <a:srgbClr val="D0D3D4">
                    <a:shade val="93000"/>
                    <a:satMod val="130000"/>
                  </a:srgbClr>
                </a:gs>
                <a:gs pos="100000">
                  <a:srgbClr val="D0D3D4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0" cap="none" spc="0" normalizeH="0" baseline="0" noProof="0" dirty="0">
                <a:ln>
                  <a:solidFill>
                    <a:sysClr val="window" lastClr="FFFFFF"/>
                  </a:solidFill>
                </a:ln>
                <a:solidFill>
                  <a:sysClr val="window" lastClr="FFFFFF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endParaRP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 rot="16200000">
              <a:off x="140761" y="5605442"/>
              <a:ext cx="690695" cy="384721"/>
            </a:xfrm>
            <a:prstGeom prst="rect">
              <a:avLst/>
            </a:prstGeom>
            <a:gradFill rotWithShape="1">
              <a:gsLst>
                <a:gs pos="0">
                  <a:srgbClr val="0071B9">
                    <a:shade val="51000"/>
                    <a:satMod val="130000"/>
                  </a:srgbClr>
                </a:gs>
                <a:gs pos="80000">
                  <a:srgbClr val="0071B9">
                    <a:shade val="93000"/>
                    <a:satMod val="130000"/>
                  </a:srgbClr>
                </a:gs>
                <a:gs pos="100000">
                  <a:srgbClr val="0071B9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Delivery 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Teams</a:t>
              </a:r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auto">
            <a:xfrm rot="10800000">
              <a:off x="1430338" y="5437647"/>
              <a:ext cx="2833687" cy="682625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569 w 21600"/>
                <a:gd name="T13" fmla="*/ 3569 h 21600"/>
                <a:gd name="T14" fmla="*/ 18031 w 21600"/>
                <a:gd name="T15" fmla="*/ 18031 h 21600"/>
                <a:gd name="connsiteX0" fmla="*/ 0 w 21600"/>
                <a:gd name="connsiteY0" fmla="*/ 0 h 21600"/>
                <a:gd name="connsiteX1" fmla="*/ 3538 w 21600"/>
                <a:gd name="connsiteY1" fmla="*/ 21600 h 21600"/>
                <a:gd name="connsiteX2" fmla="*/ 18154 w 21600"/>
                <a:gd name="connsiteY2" fmla="*/ 21600 h 21600"/>
                <a:gd name="connsiteX3" fmla="*/ 21600 w 21600"/>
                <a:gd name="connsiteY3" fmla="*/ 0 h 21600"/>
                <a:gd name="connsiteX4" fmla="*/ 0 w 21600"/>
                <a:gd name="connsiteY4" fmla="*/ 0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" h="21600">
                  <a:moveTo>
                    <a:pt x="0" y="0"/>
                  </a:moveTo>
                  <a:lnTo>
                    <a:pt x="3538" y="21600"/>
                  </a:lnTo>
                  <a:lnTo>
                    <a:pt x="18154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1A2D65">
                    <a:shade val="51000"/>
                    <a:satMod val="130000"/>
                  </a:srgbClr>
                </a:gs>
                <a:gs pos="80000">
                  <a:srgbClr val="1A2D65">
                    <a:shade val="93000"/>
                    <a:satMod val="130000"/>
                  </a:srgbClr>
                </a:gs>
                <a:gs pos="100000">
                  <a:srgbClr val="1A2D65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A2D65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ot="10800000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     </a:t>
              </a:r>
            </a:p>
          </p:txBody>
        </p:sp>
        <p:sp>
          <p:nvSpPr>
            <p:cNvPr id="22" name="AutoShape 5"/>
            <p:cNvSpPr>
              <a:spLocks noChangeArrowheads="1"/>
            </p:cNvSpPr>
            <p:nvPr/>
          </p:nvSpPr>
          <p:spPr bwMode="auto">
            <a:xfrm rot="10800000">
              <a:off x="1885950" y="4739147"/>
              <a:ext cx="1925638" cy="698500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9 w 21600"/>
                <a:gd name="T13" fmla="*/ 4389 h 21600"/>
                <a:gd name="T14" fmla="*/ 17211 w 21600"/>
                <a:gd name="T15" fmla="*/ 1721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177" y="21600"/>
                  </a:lnTo>
                  <a:lnTo>
                    <a:pt x="1642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333F48">
                    <a:tint val="50000"/>
                    <a:satMod val="300000"/>
                  </a:srgbClr>
                </a:gs>
                <a:gs pos="35000">
                  <a:srgbClr val="333F48">
                    <a:tint val="37000"/>
                    <a:satMod val="300000"/>
                  </a:srgbClr>
                </a:gs>
                <a:gs pos="100000">
                  <a:srgbClr val="333F48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333F48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endParaRPr>
            </a:p>
          </p:txBody>
        </p:sp>
        <p:sp>
          <p:nvSpPr>
            <p:cNvPr id="23" name="AutoShape 7"/>
            <p:cNvSpPr>
              <a:spLocks noChangeArrowheads="1"/>
            </p:cNvSpPr>
            <p:nvPr/>
          </p:nvSpPr>
          <p:spPr bwMode="auto">
            <a:xfrm rot="10800000">
              <a:off x="4954588" y="4737559"/>
              <a:ext cx="2247900" cy="698500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11 w 21600"/>
                <a:gd name="T13" fmla="*/ 4411 h 21600"/>
                <a:gd name="T14" fmla="*/ 17189 w 21600"/>
                <a:gd name="T15" fmla="*/ 1718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222" y="21600"/>
                  </a:lnTo>
                  <a:lnTo>
                    <a:pt x="1637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333F48">
                    <a:tint val="50000"/>
                    <a:satMod val="300000"/>
                  </a:srgbClr>
                </a:gs>
                <a:gs pos="35000">
                  <a:srgbClr val="333F48">
                    <a:tint val="37000"/>
                    <a:satMod val="300000"/>
                  </a:srgbClr>
                </a:gs>
                <a:gs pos="100000">
                  <a:srgbClr val="333F48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333F48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endParaRPr>
            </a:p>
          </p:txBody>
        </p:sp>
        <p:sp>
          <p:nvSpPr>
            <p:cNvPr id="24" name="AutoShape 8"/>
            <p:cNvSpPr>
              <a:spLocks noChangeArrowheads="1"/>
            </p:cNvSpPr>
            <p:nvPr/>
          </p:nvSpPr>
          <p:spPr bwMode="auto">
            <a:xfrm rot="10800000">
              <a:off x="4659313" y="5426534"/>
              <a:ext cx="3081337" cy="698500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731 w 21600"/>
                <a:gd name="T13" fmla="*/ 3731 h 21600"/>
                <a:gd name="T14" fmla="*/ 17869 w 21600"/>
                <a:gd name="T15" fmla="*/ 1786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862" y="21600"/>
                  </a:lnTo>
                  <a:lnTo>
                    <a:pt x="17738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1A2D65">
                    <a:shade val="51000"/>
                    <a:satMod val="130000"/>
                  </a:srgbClr>
                </a:gs>
                <a:gs pos="80000">
                  <a:srgbClr val="1A2D65">
                    <a:shade val="93000"/>
                    <a:satMod val="130000"/>
                  </a:srgbClr>
                </a:gs>
                <a:gs pos="100000">
                  <a:srgbClr val="1A2D65">
                    <a:shade val="94000"/>
                    <a:satMod val="135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1A2D65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rot="10800000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 </a:t>
              </a:r>
            </a:p>
          </p:txBody>
        </p:sp>
        <p:sp>
          <p:nvSpPr>
            <p:cNvPr id="25" name="AutoShape 9"/>
            <p:cNvSpPr>
              <a:spLocks noChangeArrowheads="1"/>
            </p:cNvSpPr>
            <p:nvPr/>
          </p:nvSpPr>
          <p:spPr bwMode="auto">
            <a:xfrm>
              <a:off x="2899559" y="3889434"/>
              <a:ext cx="3100074" cy="2237517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649 w 21600"/>
                <a:gd name="T13" fmla="*/ 5649 h 21600"/>
                <a:gd name="T14" fmla="*/ 15951 w 21600"/>
                <a:gd name="T15" fmla="*/ 1595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697" y="21600"/>
                  </a:lnTo>
                  <a:lnTo>
                    <a:pt x="1390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E46C00">
                    <a:shade val="51000"/>
                    <a:satMod val="130000"/>
                  </a:srgbClr>
                </a:gs>
                <a:gs pos="80000">
                  <a:srgbClr val="E46C00">
                    <a:shade val="93000"/>
                    <a:satMod val="130000"/>
                  </a:srgbClr>
                </a:gs>
                <a:gs pos="100000">
                  <a:srgbClr val="E46C00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endParaRPr>
            </a:p>
          </p:txBody>
        </p:sp>
        <p:sp>
          <p:nvSpPr>
            <p:cNvPr id="26" name="Text Box 12"/>
            <p:cNvSpPr txBox="1">
              <a:spLocks noChangeArrowheads="1"/>
            </p:cNvSpPr>
            <p:nvPr/>
          </p:nvSpPr>
          <p:spPr bwMode="auto">
            <a:xfrm>
              <a:off x="2009775" y="5620209"/>
              <a:ext cx="15160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1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Client  Team/ Existing Vendor</a:t>
              </a:r>
            </a:p>
          </p:txBody>
        </p:sp>
        <p:sp>
          <p:nvSpPr>
            <p:cNvPr id="27" name="Text Box 13"/>
            <p:cNvSpPr txBox="1">
              <a:spLocks noChangeArrowheads="1"/>
            </p:cNvSpPr>
            <p:nvPr/>
          </p:nvSpPr>
          <p:spPr bwMode="auto">
            <a:xfrm>
              <a:off x="5205413" y="5701172"/>
              <a:ext cx="2136775" cy="230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LH </a:t>
              </a:r>
              <a:r>
                <a:rPr kumimoji="0" lang="en-US" alt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QA Team</a:t>
              </a:r>
              <a:endParaRPr kumimoji="0" lang="en-US" altLang="en-US" sz="9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rebuchet MS" pitchFamily="34" charset="0"/>
                <a:cs typeface="Arial" pitchFamily="34" charset="0"/>
              </a:endParaRPr>
            </a:p>
          </p:txBody>
        </p: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2003425" y="4877259"/>
              <a:ext cx="15843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solidFill>
                    <a:srgbClr val="000000"/>
                  </a:solidFill>
                  <a:latin typeface="Trebuchet MS" pitchFamily="34" charset="0"/>
                </a:rPr>
                <a:t> </a:t>
              </a:r>
              <a:r>
                <a:rPr lang="en-US" altLang="en-US" sz="900" b="1" dirty="0" smtClean="0">
                  <a:solidFill>
                    <a:srgbClr val="000000"/>
                  </a:solidFill>
                  <a:latin typeface="Trebuchet MS" pitchFamily="34" charset="0"/>
                </a:rPr>
                <a:t>Trion </a:t>
              </a:r>
              <a:r>
                <a:rPr lang="en-US" altLang="en-US" sz="900" b="1" dirty="0" err="1" smtClean="0">
                  <a:solidFill>
                    <a:srgbClr val="000000"/>
                  </a:solidFill>
                  <a:latin typeface="Trebuchet MS" pitchFamily="34" charset="0"/>
                </a:rPr>
                <a:t>TCoE</a:t>
              </a:r>
              <a:r>
                <a:rPr lang="en-US" altLang="en-US" sz="900" b="1" dirty="0" smtClean="0">
                  <a:solidFill>
                    <a:srgbClr val="000000"/>
                  </a:solidFill>
                  <a:latin typeface="Trebuchet MS" pitchFamily="34" charset="0"/>
                </a:rPr>
                <a:t> lead &amp;</a:t>
              </a:r>
              <a:endParaRPr lang="en-US" altLang="en-US" sz="900" b="1" dirty="0">
                <a:solidFill>
                  <a:srgbClr val="000000"/>
                </a:solidFill>
                <a:latin typeface="Trebuchet MS" pitchFamily="34" charset="0"/>
              </a:endParaRPr>
            </a:p>
            <a:p>
              <a:pPr algn="ctr" eaLnBrk="1" hangingPunct="1"/>
              <a:r>
                <a:rPr lang="en-US" altLang="en-US" sz="900" b="1" dirty="0">
                  <a:solidFill>
                    <a:srgbClr val="000000"/>
                  </a:solidFill>
                  <a:latin typeface="Trebuchet MS" pitchFamily="34" charset="0"/>
                </a:rPr>
                <a:t>Managers</a:t>
              </a:r>
            </a:p>
          </p:txBody>
        </p:sp>
        <p:sp>
          <p:nvSpPr>
            <p:cNvPr id="29" name="Text Box 15"/>
            <p:cNvSpPr txBox="1">
              <a:spLocks noChangeArrowheads="1"/>
            </p:cNvSpPr>
            <p:nvPr/>
          </p:nvSpPr>
          <p:spPr bwMode="auto">
            <a:xfrm>
              <a:off x="2433638" y="4205747"/>
              <a:ext cx="852487" cy="506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solidFill>
                    <a:srgbClr val="000000"/>
                  </a:solidFill>
                  <a:latin typeface="Trebuchet MS" pitchFamily="34" charset="0"/>
                </a:rPr>
                <a:t> </a:t>
              </a:r>
              <a:r>
                <a:rPr lang="en-US" altLang="en-US" sz="900" b="1" dirty="0" smtClean="0">
                  <a:solidFill>
                    <a:srgbClr val="000000"/>
                  </a:solidFill>
                  <a:latin typeface="Trebuchet MS" pitchFamily="34" charset="0"/>
                </a:rPr>
                <a:t>Trion</a:t>
              </a:r>
              <a:endParaRPr lang="en-US" altLang="en-US" sz="900" b="1" dirty="0">
                <a:solidFill>
                  <a:srgbClr val="000000"/>
                </a:solidFill>
                <a:latin typeface="Trebuchet MS" pitchFamily="34" charset="0"/>
              </a:endParaRPr>
            </a:p>
            <a:p>
              <a:pPr algn="ctr" eaLnBrk="1" hangingPunct="1"/>
              <a:r>
                <a:rPr lang="en-US" altLang="en-US" sz="900" b="1" dirty="0">
                  <a:solidFill>
                    <a:srgbClr val="000000"/>
                  </a:solidFill>
                  <a:latin typeface="Trebuchet MS" pitchFamily="34" charset="0"/>
                </a:rPr>
                <a:t>Leadership Team</a:t>
              </a:r>
            </a:p>
          </p:txBody>
        </p:sp>
        <p:sp>
          <p:nvSpPr>
            <p:cNvPr id="30" name="Text Box 16"/>
            <p:cNvSpPr txBox="1">
              <a:spLocks noChangeArrowheads="1"/>
            </p:cNvSpPr>
            <p:nvPr/>
          </p:nvSpPr>
          <p:spPr bwMode="auto">
            <a:xfrm>
              <a:off x="5643563" y="4062872"/>
              <a:ext cx="830262" cy="64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900" b="1">
                  <a:solidFill>
                    <a:srgbClr val="000000"/>
                  </a:solidFill>
                  <a:latin typeface="Trebuchet MS" pitchFamily="34" charset="0"/>
                </a:rPr>
                <a:t>LH </a:t>
              </a:r>
            </a:p>
            <a:p>
              <a:pPr algn="ctr" eaLnBrk="1" hangingPunct="1"/>
              <a:r>
                <a:rPr lang="en-US" altLang="en-US" sz="900" b="1">
                  <a:solidFill>
                    <a:srgbClr val="000000"/>
                  </a:solidFill>
                  <a:latin typeface="Trebuchet MS" pitchFamily="34" charset="0"/>
                </a:rPr>
                <a:t>Account  Leadership Team</a:t>
              </a:r>
            </a:p>
          </p:txBody>
        </p:sp>
        <p:sp>
          <p:nvSpPr>
            <p:cNvPr id="31" name="Text Box 17"/>
            <p:cNvSpPr txBox="1">
              <a:spLocks noChangeArrowheads="1"/>
            </p:cNvSpPr>
            <p:nvPr/>
          </p:nvSpPr>
          <p:spPr bwMode="auto">
            <a:xfrm>
              <a:off x="5249863" y="4878847"/>
              <a:ext cx="1874837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900" b="1" dirty="0">
                  <a:solidFill>
                    <a:srgbClr val="000000"/>
                  </a:solidFill>
                  <a:latin typeface="Trebuchet MS" pitchFamily="34" charset="0"/>
                </a:rPr>
                <a:t>LH </a:t>
              </a:r>
              <a:r>
                <a:rPr lang="en-US" altLang="en-US" sz="900" b="1" dirty="0" smtClean="0">
                  <a:solidFill>
                    <a:srgbClr val="000000"/>
                  </a:solidFill>
                  <a:latin typeface="Trebuchet MS" pitchFamily="34" charset="0"/>
                </a:rPr>
                <a:t>QA</a:t>
              </a:r>
              <a:endParaRPr lang="en-US" altLang="en-US" sz="900" b="1" dirty="0">
                <a:solidFill>
                  <a:srgbClr val="000000"/>
                </a:solidFill>
                <a:latin typeface="Trebuchet MS" pitchFamily="34" charset="0"/>
              </a:endParaRPr>
            </a:p>
            <a:p>
              <a:pPr algn="ctr" eaLnBrk="1" hangingPunct="1"/>
              <a:r>
                <a:rPr lang="en-US" altLang="en-US" sz="900" b="1" dirty="0" smtClean="0">
                  <a:solidFill>
                    <a:srgbClr val="000000"/>
                  </a:solidFill>
                  <a:latin typeface="Trebuchet MS" pitchFamily="34" charset="0"/>
                </a:rPr>
                <a:t>Lead / Managers</a:t>
              </a:r>
              <a:endParaRPr lang="en-US" altLang="en-US" sz="900" b="1" dirty="0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3494088" y="3915234"/>
              <a:ext cx="1944687" cy="784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Quarterly or Half Yearly Strategic Meetings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ysClr val="window" lastClr="FFFFFF"/>
                </a:buClr>
                <a:buSzTx/>
                <a:buFontTx/>
                <a:buChar char="•"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 Performance/Achievements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ysClr val="window" lastClr="FFFFFF"/>
                </a:buClr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 Strategic Direction &amp; Alignment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ysClr val="window" lastClr="FFFFFF"/>
                </a:buClr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 Transformation Review</a:t>
              </a:r>
            </a:p>
          </p:txBody>
        </p:sp>
        <p:sp>
          <p:nvSpPr>
            <p:cNvPr id="33" name="Text Box 19"/>
            <p:cNvSpPr txBox="1">
              <a:spLocks noChangeArrowheads="1"/>
            </p:cNvSpPr>
            <p:nvPr/>
          </p:nvSpPr>
          <p:spPr bwMode="auto">
            <a:xfrm>
              <a:off x="3467100" y="4745497"/>
              <a:ext cx="1938338" cy="840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Bi-weekly or Monthly Meetings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ysClr val="window" lastClr="FFFFFF"/>
                </a:buClr>
                <a:buSzTx/>
                <a:buFontTx/>
                <a:buChar char="•"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 Reviews, 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ysClr val="window" lastClr="FFFFFF"/>
                </a:buClr>
                <a:buSzTx/>
                <a:buFontTx/>
                <a:buChar char="•"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 Metrics, Trends, Causal Analysis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ysClr val="window" lastClr="FFFFFF"/>
                </a:buClr>
                <a:buSzTx/>
                <a:buFontTx/>
                <a:buChar char="•"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 Escalations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ysClr val="window" lastClr="FFFFFF"/>
                </a:buClr>
                <a:buSzTx/>
                <a:buFontTx/>
                <a:buChar char="•"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 Future </a:t>
              </a:r>
              <a:r>
                <a:rPr kumimoji="0" lang="en-US" alt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Work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ysClr val="window" lastClr="FFFFFF"/>
                </a:buClr>
                <a:buSzTx/>
                <a:buFontTx/>
                <a:buNone/>
                <a:tabLst/>
                <a:defRPr/>
              </a:pPr>
              <a:endParaRPr kumimoji="0" lang="en-US" alt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rebuchet MS" pitchFamily="34" charset="0"/>
                <a:cs typeface="Arial" pitchFamily="34" charset="0"/>
              </a:endParaRP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3467100" y="5409072"/>
              <a:ext cx="1938338" cy="71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9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Weekly Meetings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ysClr val="window" lastClr="FFFFFF"/>
                </a:buClr>
                <a:buSzTx/>
                <a:buFontTx/>
                <a:buChar char="•"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 Project Status – Quality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ysClr val="window" lastClr="FFFFFF"/>
                </a:buClr>
                <a:buSzTx/>
                <a:buFontTx/>
                <a:buChar char="•"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 Issue Resolution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ysClr val="window" lastClr="FFFFFF"/>
                </a:buClr>
                <a:buSzTx/>
                <a:buFontTx/>
                <a:buChar char="•"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Staffing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ysClr val="window" lastClr="FFFFFF"/>
                </a:buClr>
                <a:buSzTx/>
                <a:buFontTx/>
                <a:buChar char="•"/>
                <a:tabLst/>
                <a:defRPr/>
              </a:pPr>
              <a:r>
                <a:rPr kumimoji="0" lang="en-US" altLang="en-US" sz="9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cs typeface="Arial" pitchFamily="34" charset="0"/>
                </a:rPr>
                <a:t> Reviews</a:t>
              </a:r>
            </a:p>
          </p:txBody>
        </p:sp>
        <p:sp>
          <p:nvSpPr>
            <p:cNvPr id="35" name="AutoShape 25"/>
            <p:cNvSpPr>
              <a:spLocks noChangeArrowheads="1"/>
            </p:cNvSpPr>
            <p:nvPr/>
          </p:nvSpPr>
          <p:spPr bwMode="auto">
            <a:xfrm>
              <a:off x="3134660" y="1309690"/>
              <a:ext cx="2687976" cy="1998753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0071B9">
                    <a:shade val="51000"/>
                    <a:satMod val="130000"/>
                  </a:srgbClr>
                </a:gs>
                <a:gs pos="80000">
                  <a:srgbClr val="0071B9">
                    <a:shade val="93000"/>
                    <a:satMod val="130000"/>
                  </a:srgbClr>
                </a:gs>
                <a:gs pos="100000">
                  <a:srgbClr val="0071B9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none" tIns="0" anchorCtr="1"/>
            <a:lstStyle/>
            <a:p>
              <a:pPr marL="0" marR="0" lvl="0" indent="0" algn="ctr" defTabSz="91440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 Strategic Partnership</a:t>
              </a:r>
            </a:p>
            <a:p>
              <a:pPr marL="0" marR="0" lvl="0" indent="0" algn="ctr" defTabSz="914400" eaLnBrk="1" fontAlgn="auto" latinLnBrk="0" hangingPunct="1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 Strategy Relationship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 Transformation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 Gain Sharing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 Supplier Relationship Scorecard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CCFF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endParaRPr>
            </a:p>
          </p:txBody>
        </p:sp>
        <p:sp>
          <p:nvSpPr>
            <p:cNvPr id="36" name="Text Box 26"/>
            <p:cNvSpPr txBox="1">
              <a:spLocks noChangeArrowheads="1"/>
            </p:cNvSpPr>
            <p:nvPr/>
          </p:nvSpPr>
          <p:spPr bwMode="auto">
            <a:xfrm>
              <a:off x="733425" y="3492959"/>
              <a:ext cx="1628775" cy="1616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100" dirty="0">
                  <a:solidFill>
                    <a:srgbClr val="000000"/>
                  </a:solidFill>
                  <a:latin typeface="Trebuchet MS" pitchFamily="34" charset="0"/>
                </a:rPr>
                <a:t>The engagement Governance Model focuses on establishing cost effective outsourcing operations, effective delivery processes and Performance Measurements. </a:t>
              </a:r>
            </a:p>
          </p:txBody>
        </p:sp>
        <p:sp>
          <p:nvSpPr>
            <p:cNvPr id="37" name="Text Box 27"/>
            <p:cNvSpPr txBox="1">
              <a:spLocks noChangeArrowheads="1"/>
            </p:cNvSpPr>
            <p:nvPr/>
          </p:nvSpPr>
          <p:spPr bwMode="auto">
            <a:xfrm>
              <a:off x="733425" y="1878472"/>
              <a:ext cx="2695575" cy="600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100" dirty="0">
                  <a:solidFill>
                    <a:srgbClr val="000000"/>
                  </a:solidFill>
                  <a:latin typeface="Trebuchet MS" pitchFamily="34" charset="0"/>
                </a:rPr>
                <a:t>Strategic partnerships will evolve based on </a:t>
              </a:r>
              <a:r>
                <a:rPr lang="en-US" altLang="en-US" sz="1100" dirty="0" smtClean="0">
                  <a:solidFill>
                    <a:srgbClr val="000000"/>
                  </a:solidFill>
                  <a:latin typeface="Trebuchet MS" pitchFamily="34" charset="0"/>
                </a:rPr>
                <a:t>progress on project and maturity of the project</a:t>
              </a:r>
              <a:endParaRPr lang="en-US" altLang="en-US" sz="1100" dirty="0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  <p:sp>
          <p:nvSpPr>
            <p:cNvPr id="38" name="Up Arrow 37"/>
            <p:cNvSpPr/>
            <p:nvPr/>
          </p:nvSpPr>
          <p:spPr>
            <a:xfrm>
              <a:off x="3330890" y="3322843"/>
              <a:ext cx="571504" cy="500066"/>
            </a:xfrm>
            <a:prstGeom prst="upArrow">
              <a:avLst/>
            </a:prstGeom>
            <a:gradFill rotWithShape="1">
              <a:gsLst>
                <a:gs pos="0">
                  <a:srgbClr val="D0D3D4">
                    <a:shade val="51000"/>
                    <a:satMod val="130000"/>
                  </a:srgbClr>
                </a:gs>
                <a:gs pos="80000">
                  <a:srgbClr val="D0D3D4">
                    <a:shade val="93000"/>
                    <a:satMod val="130000"/>
                  </a:srgbClr>
                </a:gs>
                <a:gs pos="100000">
                  <a:srgbClr val="D0D3D4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2000" b="0" i="0" u="none" strike="noStrike" kern="0" cap="none" spc="0" normalizeH="0" baseline="0" noProof="0" dirty="0">
                <a:ln>
                  <a:solidFill>
                    <a:sysClr val="window" lastClr="FFFFFF"/>
                  </a:solidFill>
                </a:ln>
                <a:solidFill>
                  <a:sysClr val="window" lastClr="FFFFFF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2344738" y="4739147"/>
              <a:ext cx="4310062" cy="0"/>
            </a:xfrm>
            <a:prstGeom prst="line">
              <a:avLst/>
            </a:prstGeom>
            <a:noFill/>
            <a:ln w="9525" cap="flat" cmpd="sng" algn="ctr">
              <a:solidFill>
                <a:sysClr val="window" lastClr="FFFFFF"/>
              </a:solidFill>
              <a:prstDash val="soli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>
            <a:xfrm>
              <a:off x="1879600" y="5429709"/>
              <a:ext cx="5322888" cy="1588"/>
            </a:xfrm>
            <a:prstGeom prst="line">
              <a:avLst/>
            </a:prstGeom>
            <a:noFill/>
            <a:ln w="9525" cap="flat" cmpd="sng" algn="ctr">
              <a:solidFill>
                <a:sysClr val="window" lastClr="FFFFFF"/>
              </a:solidFill>
              <a:prstDash val="solid"/>
            </a:ln>
            <a:effectLst/>
          </p:spPr>
        </p:cxnSp>
        <p:sp>
          <p:nvSpPr>
            <p:cNvPr id="41" name="Rounded Rectangle 40"/>
            <p:cNvSpPr/>
            <p:nvPr/>
          </p:nvSpPr>
          <p:spPr>
            <a:xfrm>
              <a:off x="7075475" y="1599070"/>
              <a:ext cx="1828800" cy="3133725"/>
            </a:xfrm>
            <a:prstGeom prst="roundRect">
              <a:avLst/>
            </a:prstGeom>
            <a:gradFill rotWithShape="1">
              <a:gsLst>
                <a:gs pos="0">
                  <a:srgbClr val="E46C00">
                    <a:tint val="50000"/>
                    <a:satMod val="300000"/>
                  </a:srgbClr>
                </a:gs>
                <a:gs pos="35000">
                  <a:srgbClr val="E46C00">
                    <a:tint val="37000"/>
                    <a:satMod val="300000"/>
                  </a:srgbClr>
                </a:gs>
                <a:gs pos="100000">
                  <a:srgbClr val="E46C00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solidFill>
                      <a:sysClr val="window" lastClr="FFFFFF"/>
                    </a:solidFill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j</a:t>
              </a:r>
            </a:p>
          </p:txBody>
        </p:sp>
        <p:sp>
          <p:nvSpPr>
            <p:cNvPr id="42" name="Text Box 27"/>
            <p:cNvSpPr txBox="1">
              <a:spLocks noChangeArrowheads="1"/>
            </p:cNvSpPr>
            <p:nvPr/>
          </p:nvSpPr>
          <p:spPr bwMode="auto">
            <a:xfrm>
              <a:off x="7059625" y="1768847"/>
              <a:ext cx="1779575" cy="2800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1100" dirty="0" smtClean="0">
                  <a:solidFill>
                    <a:srgbClr val="000000"/>
                  </a:solidFill>
                  <a:latin typeface="Trebuchet MS" pitchFamily="34" charset="0"/>
                </a:rPr>
                <a:t>Goals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n-US" altLang="en-US" sz="1100" dirty="0" smtClean="0">
                  <a:solidFill>
                    <a:srgbClr val="000000"/>
                  </a:solidFill>
                  <a:latin typeface="Trebuchet MS" pitchFamily="34" charset="0"/>
                </a:rPr>
                <a:t>Delivery Assurance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n-US" altLang="en-US" sz="1100" dirty="0" smtClean="0">
                  <a:solidFill>
                    <a:srgbClr val="000000"/>
                  </a:solidFill>
                  <a:latin typeface="Trebuchet MS" pitchFamily="34" charset="0"/>
                </a:rPr>
                <a:t>Progress Reporting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n-US" altLang="en-US" sz="1100" dirty="0" smtClean="0">
                  <a:solidFill>
                    <a:srgbClr val="000000"/>
                  </a:solidFill>
                  <a:latin typeface="Trebuchet MS" pitchFamily="34" charset="0"/>
                </a:rPr>
                <a:t>Escalations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n-US" altLang="en-US" sz="1100" dirty="0" smtClean="0">
                  <a:solidFill>
                    <a:srgbClr val="000000"/>
                  </a:solidFill>
                  <a:latin typeface="Trebuchet MS" pitchFamily="34" charset="0"/>
                </a:rPr>
                <a:t>Strategic Direction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n-US" altLang="en-US" sz="1100" dirty="0" smtClean="0">
                  <a:solidFill>
                    <a:srgbClr val="000000"/>
                  </a:solidFill>
                  <a:latin typeface="Trebuchet MS" pitchFamily="34" charset="0"/>
                </a:rPr>
                <a:t>Long term planning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endParaRPr lang="en-US" altLang="en-US" sz="1100" dirty="0" smtClean="0">
                <a:solidFill>
                  <a:srgbClr val="000000"/>
                </a:solidFill>
                <a:latin typeface="Trebuchet MS" pitchFamily="34" charset="0"/>
              </a:endParaRPr>
            </a:p>
            <a:p>
              <a:pPr eaLnBrk="1" hangingPunct="1"/>
              <a:r>
                <a:rPr lang="en-US" altLang="en-US" sz="1100" dirty="0" smtClean="0">
                  <a:solidFill>
                    <a:srgbClr val="000000"/>
                  </a:solidFill>
                  <a:latin typeface="Trebuchet MS" pitchFamily="34" charset="0"/>
                </a:rPr>
                <a:t>QA Reports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n-US" altLang="en-US" sz="1100" dirty="0" smtClean="0">
                  <a:solidFill>
                    <a:srgbClr val="000000"/>
                  </a:solidFill>
                  <a:latin typeface="Trebuchet MS" pitchFamily="34" charset="0"/>
                </a:rPr>
                <a:t>Daily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n-US" altLang="en-US" sz="1100" dirty="0" smtClean="0">
                  <a:solidFill>
                    <a:srgbClr val="000000"/>
                  </a:solidFill>
                  <a:latin typeface="Trebuchet MS" pitchFamily="34" charset="0"/>
                </a:rPr>
                <a:t>Weekly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n-US" altLang="en-US" sz="1100" dirty="0" smtClean="0">
                  <a:solidFill>
                    <a:srgbClr val="000000"/>
                  </a:solidFill>
                  <a:latin typeface="Trebuchet MS" pitchFamily="34" charset="0"/>
                </a:rPr>
                <a:t>Bi-Weekly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n-US" altLang="en-US" sz="1100" dirty="0" smtClean="0">
                  <a:solidFill>
                    <a:srgbClr val="000000"/>
                  </a:solidFill>
                  <a:latin typeface="Trebuchet MS" pitchFamily="34" charset="0"/>
                </a:rPr>
                <a:t>Escalations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n-US" altLang="en-US" sz="1100" dirty="0" smtClean="0">
                  <a:solidFill>
                    <a:srgbClr val="000000"/>
                  </a:solidFill>
                  <a:latin typeface="Trebuchet MS" pitchFamily="34" charset="0"/>
                </a:rPr>
                <a:t>Budget and Resource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n-US" altLang="en-US" sz="1100" dirty="0" smtClean="0">
                  <a:solidFill>
                    <a:srgbClr val="000000"/>
                  </a:solidFill>
                  <a:latin typeface="Trebuchet MS" pitchFamily="34" charset="0"/>
                </a:rPr>
                <a:t>Resource Plan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r>
                <a:rPr lang="en-US" altLang="en-US" sz="1100" dirty="0" smtClean="0">
                  <a:solidFill>
                    <a:srgbClr val="000000"/>
                  </a:solidFill>
                  <a:latin typeface="Trebuchet MS" pitchFamily="34" charset="0"/>
                </a:rPr>
                <a:t>Issue / Risk</a:t>
              </a:r>
            </a:p>
            <a:p>
              <a:pPr marL="171450" indent="-171450" eaLnBrk="1" hangingPunct="1">
                <a:buFont typeface="Arial" panose="020B0604020202020204" pitchFamily="34" charset="0"/>
                <a:buChar char="•"/>
              </a:pPr>
              <a:endParaRPr lang="en-US" altLang="en-US" sz="1100" dirty="0">
                <a:solidFill>
                  <a:srgbClr val="000000"/>
                </a:solidFill>
                <a:latin typeface="Trebuchet MS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053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1461" y="231075"/>
            <a:ext cx="8142520" cy="302331"/>
          </a:xfrm>
        </p:spPr>
        <p:txBody>
          <a:bodyPr>
            <a:noAutofit/>
          </a:bodyPr>
          <a:lstStyle/>
          <a:p>
            <a:pPr algn="r">
              <a:tabLst>
                <a:tab pos="7443205" algn="r"/>
                <a:tab pos="7675994" algn="r"/>
              </a:tabLst>
            </a:pPr>
            <a:r>
              <a:rPr lang="en-US" sz="1900" b="1" dirty="0" smtClean="0"/>
              <a:t>The Steering Committee Quality Report Dashboard: Defects by Severity</a:t>
            </a:r>
            <a:endParaRPr lang="en-US" sz="1900" b="1" dirty="0"/>
          </a:p>
        </p:txBody>
      </p:sp>
      <p:pic>
        <p:nvPicPr>
          <p:cNvPr id="61" name="Picture 2" descr="C:\Users\BHuett\Dropbox\WordPress\Templates\Images\Content\Blogs\AgileSeries\SprintDevelopmentProcess\DevelopmentAndDesign\AgileDevelopmentCycles_S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228" y="6037"/>
            <a:ext cx="729614" cy="687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1" y="244949"/>
            <a:ext cx="904875" cy="2952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2596" y="759258"/>
            <a:ext cx="9056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Defects by Severity:</a:t>
            </a:r>
            <a:endParaRPr lang="en-US" sz="2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6347003"/>
              </p:ext>
            </p:extLst>
          </p:nvPr>
        </p:nvGraphicFramePr>
        <p:xfrm>
          <a:off x="963956" y="1318532"/>
          <a:ext cx="7266567" cy="5025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7505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1461" y="231075"/>
            <a:ext cx="8142520" cy="302331"/>
          </a:xfrm>
        </p:spPr>
        <p:txBody>
          <a:bodyPr>
            <a:noAutofit/>
          </a:bodyPr>
          <a:lstStyle/>
          <a:p>
            <a:pPr algn="r">
              <a:tabLst>
                <a:tab pos="7443205" algn="r"/>
                <a:tab pos="7675994" algn="r"/>
              </a:tabLst>
            </a:pPr>
            <a:r>
              <a:rPr lang="en-US" sz="1900" b="1" dirty="0" smtClean="0"/>
              <a:t>The Steering Committee Quality Report Dashboard: Defects by Age</a:t>
            </a:r>
            <a:endParaRPr lang="en-US" sz="1900" b="1" dirty="0"/>
          </a:p>
        </p:txBody>
      </p:sp>
      <p:pic>
        <p:nvPicPr>
          <p:cNvPr id="61" name="Picture 2" descr="C:\Users\BHuett\Dropbox\WordPress\Templates\Images\Content\Blogs\AgileSeries\SprintDevelopmentProcess\DevelopmentAndDesign\AgileDevelopmentCycles_S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228" y="6037"/>
            <a:ext cx="729614" cy="687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1" y="244949"/>
            <a:ext cx="904875" cy="2952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2596" y="759258"/>
            <a:ext cx="9056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Defects by Age:</a:t>
            </a:r>
            <a:endParaRPr lang="en-US" sz="2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3780885"/>
              </p:ext>
            </p:extLst>
          </p:nvPr>
        </p:nvGraphicFramePr>
        <p:xfrm>
          <a:off x="1230899" y="1343387"/>
          <a:ext cx="7076329" cy="4865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85453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1461" y="231075"/>
            <a:ext cx="8142520" cy="302331"/>
          </a:xfrm>
        </p:spPr>
        <p:txBody>
          <a:bodyPr>
            <a:noAutofit/>
          </a:bodyPr>
          <a:lstStyle/>
          <a:p>
            <a:pPr algn="r">
              <a:tabLst>
                <a:tab pos="7443205" algn="r"/>
                <a:tab pos="7675994" algn="r"/>
              </a:tabLst>
            </a:pPr>
            <a:r>
              <a:rPr lang="en-US" sz="1900" b="1" dirty="0" smtClean="0"/>
              <a:t>The Steering Committee Quality Report Dashboard: Test Cases</a:t>
            </a:r>
            <a:endParaRPr lang="en-US" sz="1900" b="1" dirty="0"/>
          </a:p>
        </p:txBody>
      </p:sp>
      <p:pic>
        <p:nvPicPr>
          <p:cNvPr id="61" name="Picture 2" descr="C:\Users\BHuett\Dropbox\WordPress\Templates\Images\Content\Blogs\AgileSeries\SprintDevelopmentProcess\DevelopmentAndDesign\AgileDevelopmentCycles_S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228" y="6037"/>
            <a:ext cx="729614" cy="687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1" y="244949"/>
            <a:ext cx="904875" cy="2952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2596" y="759258"/>
            <a:ext cx="9056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 Case Report:</a:t>
            </a:r>
            <a:endParaRPr lang="en-US" sz="2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3605934"/>
              </p:ext>
            </p:extLst>
          </p:nvPr>
        </p:nvGraphicFramePr>
        <p:xfrm>
          <a:off x="963956" y="1249860"/>
          <a:ext cx="75247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273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1461" y="231075"/>
            <a:ext cx="8142520" cy="302331"/>
          </a:xfrm>
        </p:spPr>
        <p:txBody>
          <a:bodyPr>
            <a:noAutofit/>
          </a:bodyPr>
          <a:lstStyle/>
          <a:p>
            <a:pPr algn="r">
              <a:tabLst>
                <a:tab pos="7443205" algn="r"/>
                <a:tab pos="7675994" algn="r"/>
              </a:tabLst>
            </a:pPr>
            <a:r>
              <a:rPr lang="en-US" sz="1900" b="1" dirty="0" smtClean="0"/>
              <a:t>What are the QA Report Types?</a:t>
            </a:r>
            <a:endParaRPr lang="en-US" sz="1900" b="1" dirty="0"/>
          </a:p>
        </p:txBody>
      </p:sp>
      <p:pic>
        <p:nvPicPr>
          <p:cNvPr id="61" name="Picture 2" descr="C:\Users\BHuett\Dropbox\WordPress\Templates\Images\Content\Blogs\AgileSeries\SprintDevelopmentProcess\DevelopmentAndDesign\AgileDevelopmentCycles_S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228" y="6037"/>
            <a:ext cx="729614" cy="687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1" y="244949"/>
            <a:ext cx="904875" cy="2952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2596" y="759258"/>
            <a:ext cx="9056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 Assurance Reports:</a:t>
            </a:r>
            <a:endParaRPr lang="en-US" sz="2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844208"/>
              </p:ext>
            </p:extLst>
          </p:nvPr>
        </p:nvGraphicFramePr>
        <p:xfrm>
          <a:off x="205568" y="1910454"/>
          <a:ext cx="8770967" cy="3167913"/>
        </p:xfrm>
        <a:graphic>
          <a:graphicData uri="http://schemas.openxmlformats.org/drawingml/2006/table">
            <a:tbl>
              <a:tblPr firstRow="1" bandRow="1"/>
              <a:tblGrid>
                <a:gridCol w="1225226"/>
                <a:gridCol w="1698429"/>
                <a:gridCol w="1461828"/>
                <a:gridCol w="1461828"/>
                <a:gridCol w="1461828"/>
                <a:gridCol w="1461828"/>
              </a:tblGrid>
              <a:tr h="29348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Report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Purpose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Frequency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Scope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Audience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Distribution**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</a:tr>
              <a:tr h="412484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Defect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Daily progress check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Daily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Sprint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Dev</a:t>
                      </a:r>
                      <a:r>
                        <a:rPr lang="en-US" sz="1200" baseline="0" dirty="0" smtClean="0"/>
                        <a:t> Lead / </a:t>
                      </a:r>
                      <a:br>
                        <a:rPr lang="en-US" sz="1200" baseline="0" dirty="0" smtClean="0"/>
                      </a:br>
                      <a:r>
                        <a:rPr lang="en-US" sz="1200" baseline="0" dirty="0" smtClean="0"/>
                        <a:t>QA Lead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Self Serve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</a:tr>
              <a:tr h="412484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Weekly Defect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Weekly progress check, Escalation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Weekly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Sprint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endParaRPr lang="en-US" sz="120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Email</a:t>
                      </a:r>
                      <a:r>
                        <a:rPr lang="en-US" sz="1200" baseline="0" dirty="0" smtClean="0"/>
                        <a:t> / Repository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</a:tr>
              <a:tr h="7424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End of the sprint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Overall</a:t>
                      </a:r>
                      <a:r>
                        <a:rPr lang="en-US" sz="1200" baseline="0" dirty="0" smtClean="0"/>
                        <a:t> progress, burn down, escalation, Quality Gates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End of the sprint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Sprint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Dev Leads</a:t>
                      </a:r>
                      <a:r>
                        <a:rPr lang="en-US" sz="1200" baseline="0" dirty="0" smtClean="0"/>
                        <a:t> + </a:t>
                      </a:r>
                      <a:br>
                        <a:rPr lang="en-US" sz="1200" baseline="0" dirty="0" smtClean="0"/>
                      </a:br>
                      <a:r>
                        <a:rPr lang="en-US" sz="1200" baseline="0" dirty="0" smtClean="0"/>
                        <a:t>QA Leads + </a:t>
                      </a:r>
                      <a:br>
                        <a:rPr lang="en-US" sz="1200" baseline="0" dirty="0" smtClean="0"/>
                      </a:br>
                      <a:r>
                        <a:rPr lang="en-US" sz="1200" baseline="0" dirty="0" smtClean="0"/>
                        <a:t>Scrum Masters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Email + Repository + Meeting 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</a:tr>
              <a:tr h="57747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Steering</a:t>
                      </a:r>
                      <a:r>
                        <a:rPr lang="en-US" sz="1200" baseline="0" dirty="0" smtClean="0"/>
                        <a:t> Committee 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Progress report, escalation, course correction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Every other week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Project 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Governance</a:t>
                      </a:r>
                      <a:r>
                        <a:rPr lang="en-US" sz="1200" baseline="0" dirty="0" smtClean="0"/>
                        <a:t> Team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Repository</a:t>
                      </a:r>
                      <a:r>
                        <a:rPr lang="en-US" sz="1200" baseline="0" dirty="0" smtClean="0"/>
                        <a:t> + Meeting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</a:tr>
              <a:tr h="57747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smtClean="0"/>
                        <a:t>Burn</a:t>
                      </a:r>
                      <a:r>
                        <a:rPr lang="en-US" sz="1200" baseline="0" smtClean="0"/>
                        <a:t> report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Every other week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Project 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Governance</a:t>
                      </a:r>
                      <a:r>
                        <a:rPr lang="en-US" sz="1200" baseline="0" dirty="0" smtClean="0"/>
                        <a:t> Team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/>
                        <a:t>Repository</a:t>
                      </a:r>
                      <a:r>
                        <a:rPr lang="en-US" sz="1200" baseline="0" dirty="0" smtClean="0"/>
                        <a:t> + Meeting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88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1461" y="231075"/>
            <a:ext cx="8142520" cy="302331"/>
          </a:xfrm>
        </p:spPr>
        <p:txBody>
          <a:bodyPr>
            <a:noAutofit/>
          </a:bodyPr>
          <a:lstStyle/>
          <a:p>
            <a:pPr algn="r">
              <a:tabLst>
                <a:tab pos="7443205" algn="r"/>
                <a:tab pos="7675994" algn="r"/>
              </a:tabLst>
            </a:pPr>
            <a:r>
              <a:rPr lang="en-US" sz="1900" b="1" dirty="0" smtClean="0"/>
              <a:t>What are the Daily Metrics?</a:t>
            </a:r>
            <a:endParaRPr lang="en-US" sz="1900" b="1" dirty="0"/>
          </a:p>
        </p:txBody>
      </p:sp>
      <p:pic>
        <p:nvPicPr>
          <p:cNvPr id="61" name="Picture 2" descr="C:\Users\BHuett\Dropbox\WordPress\Templates\Images\Content\Blogs\AgileSeries\SprintDevelopmentProcess\DevelopmentAndDesign\AgileDevelopmentCycles_S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228" y="6037"/>
            <a:ext cx="729614" cy="687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1" y="244949"/>
            <a:ext cx="904875" cy="2952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2596" y="759258"/>
            <a:ext cx="9056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Daily Metric Details:</a:t>
            </a:r>
            <a:endParaRPr lang="en-US" sz="2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0219007"/>
              </p:ext>
            </p:extLst>
          </p:nvPr>
        </p:nvGraphicFramePr>
        <p:xfrm>
          <a:off x="381000" y="1356721"/>
          <a:ext cx="8382001" cy="3092800"/>
        </p:xfrm>
        <a:graphic>
          <a:graphicData uri="http://schemas.openxmlformats.org/drawingml/2006/table">
            <a:tbl>
              <a:tblPr firstRow="1" firstCol="1" bandRow="1"/>
              <a:tblGrid>
                <a:gridCol w="2149575"/>
                <a:gridCol w="4251225"/>
                <a:gridCol w="1981201"/>
              </a:tblGrid>
              <a:tr h="36520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2857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 pitchFamily="34" charset="0"/>
                        </a:rPr>
                        <a:t>Metric</a:t>
                      </a: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2857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Purpose</a:t>
                      </a: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2857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rebuchet MS" pitchFamily="34" charset="0"/>
                          <a:ea typeface="MS Mincho"/>
                          <a:cs typeface="Calibri"/>
                        </a:rPr>
                        <a:t>Unit</a:t>
                      </a:r>
                      <a:r>
                        <a:rPr lang="en-US" sz="1200" baseline="0" dirty="0" smtClean="0">
                          <a:effectLst/>
                          <a:latin typeface="Trebuchet MS" pitchFamily="34" charset="0"/>
                          <a:ea typeface="MS Mincho"/>
                          <a:cs typeface="Calibri"/>
                        </a:rPr>
                        <a:t> of Measurement</a:t>
                      </a: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</a:tr>
              <a:tr h="71134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Stories by Status(</a:t>
                      </a:r>
                      <a:r>
                        <a:rPr lang="en-US" sz="1200" dirty="0" smtClean="0">
                          <a:latin typeface="Trebuchet MS" pitchFamily="34" charset="0"/>
                          <a:cs typeface="Calibri" pitchFamily="34" charset="0"/>
                        </a:rPr>
                        <a:t>Actual Stories Completed vs. Committed Stories)</a:t>
                      </a: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>
                          <a:latin typeface="Trebuchet MS" pitchFamily="34" charset="0"/>
                          <a:cs typeface="Calibri" pitchFamily="34" charset="0"/>
                        </a:rPr>
                        <a:t>Will help us to identify current backlog status by </a:t>
                      </a:r>
                      <a:r>
                        <a:rPr lang="en-US" sz="1200" b="0" dirty="0" smtClean="0">
                          <a:latin typeface="Trebuchet MS" pitchFamily="34" charset="0"/>
                          <a:cs typeface="Calibri" pitchFamily="34" charset="0"/>
                        </a:rPr>
                        <a:t>effort (story points) or remaining time.</a:t>
                      </a:r>
                      <a:endParaRPr lang="en-US" sz="1200" b="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rebuchet MS" pitchFamily="34" charset="0"/>
                          <a:cs typeface="Calibri" pitchFamily="34" charset="0"/>
                        </a:rPr>
                        <a:t>Story Points</a:t>
                      </a:r>
                    </a:p>
                    <a:p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</a:tr>
              <a:tr h="59923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rebuchet MS" pitchFamily="34" charset="0"/>
                          <a:ea typeface="MS Mincho"/>
                          <a:cs typeface="Calibri"/>
                        </a:rPr>
                        <a:t>Open Defects  Count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rebuchet MS" pitchFamily="34" charset="0"/>
                          <a:ea typeface="MS Mincho"/>
                          <a:cs typeface="Calibri"/>
                        </a:rPr>
                        <a:t>Closed Defect Count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rebuchet MS" pitchFamily="34" charset="0"/>
                          <a:ea typeface="MS Mincho"/>
                          <a:cs typeface="Calibri"/>
                        </a:rPr>
                        <a:t>Reopen</a:t>
                      </a:r>
                      <a:r>
                        <a:rPr lang="en-US" sz="1200" baseline="0" dirty="0" smtClean="0">
                          <a:effectLst/>
                          <a:latin typeface="Trebuchet MS" pitchFamily="34" charset="0"/>
                          <a:ea typeface="MS Mincho"/>
                          <a:cs typeface="Calibri"/>
                        </a:rPr>
                        <a:t> Defect  Count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baseline="0" dirty="0" smtClean="0">
                          <a:latin typeface="Trebuchet MS" pitchFamily="34" charset="0"/>
                          <a:cs typeface="Calibri" pitchFamily="34" charset="0"/>
                        </a:rPr>
                        <a:t>Overall quality activity measurement for the sprint</a:t>
                      </a:r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>
                          <a:latin typeface="Trebuchet MS" pitchFamily="34" charset="0"/>
                          <a:cs typeface="Calibri" pitchFamily="34" charset="0"/>
                        </a:rPr>
                        <a:t>Defects Counts</a:t>
                      </a:r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</a:tr>
              <a:tr h="44683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rebuchet MS" pitchFamily="34" charset="0"/>
                          <a:cs typeface="Calibri" pitchFamily="34" charset="0"/>
                        </a:rPr>
                        <a:t>Defects Trending  Report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Ensures that as the end of the sprint approaches, the quality of the release is high</a:t>
                      </a:r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>
                          <a:latin typeface="Trebuchet MS" pitchFamily="34" charset="0"/>
                          <a:cs typeface="Calibri" pitchFamily="34" charset="0"/>
                        </a:rPr>
                        <a:t>NA</a:t>
                      </a:r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</a:tr>
              <a:tr h="421538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rebuchet MS" pitchFamily="34" charset="0"/>
                          <a:ea typeface="MS Mincho"/>
                          <a:cs typeface="Calibri" pitchFamily="34" charset="0"/>
                        </a:rPr>
                        <a:t>Test Case Trending Report</a:t>
                      </a: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>
                          <a:latin typeface="Trebuchet MS" pitchFamily="34" charset="0"/>
                          <a:cs typeface="Calibri" pitchFamily="34" charset="0"/>
                        </a:rPr>
                        <a:t>how many test cases are run for each sprint, and how many passed and failed, day-by-day</a:t>
                      </a:r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>
                          <a:latin typeface="Trebuchet MS" pitchFamily="34" charset="0"/>
                          <a:cs typeface="Calibri" pitchFamily="34" charset="0"/>
                        </a:rPr>
                        <a:t>NA</a:t>
                      </a:r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</a:tr>
              <a:tr h="3505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rebuchet MS" pitchFamily="34" charset="0"/>
                          <a:ea typeface="MS Mincho"/>
                          <a:cs typeface="Calibri"/>
                        </a:rPr>
                        <a:t>Feature</a:t>
                      </a:r>
                      <a:r>
                        <a:rPr lang="en-US" sz="1200" baseline="0" dirty="0" smtClean="0">
                          <a:effectLst/>
                          <a:latin typeface="Trebuchet MS" pitchFamily="34" charset="0"/>
                          <a:ea typeface="MS Mincho"/>
                          <a:cs typeface="Calibri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Trebuchet MS" pitchFamily="34" charset="0"/>
                          <a:ea typeface="MS Mincho"/>
                          <a:cs typeface="Calibri"/>
                        </a:rPr>
                        <a:t>Burndown Chart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Trebuchet MS" pitchFamily="34" charset="0"/>
                        <a:ea typeface="MS Mincho"/>
                        <a:cs typeface="Calibri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rebuchet MS" pitchFamily="34" charset="0"/>
                          <a:cs typeface="Calibri" pitchFamily="34" charset="0"/>
                        </a:rPr>
                        <a:t>Helps</a:t>
                      </a:r>
                      <a:r>
                        <a:rPr lang="en-US" sz="1200" baseline="0" dirty="0" smtClean="0">
                          <a:latin typeface="Trebuchet MS" pitchFamily="34" charset="0"/>
                          <a:cs typeface="Calibri" pitchFamily="34" charset="0"/>
                        </a:rPr>
                        <a:t> in determining the progress towards Sprint Goal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Story Points (or hours)</a:t>
                      </a:r>
                    </a:p>
                    <a:p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1597" y="4621475"/>
            <a:ext cx="8092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</a:rPr>
              <a:t>Metrics are collected from JIRA report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</a:rPr>
              <a:t>Report distribution : Team Member’s create their Jira dashboard reports  </a:t>
            </a:r>
          </a:p>
        </p:txBody>
      </p:sp>
    </p:spTree>
    <p:extLst>
      <p:ext uri="{BB962C8B-B14F-4D97-AF65-F5344CB8AC3E}">
        <p14:creationId xmlns:p14="http://schemas.microsoft.com/office/powerpoint/2010/main" val="113590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1461" y="231075"/>
            <a:ext cx="8142520" cy="302331"/>
          </a:xfrm>
        </p:spPr>
        <p:txBody>
          <a:bodyPr>
            <a:noAutofit/>
          </a:bodyPr>
          <a:lstStyle/>
          <a:p>
            <a:pPr algn="r">
              <a:tabLst>
                <a:tab pos="7443205" algn="r"/>
                <a:tab pos="7675994" algn="r"/>
              </a:tabLst>
            </a:pPr>
            <a:r>
              <a:rPr lang="en-US" sz="1900" b="1" dirty="0" smtClean="0"/>
              <a:t>What are the Generated Sprint Metrics?</a:t>
            </a:r>
            <a:endParaRPr lang="en-US" sz="1900" b="1" dirty="0"/>
          </a:p>
        </p:txBody>
      </p:sp>
      <p:pic>
        <p:nvPicPr>
          <p:cNvPr id="61" name="Picture 2" descr="C:\Users\BHuett\Dropbox\WordPress\Templates\Images\Content\Blogs\AgileSeries\SprintDevelopmentProcess\DevelopmentAndDesign\AgileDevelopmentCycles_S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228" y="6037"/>
            <a:ext cx="729614" cy="687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1" y="244949"/>
            <a:ext cx="904875" cy="2952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2596" y="726602"/>
            <a:ext cx="9056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Sprint Data Metric Details from Jira:</a:t>
            </a:r>
            <a:endParaRPr lang="en-US" sz="2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178382"/>
              </p:ext>
            </p:extLst>
          </p:nvPr>
        </p:nvGraphicFramePr>
        <p:xfrm>
          <a:off x="620486" y="1275279"/>
          <a:ext cx="7826828" cy="5032117"/>
        </p:xfrm>
        <a:graphic>
          <a:graphicData uri="http://schemas.openxmlformats.org/drawingml/2006/table">
            <a:tbl>
              <a:tblPr firstRow="1" firstCol="1" bandRow="1"/>
              <a:tblGrid>
                <a:gridCol w="2007200"/>
                <a:gridCol w="3529898"/>
                <a:gridCol w="2289730"/>
              </a:tblGrid>
              <a:tr h="284278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2857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rebuchet MS" pitchFamily="34" charset="0"/>
                        </a:rPr>
                        <a:t>Metric</a:t>
                      </a: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2857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rebuchet MS" pitchFamily="34" charset="0"/>
                          <a:ea typeface="+mn-ea"/>
                          <a:cs typeface="+mn-cs"/>
                        </a:rPr>
                        <a:t>Purpose</a:t>
                      </a: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2857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rebuchet MS" pitchFamily="34" charset="0"/>
                          <a:ea typeface="MS Mincho"/>
                          <a:cs typeface="Calibri"/>
                        </a:rPr>
                        <a:t>Unit</a:t>
                      </a:r>
                      <a:r>
                        <a:rPr lang="en-US" sz="1200" baseline="0" dirty="0" smtClean="0">
                          <a:effectLst/>
                          <a:latin typeface="Trebuchet MS" pitchFamily="34" charset="0"/>
                          <a:ea typeface="MS Mincho"/>
                          <a:cs typeface="Calibri"/>
                        </a:rPr>
                        <a:t> of Measurement</a:t>
                      </a: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</a:tr>
              <a:tr h="35023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Sprint Velocity</a:t>
                      </a: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>
                          <a:latin typeface="Trebuchet MS" pitchFamily="34" charset="0"/>
                          <a:cs typeface="Calibri" pitchFamily="34" charset="0"/>
                        </a:rPr>
                        <a:t>Will help us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to track achieved velocity and estimate the velocity of the next sprint.</a:t>
                      </a:r>
                      <a:endParaRPr lang="en-US" sz="1200" b="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rebuchet MS" pitchFamily="34" charset="0"/>
                          <a:cs typeface="Calibri" pitchFamily="34" charset="0"/>
                        </a:rPr>
                        <a:t>Story Points</a:t>
                      </a:r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</a:tr>
              <a:tr h="390018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Release Burn Down Chart</a:t>
                      </a: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rt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Total Sprint Tasks completion achieved per day.</a:t>
                      </a:r>
                    </a:p>
                    <a:p>
                      <a:endParaRPr lang="en-US" sz="1200" dirty="0">
                        <a:latin typeface="Trebuchet MS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>
                          <a:latin typeface="Trebuchet MS" pitchFamily="34" charset="0"/>
                          <a:cs typeface="Calibri" pitchFamily="34" charset="0"/>
                        </a:rPr>
                        <a:t>Task Items assigned to Sprint Feature </a:t>
                      </a:r>
                      <a:r>
                        <a:rPr lang="en-US" sz="1200" baseline="0" dirty="0" smtClean="0">
                          <a:latin typeface="Trebuchet MS" pitchFamily="34" charset="0"/>
                          <a:cs typeface="Calibri" pitchFamily="34" charset="0"/>
                        </a:rPr>
                        <a:t>Story </a:t>
                      </a:r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</a:tr>
              <a:tr h="761759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rebuchet MS" pitchFamily="34" charset="0"/>
                          <a:ea typeface="MS Mincho"/>
                          <a:cs typeface="Calibri"/>
                        </a:rPr>
                        <a:t>Defect Removal Efficiency</a:t>
                      </a: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Number of defects logged by Product owner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---------------------------------------------------  * 100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 Total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 Defects logged in the current Sprint.</a:t>
                      </a:r>
                    </a:p>
                    <a:p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>
                          <a:latin typeface="Trebuchet MS" pitchFamily="34" charset="0"/>
                          <a:cs typeface="Calibri" pitchFamily="34" charset="0"/>
                        </a:rPr>
                        <a:t>Open Defects Count</a:t>
                      </a:r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</a:tr>
              <a:tr h="67036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rebuchet MS" pitchFamily="34" charset="0"/>
                          <a:cs typeface="Calibri" pitchFamily="34" charset="0"/>
                        </a:rPr>
                        <a:t>Reliability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The ability of teams to meet the Story Points they committed to for a Sprint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Committed Story Points /Earned Story Points</a:t>
                      </a:r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>
                          <a:latin typeface="Trebuchet MS" pitchFamily="34" charset="0"/>
                          <a:cs typeface="Calibri" pitchFamily="34" charset="0"/>
                        </a:rPr>
                        <a:t>Story Points</a:t>
                      </a:r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</a:tr>
              <a:tr h="700461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Estimation Accuracy</a:t>
                      </a: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The ability of teams to accurately estimate their work.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Estimated amount of effort/Actual amount of effort.</a:t>
                      </a:r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>
                          <a:latin typeface="Trebuchet MS" pitchFamily="34" charset="0"/>
                          <a:cs typeface="Calibri" pitchFamily="34" charset="0"/>
                        </a:rPr>
                        <a:t>NA</a:t>
                      </a:r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</a:tr>
              <a:tr h="525346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Ratio of Successful Sprints</a:t>
                      </a:r>
                      <a:endParaRPr lang="en-US" sz="1200" dirty="0" smtClean="0">
                        <a:effectLst/>
                        <a:latin typeface="Trebuchet MS" pitchFamily="34" charset="0"/>
                        <a:ea typeface="MS Mincho"/>
                        <a:cs typeface="Calibri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The degree to which the team is able to meet their commitment.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Successful Sprints /Total Sprints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Story Points</a:t>
                      </a:r>
                    </a:p>
                    <a:p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</a:tr>
              <a:tr h="609408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Test execution coverage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# of Test Cases Executed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----------------------------------------------------   * 100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Calibri" pitchFamily="34" charset="0"/>
                        </a:rPr>
                        <a:t> # of Test Cases planned for Execution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>
                          <a:latin typeface="Trebuchet MS" pitchFamily="34" charset="0"/>
                          <a:cs typeface="Calibri" pitchFamily="34" charset="0"/>
                        </a:rPr>
                        <a:t>NA</a:t>
                      </a:r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40000"/>
                      </a:srgbClr>
                    </a:solidFill>
                  </a:tcPr>
                </a:tc>
              </a:tr>
              <a:tr h="670367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rebuchet MS" pitchFamily="34" charset="0"/>
                          <a:ea typeface="MS Mincho"/>
                          <a:cs typeface="Calibri"/>
                        </a:rPr>
                        <a:t>Quality Efficiency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rebuchet MS" pitchFamily="34" charset="0"/>
                        <a:ea typeface="MS Mincho"/>
                        <a:cs typeface="Calibri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rebuchet MS" pitchFamily="34" charset="0"/>
                          <a:ea typeface="MS Mincho"/>
                          <a:cs typeface="Calibri"/>
                        </a:rPr>
                        <a:t>Measures</a:t>
                      </a:r>
                      <a:r>
                        <a:rPr lang="en-US" sz="1200" baseline="0" dirty="0" smtClean="0">
                          <a:effectLst/>
                          <a:latin typeface="Trebuchet MS" pitchFamily="34" charset="0"/>
                          <a:ea typeface="MS Mincho"/>
                          <a:cs typeface="Calibri"/>
                        </a:rPr>
                        <a:t> quality of code based on effort required to fix defects.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Trebuchet MS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 dirty="0" smtClean="0">
                          <a:latin typeface="Trebuchet MS" pitchFamily="34" charset="0"/>
                          <a:cs typeface="Calibri" pitchFamily="34" charset="0"/>
                        </a:rPr>
                        <a:t>NA</a:t>
                      </a:r>
                      <a:endParaRPr lang="en-US" sz="1200" dirty="0">
                        <a:latin typeface="Trebuchet MS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B9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30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1461" y="231075"/>
            <a:ext cx="8142520" cy="302331"/>
          </a:xfrm>
        </p:spPr>
        <p:txBody>
          <a:bodyPr>
            <a:noAutofit/>
          </a:bodyPr>
          <a:lstStyle/>
          <a:p>
            <a:pPr algn="r">
              <a:tabLst>
                <a:tab pos="7443205" algn="r"/>
                <a:tab pos="7675994" algn="r"/>
              </a:tabLst>
            </a:pPr>
            <a:r>
              <a:rPr lang="en-US" sz="1900" b="1" dirty="0" smtClean="0"/>
              <a:t>What are the Sprint Metrics Definitions?</a:t>
            </a:r>
            <a:endParaRPr lang="en-US" sz="1900" b="1" dirty="0"/>
          </a:p>
        </p:txBody>
      </p:sp>
      <p:pic>
        <p:nvPicPr>
          <p:cNvPr id="61" name="Picture 2" descr="C:\Users\BHuett\Dropbox\WordPress\Templates\Images\Content\Blogs\AgileSeries\SprintDevelopmentProcess\DevelopmentAndDesign\AgileDevelopmentCycles_S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228" y="6037"/>
            <a:ext cx="729614" cy="687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1" y="244949"/>
            <a:ext cx="904875" cy="2952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2596" y="726602"/>
            <a:ext cx="9056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Sprint Data Metric Definitions:</a:t>
            </a:r>
            <a:endParaRPr lang="en-US" sz="2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57840" y="1289951"/>
            <a:ext cx="8686800" cy="501287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33363" indent="-233363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•"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1825" indent="-234950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–"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168275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•"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168275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–"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»"/>
              <a:defRPr lang="en-US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>
                  <a:lumMod val="75000"/>
                </a:schemeClr>
              </a:buClr>
              <a:buFont typeface="Arial" charset="0"/>
              <a:buChar char="•"/>
              <a:defRPr/>
            </a:pPr>
            <a:r>
              <a:rPr lang="en-US" sz="1800" b="1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Defect Status</a:t>
            </a:r>
          </a:p>
          <a:p>
            <a:pPr lvl="1">
              <a:buClr>
                <a:srgbClr val="FF6600"/>
              </a:buClr>
              <a:buFont typeface="Arial" charset="0"/>
              <a:buChar char="–"/>
              <a:defRPr/>
            </a:pPr>
            <a: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New, Open(In-Progress), Non-Issue(duplicate, non issue), Ready For QA, Resolved, Closed</a:t>
            </a:r>
            <a:b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</a:br>
            <a:endParaRPr lang="en-US" sz="900" dirty="0" smtClean="0">
              <a:latin typeface="Trebuchet MS" pitchFamily="34" charset="0"/>
              <a:ea typeface="Verdana" pitchFamily="34" charset="0"/>
              <a:cs typeface="Verdana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  <a:buFont typeface="Arial" charset="0"/>
              <a:buChar char="•"/>
            </a:pPr>
            <a:r>
              <a:rPr lang="en-US" sz="1800" b="1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Defect Severity</a:t>
            </a:r>
          </a:p>
          <a:p>
            <a:pPr lvl="1">
              <a:buClr>
                <a:srgbClr val="FF6600"/>
              </a:buClr>
              <a:buFont typeface="Arial" charset="0"/>
              <a:buChar char="–"/>
            </a:pPr>
            <a: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Critical, High, Medium, Low</a:t>
            </a:r>
            <a:b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</a:br>
            <a:endParaRPr lang="en-US" sz="900" dirty="0" smtClean="0">
              <a:latin typeface="Trebuchet MS" pitchFamily="34" charset="0"/>
              <a:ea typeface="Verdana" pitchFamily="34" charset="0"/>
              <a:cs typeface="Verdana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  <a:buFont typeface="Arial" charset="0"/>
              <a:buChar char="•"/>
            </a:pPr>
            <a:r>
              <a:rPr lang="en-US" sz="1800" b="1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Defect Data</a:t>
            </a:r>
          </a:p>
          <a:p>
            <a:pPr lvl="1">
              <a:buClr>
                <a:srgbClr val="FF6600"/>
              </a:buClr>
              <a:buFont typeface="Arial" charset="0"/>
              <a:buChar char="–"/>
              <a:defRPr/>
            </a:pPr>
            <a: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Current Sprint : Defects by severity and status</a:t>
            </a:r>
          </a:p>
          <a:p>
            <a:pPr lvl="1">
              <a:buClr>
                <a:srgbClr val="FF6600"/>
              </a:buClr>
              <a:buFont typeface="Arial" charset="0"/>
              <a:buChar char="–"/>
              <a:defRPr/>
            </a:pPr>
            <a: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Total for Work stream: Defects by severity and status</a:t>
            </a:r>
          </a:p>
          <a:p>
            <a:pPr lvl="1">
              <a:buClr>
                <a:srgbClr val="FF6600"/>
              </a:buClr>
              <a:buFont typeface="Arial" charset="0"/>
              <a:buChar char="–"/>
              <a:defRPr/>
            </a:pPr>
            <a: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Defect moving to future sprint : Defects by severity and status</a:t>
            </a:r>
          </a:p>
          <a:p>
            <a:pPr lvl="1">
              <a:buClr>
                <a:srgbClr val="FF6600"/>
              </a:buClr>
              <a:buFont typeface="Arial" charset="0"/>
              <a:buChar char="–"/>
              <a:defRPr/>
            </a:pPr>
            <a: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Defect added to current sprint from previous work or other work streams: Defects by severity and status</a:t>
            </a:r>
          </a:p>
          <a:p>
            <a:pPr lvl="1">
              <a:buClr>
                <a:srgbClr val="FF6600"/>
              </a:buClr>
              <a:buFont typeface="Arial" charset="0"/>
              <a:buChar char="–"/>
              <a:defRPr/>
            </a:pPr>
            <a: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Defects from Adhoc Testing : Defects by severity and status</a:t>
            </a:r>
          </a:p>
          <a:p>
            <a:pPr lvl="1">
              <a:buClr>
                <a:srgbClr val="FF6600"/>
              </a:buClr>
              <a:buFont typeface="Arial" charset="0"/>
              <a:buChar char="–"/>
              <a:defRPr/>
            </a:pPr>
            <a: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Total reopen Defects: Defects by severity and Status </a:t>
            </a:r>
          </a:p>
          <a:p>
            <a:pPr lvl="2">
              <a:buClr>
                <a:schemeClr val="tx2">
                  <a:lumMod val="75000"/>
                </a:schemeClr>
              </a:buClr>
              <a:buFont typeface="Arial" charset="0"/>
              <a:buChar char="•"/>
              <a:defRPr/>
            </a:pPr>
            <a:r>
              <a:rPr lang="en-US" sz="1500" i="1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Even if it is closed, we need to report how many defects where reopened)</a:t>
            </a:r>
            <a:br>
              <a:rPr lang="en-US" sz="1500" i="1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</a:br>
            <a:endParaRPr lang="en-US" sz="900" i="1" dirty="0" smtClean="0">
              <a:latin typeface="Trebuchet MS" pitchFamily="34" charset="0"/>
              <a:ea typeface="Verdana" pitchFamily="34" charset="0"/>
              <a:cs typeface="Verdana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  <a:buFont typeface="Arial" charset="0"/>
              <a:buChar char="•"/>
              <a:defRPr/>
            </a:pPr>
            <a:r>
              <a:rPr lang="en-US" sz="1800" b="1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Test Case Data</a:t>
            </a:r>
          </a:p>
          <a:p>
            <a:pPr lvl="1">
              <a:buClr>
                <a:srgbClr val="FF6600"/>
              </a:buClr>
              <a:buFont typeface="Arial" charset="0"/>
              <a:buChar char="–"/>
            </a:pPr>
            <a: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Current Sprint: Total, Approved, Executed, Closed, Failed</a:t>
            </a:r>
          </a:p>
          <a:p>
            <a:pPr lvl="1">
              <a:buClr>
                <a:srgbClr val="FF6600"/>
              </a:buClr>
              <a:buFont typeface="Arial" charset="0"/>
              <a:buChar char="–"/>
            </a:pPr>
            <a: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Sprint: Total, Approved, Executed, Closed, Failed</a:t>
            </a:r>
          </a:p>
          <a:p>
            <a:pPr lvl="1">
              <a:buClr>
                <a:srgbClr val="FF6600"/>
              </a:buClr>
              <a:buFont typeface="Arial" charset="0"/>
              <a:buChar char="–"/>
            </a:pPr>
            <a: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Total for Work Stream: Total, Approved, Executed, Closed, Failed</a:t>
            </a:r>
            <a:b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</a:br>
            <a: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</a:br>
            <a:endParaRPr lang="en-US" sz="900" dirty="0" smtClean="0">
              <a:latin typeface="Trebuchet MS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spcBef>
                <a:spcPts val="0"/>
              </a:spcBef>
              <a:buClrTx/>
              <a:buFontTx/>
              <a:buNone/>
              <a:defRPr/>
            </a:pPr>
            <a:r>
              <a:rPr lang="en-US" sz="2100" b="1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Productivity Metrics</a:t>
            </a:r>
          </a:p>
          <a:p>
            <a:pPr lvl="1">
              <a:buClr>
                <a:srgbClr val="FF6600"/>
              </a:buClr>
              <a:buFont typeface="Arial" charset="0"/>
              <a:buChar char="–"/>
              <a:defRPr/>
            </a:pPr>
            <a: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Average time taken to generate test cases (including rework / approval)</a:t>
            </a:r>
          </a:p>
          <a:p>
            <a:pPr lvl="1">
              <a:buClr>
                <a:srgbClr val="FF6600"/>
              </a:buClr>
              <a:buFont typeface="Arial" charset="0"/>
              <a:buChar char="–"/>
              <a:defRPr/>
            </a:pPr>
            <a: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Test Case Coverage Effectiveness = (Defects found due to test case * 100 ) / Total defects </a:t>
            </a:r>
          </a:p>
          <a:p>
            <a:pPr lvl="1">
              <a:buClr>
                <a:srgbClr val="FF6600"/>
              </a:buClr>
              <a:buFont typeface="Arial" charset="0"/>
              <a:buChar char="–"/>
              <a:defRPr/>
            </a:pPr>
            <a: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Defect removal Efficiency = (defects resolved in sprint * 100 ) / defects found in a sprint </a:t>
            </a:r>
          </a:p>
          <a:p>
            <a:pPr lvl="1">
              <a:buClr>
                <a:srgbClr val="FF6600"/>
              </a:buClr>
              <a:buFont typeface="Arial" charset="0"/>
              <a:buChar char="–"/>
              <a:defRPr/>
            </a:pPr>
            <a:r>
              <a:rPr lang="en-US" sz="15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Defect removal quality =  reopened defects / total defects </a:t>
            </a:r>
            <a:endParaRPr lang="en-US" sz="1800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43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H Template 2010">
  <a:themeElements>
    <a:clrScheme name="Custom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F99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</a:spPr>
      <a:bodyPr rtlCol="0" anchor="ctr"/>
      <a:lstStyle>
        <a:defPPr algn="ctr">
          <a:defRPr sz="2000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49EA360BAE1A4CAFEC6D1171484980" ma:contentTypeVersion="5" ma:contentTypeDescription="Create a new document." ma:contentTypeScope="" ma:versionID="0d1c20cb071930fe9365392a5bf2b656">
  <xsd:schema xmlns:xsd="http://www.w3.org/2001/XMLSchema" xmlns:xs="http://www.w3.org/2001/XMLSchema" xmlns:p="http://schemas.microsoft.com/office/2006/metadata/properties" xmlns:ns2="2826709c-166b-41ae-a295-bcf73b4a1c6b" targetNamespace="http://schemas.microsoft.com/office/2006/metadata/properties" ma:root="true" ma:fieldsID="2dd0b30619f52303b3a188af80c3baac" ns2:_="">
    <xsd:import namespace="2826709c-166b-41ae-a295-bcf73b4a1c6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LH_x0020_Office" minOccurs="0"/>
                <xsd:element ref="ns2:Consulting_x0020_Org" minOccurs="0"/>
                <xsd:element ref="ns2:Corporate_x0020_Org" minOccurs="0"/>
                <xsd:element ref="ns2:Sales_x0020_Or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26709c-166b-41ae-a295-bcf73b4a1c6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LH_x0020_Office" ma:index="11" nillable="true" ma:displayName="LH Office" ma:default="Philadelphia" ma:internalName="LH_x0020_Offic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oston"/>
                    <xsd:enumeration value="Hyderabad"/>
                    <xsd:enumeration value="Philadelphia"/>
                  </xsd:restriction>
                </xsd:simpleType>
              </xsd:element>
            </xsd:sequence>
          </xsd:extension>
        </xsd:complexContent>
      </xsd:complexType>
    </xsd:element>
    <xsd:element name="Consulting_x0020_Org" ma:index="12" nillable="true" ma:displayName="Consulting Org" ma:internalName="Consulting_x0020_Org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terprise Solutions"/>
                    <xsd:enumeration value="Managed Infrastructure"/>
                    <xsd:enumeration value="Management Consulting"/>
                  </xsd:restriction>
                </xsd:simpleType>
              </xsd:element>
            </xsd:sequence>
          </xsd:extension>
        </xsd:complexContent>
      </xsd:complexType>
    </xsd:element>
    <xsd:element name="Corporate_x0020_Org" ma:index="13" nillable="true" ma:displayName="Corporate Org" ma:internalName="Corporate_x0020_Org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dministration"/>
                    <xsd:enumeration value="Finance"/>
                    <xsd:enumeration value="Human Resources"/>
                    <xsd:enumeration value="Information Technology"/>
                    <xsd:enumeration value="Marketing"/>
                    <xsd:enumeration value="Recruiting"/>
                  </xsd:restriction>
                </xsd:simpleType>
              </xsd:element>
            </xsd:sequence>
          </xsd:extension>
        </xsd:complexContent>
      </xsd:complexType>
    </xsd:element>
    <xsd:element name="Sales_x0020_Org" ma:index="14" nillable="true" ma:displayName="Sales Org" ma:internalName="Sales_x0020_Org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merging Markets"/>
                    <xsd:enumeration value="Financial Services and Insurance"/>
                    <xsd:enumeration value="Healthcare"/>
                    <xsd:enumeration value="Public Sector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_dlc_DocIdUrl xmlns="2826709c-166b-41ae-a295-bcf73b4a1c6b">
      <Url>https://hub.liquidhub.com/salesmarketing/_layouts/DocIdRedir.aspx?ID=2T4W6TMTQDPE-60-13</Url>
      <Description>2T4W6TMTQDPE-60-13</Description>
    </_dlc_DocIdUrl>
    <_dlc_DocId xmlns="2826709c-166b-41ae-a295-bcf73b4a1c6b">2T4W6TMTQDPE-60-13</_dlc_DocId>
    <LH_x0020_Office xmlns="2826709c-166b-41ae-a295-bcf73b4a1c6b">
      <Value>Philadelphia</Value>
    </LH_x0020_Office>
    <Sales_x0020_Org xmlns="2826709c-166b-41ae-a295-bcf73b4a1c6b">
      <Value>Healthcare</Value>
    </Sales_x0020_Org>
    <Corporate_x0020_Org xmlns="2826709c-166b-41ae-a295-bcf73b4a1c6b">
      <Value>Administration</Value>
    </Corporate_x0020_Org>
    <Consulting_x0020_Org xmlns="2826709c-166b-41ae-a295-bcf73b4a1c6b">
      <Value>Management Consulting</Value>
    </Consulting_x0020_Org>
    <_dlc_DocIdPersistId xmlns="2826709c-166b-41ae-a295-bcf73b4a1c6b">false</_dlc_DocIdPersistId>
  </documentManagement>
</p:properties>
</file>

<file path=customXml/itemProps1.xml><?xml version="1.0" encoding="utf-8"?>
<ds:datastoreItem xmlns:ds="http://schemas.openxmlformats.org/officeDocument/2006/customXml" ds:itemID="{D5152FD5-BD5C-429B-B8B8-A3FBBC15EFE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019858E-8F8A-4307-9BD1-C5F3648EB2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CA5962-4DF7-486E-88F8-2F07480062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26709c-166b-41ae-a295-bcf73b4a1c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0460556-6AA8-48A6-9C70-088F8AC87B4F}">
  <ds:schemaRefs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2826709c-166b-41ae-a295-bcf73b4a1c6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LH Template 2010.potx</Template>
  <TotalTime>33851</TotalTime>
  <Words>1169</Words>
  <Application>Microsoft Office PowerPoint</Application>
  <PresentationFormat>On-screen Show (4:3)</PresentationFormat>
  <Paragraphs>269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LH Template 2010</vt:lpstr>
      <vt:lpstr>AN AGILE DEVELOPMENT METHODOLOGY</vt:lpstr>
      <vt:lpstr>What is the QA Global Delivery Service Governance Model?</vt:lpstr>
      <vt:lpstr>The Steering Committee Quality Report Dashboard: Defects by Severity</vt:lpstr>
      <vt:lpstr>The Steering Committee Quality Report Dashboard: Defects by Age</vt:lpstr>
      <vt:lpstr>The Steering Committee Quality Report Dashboard: Test Cases</vt:lpstr>
      <vt:lpstr>What are the QA Report Types?</vt:lpstr>
      <vt:lpstr>What are the Daily Metrics?</vt:lpstr>
      <vt:lpstr>What are the Generated Sprint Metrics?</vt:lpstr>
      <vt:lpstr>What are the Sprint Metrics Definitions?</vt:lpstr>
      <vt:lpstr>What are the Roles and Responsibilities for the QA Team: Part One?</vt:lpstr>
      <vt:lpstr>What are the Roles and Responsibilities for the QA Team: Part Two?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T. Kelley</dc:creator>
  <cp:lastModifiedBy>Team Member Name</cp:lastModifiedBy>
  <cp:revision>492</cp:revision>
  <cp:lastPrinted>2013-12-19T18:50:26Z</cp:lastPrinted>
  <dcterms:created xsi:type="dcterms:W3CDTF">2010-02-12T13:39:48Z</dcterms:created>
  <dcterms:modified xsi:type="dcterms:W3CDTF">2014-02-06T16:05:45Z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0x0101000A49EA360BAE1A4CAFEC6D1171484980</vt:lpwstr>
  </property>
  <property fmtid="{D5CDD505-2E9C-101B-9397-08002B2CF9AE}" pid="3" name="_dlc_DocIdItemGuid">
    <vt:lpwstr>baea632b-a26e-4a89-a0ac-83a04e69a2ba</vt:lpwstr>
  </property>
  <property fmtid="{D5CDD505-2E9C-101B-9397-08002B2CF9AE}" pid="4" name="Order">
    <vt:r8>1300</vt:r8>
  </property>
  <property fmtid="{D5CDD505-2E9C-101B-9397-08002B2CF9AE}" pid="5" name="TemplateUrl">
    <vt:lpwstr/>
  </property>
  <property fmtid="{D5CDD505-2E9C-101B-9397-08002B2CF9AE}" pid="6" name="Verticals">
    <vt:lpwstr/>
  </property>
  <property fmtid="{D5CDD505-2E9C-101B-9397-08002B2CF9AE}" pid="7" name="Organization">
    <vt:lpwstr/>
  </property>
  <property fmtid="{D5CDD505-2E9C-101B-9397-08002B2CF9AE}" pid="8" name="xd_Signature">
    <vt:bool>false</vt:bool>
  </property>
  <property fmtid="{D5CDD505-2E9C-101B-9397-08002B2CF9AE}" pid="9" name="xd_ProgID">
    <vt:lpwstr/>
  </property>
  <property fmtid="{D5CDD505-2E9C-101B-9397-08002B2CF9AE}" pid="10" name="_SourceUrl">
    <vt:lpwstr/>
  </property>
  <property fmtid="{D5CDD505-2E9C-101B-9397-08002B2CF9AE}" pid="11" name="_SharedFileIndex">
    <vt:lpwstr/>
  </property>
</Properties>
</file>