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5"/>
  </p:sldMasterIdLst>
  <p:notesMasterIdLst>
    <p:notesMasterId r:id="rId11"/>
  </p:notesMasterIdLst>
  <p:handoutMasterIdLst>
    <p:handoutMasterId r:id="rId12"/>
  </p:handoutMasterIdLst>
  <p:sldIdLst>
    <p:sldId id="256" r:id="rId6"/>
    <p:sldId id="440" r:id="rId7"/>
    <p:sldId id="441" r:id="rId8"/>
    <p:sldId id="447" r:id="rId9"/>
    <p:sldId id="446" r:id="rId10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76">
          <p15:clr>
            <a:srgbClr val="A4A3A4"/>
          </p15:clr>
        </p15:guide>
        <p15:guide id="2" pos="14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resh Ramdas" initials="" lastIdx="19" clrIdx="0"/>
  <p:cmAuthor id="1" name="BHuett" initials="B" lastIdx="1" clrIdx="1"/>
  <p:cmAuthor id="2" name="Ravi Kalakota" initials="RK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33CC33"/>
    <a:srgbClr val="EAEEF4"/>
    <a:srgbClr val="FECD6A"/>
    <a:srgbClr val="052F62"/>
    <a:srgbClr val="FF5400"/>
    <a:srgbClr val="FF525E"/>
    <a:srgbClr val="1297FD"/>
    <a:srgbClr val="FF9900"/>
    <a:srgbClr val="1A2D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86051" autoAdjust="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576"/>
        <p:guide pos="1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4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47E4A9F5-DD16-6542-BBF7-C2ADF77B96AA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9A06D020-43A4-8244-B5ED-EC67DAA9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30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>
              <a:defRPr sz="1200"/>
            </a:lvl1pPr>
          </a:lstStyle>
          <a:p>
            <a:fld id="{ACA68532-299A-4F24-A401-5EF00B782997}" type="datetimeFigureOut">
              <a:rPr lang="en-US" smtClean="0"/>
              <a:pPr/>
              <a:t>2/18/2014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>
              <a:defRPr sz="1200"/>
            </a:lvl1pPr>
          </a:lstStyle>
          <a:p>
            <a:fld id="{846A3697-6DAB-4A32-A932-8293F007F9B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8552" indent="-29175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7003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3804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00605" indent="-233401"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7407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34208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501009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7810" indent="-23340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A10E1C-7735-47C9-A7FA-8FE26C4C9F9D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7725" cy="34925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634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04800" y="4572000"/>
            <a:ext cx="8534400" cy="8382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04799" y="5410200"/>
            <a:ext cx="8534399" cy="4572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5" name="Footer Placeholder 4"/>
          <p:cNvSpPr txBox="1">
            <a:spLocks/>
          </p:cNvSpPr>
          <p:nvPr userDrawn="1"/>
        </p:nvSpPr>
        <p:spPr>
          <a:xfrm>
            <a:off x="3238500" y="6513063"/>
            <a:ext cx="2667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fueling business transformation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7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3657600"/>
            <a:ext cx="9144000" cy="45719"/>
          </a:xfrm>
          <a:prstGeom prst="rect">
            <a:avLst/>
          </a:prstGeom>
          <a:solidFill>
            <a:srgbClr val="FF9900"/>
          </a:solidFill>
          <a:ln w="57150" cmpd="sng">
            <a:noFill/>
          </a:ln>
          <a:effectLst>
            <a:outerShdw blurRad="50800" dist="38100" dir="5400000">
              <a:schemeClr val="tx1">
                <a:lumMod val="65000"/>
                <a:lumOff val="35000"/>
                <a:alpha val="4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381000" y="1277521"/>
            <a:ext cx="3581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LiquidHub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 userDrawn="1"/>
        </p:nvSpPr>
        <p:spPr bwMode="auto">
          <a:xfrm>
            <a:off x="406400" y="2099846"/>
            <a:ext cx="3429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FFFFFF"/>
                </a:solidFill>
                <a:latin typeface="+mn-lt"/>
              </a:rPr>
              <a:t>consulting </a:t>
            </a:r>
            <a:r>
              <a:rPr lang="en-US" sz="1600" dirty="0">
                <a:solidFill>
                  <a:srgbClr val="FFFFFF"/>
                </a:solidFill>
                <a:latin typeface="+mn-lt"/>
              </a:rPr>
              <a:t>| </a:t>
            </a:r>
            <a:r>
              <a:rPr lang="en-US" sz="1600" dirty="0" smtClean="0">
                <a:solidFill>
                  <a:srgbClr val="FFFFFF"/>
                </a:solidFill>
                <a:latin typeface="+mn-lt"/>
              </a:rPr>
              <a:t>solutions </a:t>
            </a:r>
            <a:r>
              <a:rPr lang="en-US" sz="1600" dirty="0">
                <a:solidFill>
                  <a:srgbClr val="FFFFFF"/>
                </a:solidFill>
                <a:latin typeface="+mn-lt"/>
              </a:rPr>
              <a:t>| </a:t>
            </a:r>
            <a:r>
              <a:rPr lang="en-US" sz="1600" dirty="0" smtClean="0">
                <a:solidFill>
                  <a:srgbClr val="FFFFFF"/>
                </a:solidFill>
                <a:latin typeface="+mn-lt"/>
              </a:rPr>
              <a:t>outsourcing  </a:t>
            </a:r>
            <a:endParaRPr lang="en-US" sz="1600" dirty="0">
              <a:solidFill>
                <a:srgbClr val="FFFFFF"/>
              </a:solidFill>
              <a:latin typeface="+mn-lt"/>
            </a:endParaRPr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439271" y="2106705"/>
            <a:ext cx="3039035" cy="0"/>
          </a:xfrm>
          <a:prstGeom prst="line">
            <a:avLst/>
          </a:prstGeom>
          <a:ln w="19050">
            <a:solidFill>
              <a:srgbClr val="FF99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tech_image4.jpg"/>
          <p:cNvPicPr>
            <a:picLocks/>
          </p:cNvPicPr>
          <p:nvPr userDrawn="1"/>
        </p:nvPicPr>
        <p:blipFill>
          <a:blip r:embed="rId3" cstate="screen"/>
          <a:stretch>
            <a:fillRect/>
          </a:stretch>
        </p:blipFill>
        <p:spPr>
          <a:xfrm>
            <a:off x="6132045" y="2895600"/>
            <a:ext cx="1375710" cy="1078992"/>
          </a:xfrm>
          <a:prstGeom prst="rect">
            <a:avLst/>
          </a:prstGeom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0000" endA="300" endPos="55000" dir="5400000" sy="-100000" algn="bl" rotWithShape="0"/>
          </a:effectLst>
        </p:spPr>
      </p:pic>
      <p:pic>
        <p:nvPicPr>
          <p:cNvPr id="23" name="Picture 2" descr="C:\Users\Ram\AppData\Local\Microsoft\Windows\Temporary Internet Files\Content.IE5\ROAOJUDE\MPj04424410000[1].jpg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648200" y="2896629"/>
            <a:ext cx="1371600" cy="1076934"/>
          </a:xfrm>
          <a:prstGeom prst="rect">
            <a:avLst/>
          </a:pr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24" name="Picture 8" descr="C:\Users\Ram\AppData\Local\Microsoft\Windows\Temporary Internet Files\Content.IE5\XBZNMR35\MPj04447870000[1].jpg"/>
          <p:cNvPicPr>
            <a:picLocks noChangeAspect="1" noChangeArrowheads="1"/>
          </p:cNvPicPr>
          <p:nvPr userDrawn="1"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7620000" y="2901696"/>
            <a:ext cx="1381468" cy="1066800"/>
          </a:xfrm>
          <a:prstGeom prst="rect">
            <a:avLst/>
          </a:pr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3238500" y="6513063"/>
            <a:ext cx="2667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fueling business transformation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228600" y="914400"/>
            <a:ext cx="8686800" cy="5334000"/>
          </a:xfrm>
        </p:spPr>
        <p:txBody>
          <a:bodyPr>
            <a:normAutofit/>
          </a:bodyPr>
          <a:lstStyle>
            <a:lvl1pPr>
              <a:buClr>
                <a:schemeClr val="tx2">
                  <a:lumMod val="75000"/>
                </a:schemeClr>
              </a:buClr>
              <a:defRPr sz="2400"/>
            </a:lvl1pPr>
            <a:lvl2pPr>
              <a:buClr>
                <a:schemeClr val="tx2">
                  <a:lumMod val="75000"/>
                </a:schemeClr>
              </a:buClr>
              <a:defRPr sz="2000"/>
            </a:lvl2pPr>
            <a:lvl3pPr>
              <a:buClr>
                <a:schemeClr val="tx2">
                  <a:lumMod val="75000"/>
                </a:schemeClr>
              </a:buClr>
              <a:defRPr sz="1800"/>
            </a:lvl3pPr>
            <a:lvl4pPr>
              <a:buClr>
                <a:schemeClr val="tx2">
                  <a:lumMod val="75000"/>
                </a:schemeClr>
              </a:buClr>
              <a:defRPr sz="1600"/>
            </a:lvl4pPr>
            <a:lvl5pPr>
              <a:buClr>
                <a:schemeClr val="tx2">
                  <a:lumMod val="75000"/>
                </a:schemeClr>
              </a:buCl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648200"/>
            <a:ext cx="7772400" cy="1120775"/>
          </a:xfrm>
        </p:spPr>
        <p:txBody>
          <a:bodyPr anchor="t">
            <a:normAutofit/>
          </a:bodyPr>
          <a:lstStyle>
            <a:lvl1pPr algn="l">
              <a:defRPr sz="3200" b="0" cap="none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67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554162"/>
            <a:ext cx="4267200" cy="4694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914400"/>
            <a:ext cx="4267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1" y="1554162"/>
            <a:ext cx="4267200" cy="4694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 userDrawn="1"/>
        </p:nvSpPr>
        <p:spPr>
          <a:xfrm>
            <a:off x="0" y="6513063"/>
            <a:ext cx="4572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220A62-A631-40AB-8C9A-34F8BA61C9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762000"/>
            <a:ext cx="9144000" cy="6096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ew-blue-back-logo.jpg"/>
          <p:cNvPicPr>
            <a:picLocks noChangeAspect="1"/>
          </p:cNvPicPr>
          <p:nvPr/>
        </p:nvPicPr>
        <p:blipFill>
          <a:blip r:embed="rId10" cstate="screen"/>
          <a:stretch>
            <a:fillRect/>
          </a:stretch>
        </p:blipFill>
        <p:spPr>
          <a:xfrm>
            <a:off x="0" y="6400800"/>
            <a:ext cx="9144000" cy="457200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11" cstate="screen"/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  <a:prstGeom prst="rect">
            <a:avLst/>
          </a:prstGeom>
        </p:spPr>
        <p:txBody>
          <a:bodyPr vert="horz" lIns="91440" tIns="0" rIns="91440" bIns="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3238500" y="6513063"/>
            <a:ext cx="26670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fueling business transformation</a:t>
            </a:r>
            <a:endParaRPr kumimoji="0" lang="en-US" sz="11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</p:sldLayoutIdLst>
  <p:txStyles>
    <p:titleStyle>
      <a:lvl1pPr algn="l" defTabSz="914400" rtl="0" eaLnBrk="1" latinLnBrk="0" hangingPunct="1">
        <a:spcBef>
          <a:spcPct val="0"/>
        </a:spcBef>
        <a:buNone/>
        <a:defRPr lang="en-US"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33363" indent="-233363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•"/>
        <a:defRPr lang="en-US" sz="2400" kern="1200" smtClean="0">
          <a:solidFill>
            <a:schemeClr val="tx1"/>
          </a:solidFill>
          <a:latin typeface="+mn-lt"/>
          <a:ea typeface="+mn-ea"/>
          <a:cs typeface="+mn-cs"/>
        </a:defRPr>
      </a:lvl1pPr>
      <a:lvl2pPr marL="631825" indent="-23495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–"/>
        <a:defRPr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168275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•"/>
        <a:defRPr lang="en-US" sz="1800" kern="120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168275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–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0C0"/>
        </a:buClr>
        <a:buFont typeface="Arial" pitchFamily="34" charset="0"/>
        <a:buChar char="»"/>
        <a:defRPr lang="en-US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650" y="3665366"/>
            <a:ext cx="4632013" cy="632313"/>
          </a:xfrm>
        </p:spPr>
        <p:txBody>
          <a:bodyPr>
            <a:noAutofit/>
          </a:bodyPr>
          <a:lstStyle/>
          <a:p>
            <a:pPr algn="ctr"/>
            <a:r>
              <a:rPr lang="en-US" sz="2000" b="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AGILE </a:t>
            </a:r>
            <a:r>
              <a:rPr lang="en-US" sz="2000" b="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</a:t>
            </a:r>
            <a:r>
              <a:rPr lang="en-US" sz="2000" b="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METHODOLOGY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5450" y="6521553"/>
            <a:ext cx="2204055" cy="2744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None/>
              <a:defRPr lang="en-US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fld id="{BEC8922D-7E4B-4F23-913D-EF2D105C50FB}" type="datetime2">
              <a:rPr lang="en-US" sz="9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Tuesday, February 18, 2014</a:t>
            </a:fld>
            <a:endParaRPr lang="en-US" sz="9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9485" y="4254061"/>
            <a:ext cx="8899533" cy="853905"/>
            <a:chOff x="162345" y="4345501"/>
            <a:chExt cx="8899533" cy="853905"/>
          </a:xfrm>
        </p:grpSpPr>
        <p:sp>
          <p:nvSpPr>
            <p:cNvPr id="7" name="Title 1"/>
            <p:cNvSpPr txBox="1">
              <a:spLocks/>
            </p:cNvSpPr>
            <p:nvPr/>
          </p:nvSpPr>
          <p:spPr>
            <a:xfrm>
              <a:off x="196848" y="4361206"/>
              <a:ext cx="8865030" cy="838200"/>
            </a:xfrm>
            <a:prstGeom prst="rect">
              <a:avLst/>
            </a:prstGeom>
          </p:spPr>
          <p:txBody>
            <a:bodyPr vert="horz" lIns="91440" tIns="0" rIns="91440" bIns="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lang="en-US" sz="36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400" cap="small" dirty="0" smtClean="0">
                  <a:solidFill>
                    <a:schemeClr val="accent5">
                      <a:lumMod val="60000"/>
                      <a:lumOff val="40000"/>
                    </a:schemeClr>
                  </a:solidFill>
                </a:rPr>
                <a:t>The Sprint Activities Schedule</a:t>
              </a:r>
              <a:endParaRPr lang="en-US" sz="4400" dirty="0">
                <a:solidFill>
                  <a:schemeClr val="accent5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5" name="Title 1"/>
            <p:cNvSpPr txBox="1">
              <a:spLocks/>
            </p:cNvSpPr>
            <p:nvPr/>
          </p:nvSpPr>
          <p:spPr>
            <a:xfrm>
              <a:off x="162345" y="4345501"/>
              <a:ext cx="8865030" cy="838200"/>
            </a:xfrm>
            <a:prstGeom prst="rect">
              <a:avLst/>
            </a:prstGeom>
          </p:spPr>
          <p:txBody>
            <a:bodyPr vert="horz" lIns="91440" tIns="0" rIns="91440" bIns="0" rtlCol="0" anchor="ctr">
              <a:no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lang="en-US" sz="36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400" cap="small" dirty="0" smtClean="0">
                  <a:solidFill>
                    <a:srgbClr val="002060"/>
                  </a:solidFill>
                </a:rPr>
                <a:t>The Sprint Activities Schedule</a:t>
              </a:r>
              <a:endParaRPr lang="en-US" sz="4400" dirty="0">
                <a:solidFill>
                  <a:srgbClr val="002060"/>
                </a:solidFill>
              </a:endParaRPr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62300" y="5119608"/>
            <a:ext cx="2918460" cy="1165860"/>
          </a:xfrm>
        </p:spPr>
        <p:txBody>
          <a:bodyPr>
            <a:noAutofit/>
          </a:bodyPr>
          <a:lstStyle/>
          <a:p>
            <a:pPr algn="ctr"/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Agile Process Team</a:t>
            </a:r>
          </a:p>
          <a:p>
            <a:r>
              <a:rPr lang="en-US" sz="1200" b="1" dirty="0" smtClean="0"/>
              <a:t>Brad Huett</a:t>
            </a:r>
            <a:r>
              <a:rPr lang="en-US" sz="1200" b="1" dirty="0"/>
              <a:t>	</a:t>
            </a:r>
            <a:r>
              <a:rPr lang="en-US" sz="1200" b="1" dirty="0" smtClean="0"/>
              <a:t>	Don Kasner</a:t>
            </a:r>
          </a:p>
          <a:p>
            <a:r>
              <a:rPr lang="en-US" sz="1200" b="1" dirty="0" smtClean="0"/>
              <a:t>Megan Schmid	Dave Latham</a:t>
            </a:r>
          </a:p>
          <a:p>
            <a:r>
              <a:rPr lang="en-US" sz="1200" b="1" dirty="0" smtClean="0"/>
              <a:t>Erich Villasis		Steven Hill</a:t>
            </a:r>
          </a:p>
          <a:p>
            <a:r>
              <a:rPr lang="en-US" sz="1200" b="1" dirty="0"/>
              <a:t>Siva Natarajan	</a:t>
            </a:r>
            <a:r>
              <a:rPr lang="en-US" sz="1200" b="1" dirty="0" smtClean="0"/>
              <a:t>	Bryce </a:t>
            </a:r>
            <a:r>
              <a:rPr lang="en-US" sz="1200" b="1" dirty="0"/>
              <a:t>Budd</a:t>
            </a:r>
          </a:p>
          <a:p>
            <a:endParaRPr lang="en-US" sz="1200" b="1" dirty="0" smtClean="0"/>
          </a:p>
          <a:p>
            <a:endParaRPr lang="en-US" sz="1200" b="1" dirty="0" smtClean="0"/>
          </a:p>
          <a:p>
            <a:endParaRPr lang="en-US" sz="1200" b="1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5238425" y="151855"/>
            <a:ext cx="3638459" cy="2877565"/>
          </a:xfrm>
          <a:prstGeom prst="rect">
            <a:avLst/>
          </a:prstGeom>
          <a:blipFill dpi="0" rotWithShape="1">
            <a:blip r:embed="rId2">
              <a:alphaModFix amt="46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11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75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2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b="1" dirty="0" smtClean="0"/>
              <a:t>What are Sprint Activities?</a:t>
            </a:r>
            <a:endParaRPr lang="en-US" sz="8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5961" y="1604249"/>
            <a:ext cx="44122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The Agile Sprint has three types of activities that are performed within the ten day period: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881718"/>
            <a:ext cx="88844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Iteration Cycle: </a:t>
            </a:r>
            <a:r>
              <a:rPr lang="en-US" sz="3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Ten Business Day Activities Plan</a:t>
            </a:r>
            <a:endParaRPr lang="en-US" sz="3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7661" y="5536169"/>
            <a:ext cx="8930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The Sprint Activities Schedule helps define and clarify the activities that a given Agile Role has on any given day of the iteration.</a:t>
            </a:r>
            <a:endParaRPr lang="en-US" sz="2400" b="1" i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8557" y="2885010"/>
            <a:ext cx="44122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2060"/>
                </a:solidFill>
              </a:rPr>
              <a:t>Current Sprint Activities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2060"/>
                </a:solidFill>
              </a:rPr>
              <a:t>Previous Sprint Activities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2060"/>
                </a:solidFill>
              </a:rPr>
              <a:t>Next Sprint Activities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3573" y="4076733"/>
            <a:ext cx="441221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The activities are labeled as Day 1 through Day 10. Most days have activities that span two types.</a:t>
            </a:r>
          </a:p>
        </p:txBody>
      </p:sp>
      <p:pic>
        <p:nvPicPr>
          <p:cNvPr id="1026" name="Picture 2" descr="C:\Users\BHuett\Dropbox\WordPress\Templates\Images\Content\Blogs\AgileSeries\IterationSchedule\Schedul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458" y="2011518"/>
            <a:ext cx="4589001" cy="3229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05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25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b="1" dirty="0" smtClean="0"/>
              <a:t>What are Week One Activities?</a:t>
            </a:r>
            <a:endParaRPr lang="en-US" sz="8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/>
        </p:nvSpPr>
        <p:spPr>
          <a:xfrm>
            <a:off x="200148" y="917234"/>
            <a:ext cx="8707438" cy="446201"/>
          </a:xfrm>
          <a:prstGeom prst="rect">
            <a:avLst/>
          </a:prstGeom>
        </p:spPr>
        <p:txBody>
          <a:bodyPr/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3495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168275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68275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»"/>
              <a:defRPr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Week 1 of the Agile Sprint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12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478046"/>
              </p:ext>
            </p:extLst>
          </p:nvPr>
        </p:nvGraphicFramePr>
        <p:xfrm>
          <a:off x="256275" y="1616512"/>
          <a:ext cx="8686800" cy="4302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00059"/>
                <a:gridCol w="1595541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Sprint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Mon-Day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Tue-Day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Wed-Day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Thu-Day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Fri-Day 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Previous</a:t>
                      </a:r>
                      <a:r>
                        <a:rPr lang="en-US" sz="1000" b="1" baseline="0" dirty="0" smtClean="0"/>
                        <a:t> Sprint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PO &amp; BA:</a:t>
                      </a:r>
                      <a:r>
                        <a:rPr lang="en-US" sz="1000" dirty="0" smtClean="0"/>
                        <a:t> Demo Certification and</a:t>
                      </a:r>
                      <a:r>
                        <a:rPr lang="en-US" sz="1000" baseline="0" dirty="0" smtClean="0"/>
                        <a:t> “Dress Rehearsal”</a:t>
                      </a:r>
                      <a:endParaRPr lang="en-US" sz="1000" dirty="0" smtClean="0"/>
                    </a:p>
                    <a:p>
                      <a:r>
                        <a:rPr lang="en-US" sz="1000" b="1" dirty="0" smtClean="0"/>
                        <a:t>QA</a:t>
                      </a:r>
                      <a:r>
                        <a:rPr lang="en-US" sz="1000" b="1" baseline="0" dirty="0" smtClean="0"/>
                        <a:t> &amp; Architect: </a:t>
                      </a:r>
                      <a:r>
                        <a:rPr lang="en-US" sz="1000" baseline="0" dirty="0" smtClean="0"/>
                        <a:t>Demo Validation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Code Migration, Demo Validation, and troubleshoot Execution Issues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aseline="0" dirty="0" smtClean="0"/>
                        <a:t>Sprint Demo Product Demonstration </a:t>
                      </a:r>
                    </a:p>
                    <a:p>
                      <a:r>
                        <a:rPr lang="en-US" sz="1000" b="1" baseline="0" dirty="0" smtClean="0"/>
                        <a:t>Team: </a:t>
                      </a:r>
                      <a:r>
                        <a:rPr lang="en-US" sz="1000" baseline="0" dirty="0" smtClean="0"/>
                        <a:t>Sprint Retrospective 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Next</a:t>
                      </a:r>
                      <a:r>
                        <a:rPr lang="en-US" sz="1000" b="1" baseline="0" dirty="0" smtClean="0"/>
                        <a:t> Sprint Planning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PO,</a:t>
                      </a:r>
                      <a:r>
                        <a:rPr lang="en-US" sz="1000" b="1" baseline="0" dirty="0" smtClean="0"/>
                        <a:t> </a:t>
                      </a:r>
                      <a:r>
                        <a:rPr lang="en-US" sz="1000" b="1" dirty="0" smtClean="0"/>
                        <a:t>BA &amp; QA: </a:t>
                      </a:r>
                      <a:r>
                        <a:rPr lang="en-US" sz="1000" dirty="0" smtClean="0"/>
                        <a:t>Select and Prioritize next sprint candidate stories.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Initial</a:t>
                      </a:r>
                      <a:r>
                        <a:rPr lang="en-US" sz="1000" baseline="0" dirty="0" smtClean="0"/>
                        <a:t> creation of test data and test cases.</a:t>
                      </a:r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Current</a:t>
                      </a:r>
                      <a:r>
                        <a:rPr lang="en-US" sz="1000" b="1" baseline="0" dirty="0" smtClean="0"/>
                        <a:t> Sprint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i="1" u="sng" baseline="0" dirty="0" smtClean="0"/>
                        <a:t>New Sprint Kickoff</a:t>
                      </a:r>
                      <a:endParaRPr lang="en-US" sz="1000" b="1" u="sng" dirty="0" smtClean="0"/>
                    </a:p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  <a:endParaRPr lang="en-US" sz="1000" b="1" i="1" baseline="0" dirty="0" smtClean="0"/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aseline="0" dirty="0" smtClean="0"/>
                        <a:t>Smoke Test QA environment, 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Code Review</a:t>
                      </a:r>
                      <a:r>
                        <a:rPr lang="en-US" sz="1000" i="1" baseline="0" dirty="0" smtClean="0"/>
                        <a:t>, Enter Time in JIRA</a:t>
                      </a:r>
                      <a:endParaRPr lang="en-US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aseline="0" dirty="0" smtClean="0"/>
                        <a:t>Testing, 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 smtClean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aseline="0" dirty="0" smtClean="0"/>
                        <a:t>Testing, 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Code Review,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aseline="0" dirty="0" smtClean="0"/>
                        <a:t>Testing, 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Code Review,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 smtClean="0"/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aseline="0" dirty="0" smtClean="0"/>
                        <a:t>Testing, 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Code Review,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 smtClean="0"/>
                    </a:p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053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b="1" dirty="0" smtClean="0"/>
              <a:t>What are Week </a:t>
            </a:r>
            <a:r>
              <a:rPr lang="en-US" b="1" dirty="0" err="1" smtClean="0"/>
              <a:t>TwoActivities</a:t>
            </a:r>
            <a:r>
              <a:rPr lang="en-US" b="1" dirty="0" smtClean="0"/>
              <a:t>?</a:t>
            </a:r>
            <a:endParaRPr lang="en-US" sz="800" b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11" name="Text Placeholder 7"/>
          <p:cNvSpPr txBox="1">
            <a:spLocks/>
          </p:cNvSpPr>
          <p:nvPr/>
        </p:nvSpPr>
        <p:spPr>
          <a:xfrm>
            <a:off x="28704" y="696806"/>
            <a:ext cx="8707438" cy="446201"/>
          </a:xfrm>
          <a:prstGeom prst="rect">
            <a:avLst/>
          </a:prstGeom>
        </p:spPr>
        <p:txBody>
          <a:bodyPr/>
          <a:lstStyle>
            <a:lvl1pPr marL="233363" indent="-233363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1825" indent="-23495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168275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•"/>
              <a:defRPr lang="en-US"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168275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–"/>
              <a:defRPr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070C0"/>
              </a:buClr>
              <a:buFont typeface="Arial" pitchFamily="34" charset="0"/>
              <a:buChar char="»"/>
              <a:defRPr lang="en-US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Week 2 of the Agile Sprint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291382"/>
              </p:ext>
            </p:extLst>
          </p:nvPr>
        </p:nvGraphicFramePr>
        <p:xfrm>
          <a:off x="92992" y="1159328"/>
          <a:ext cx="8911193" cy="5191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0910"/>
                <a:gridCol w="1481546"/>
                <a:gridCol w="1763140"/>
                <a:gridCol w="1485199"/>
                <a:gridCol w="1485199"/>
                <a:gridCol w="1485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Sprint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Mon-Day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Tue-Day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Wed-Day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Thu-Day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Fri-Day 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Previous</a:t>
                      </a:r>
                      <a:r>
                        <a:rPr lang="en-US" sz="1000" b="1" baseline="0" dirty="0" smtClean="0"/>
                        <a:t> Sprint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Next</a:t>
                      </a:r>
                      <a:r>
                        <a:rPr lang="en-US" sz="1000" b="1" baseline="0" dirty="0" smtClean="0"/>
                        <a:t> Sprint Planning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 &amp; BA: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Groom next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sprint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candidate stories. 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QA:</a:t>
                      </a:r>
                      <a:r>
                        <a:rPr lang="en-US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Create use cases, test data, test suite for selected sprint candidate stories.</a:t>
                      </a:r>
                      <a:endParaRPr lang="en-US" sz="1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Architect</a:t>
                      </a:r>
                      <a:r>
                        <a:rPr lang="en-US" sz="1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&amp; Lead Developers</a:t>
                      </a:r>
                      <a:r>
                        <a:rPr lang="en-US" sz="1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Analysis of selected next</a:t>
                      </a:r>
                      <a:r>
                        <a:rPr lang="en-US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candidate stories.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Architect: </a:t>
                      </a:r>
                      <a:r>
                        <a:rPr lang="en-US" sz="1000" dirty="0" smtClean="0"/>
                        <a:t>Review &amp; Certify Initial Design for next Sprint candidate stories.</a:t>
                      </a:r>
                    </a:p>
                    <a:p>
                      <a:r>
                        <a:rPr lang="en-US" sz="1000" b="1" dirty="0" smtClean="0"/>
                        <a:t>Lead Developers: </a:t>
                      </a:r>
                      <a:r>
                        <a:rPr lang="en-US" sz="1000" dirty="0" smtClean="0"/>
                        <a:t>SpecFlow Feature Stories for next Sprint candidates &amp; create Initial Design Document for next Sprint candidate stories.</a:t>
                      </a:r>
                    </a:p>
                    <a:p>
                      <a:r>
                        <a:rPr lang="en-US" sz="1000" b="1" dirty="0" smtClean="0"/>
                        <a:t>QA: </a:t>
                      </a:r>
                      <a:r>
                        <a:rPr lang="en-US" sz="1000" dirty="0" smtClean="0"/>
                        <a:t>Validate, Create Test Cases and Data for next Sprint Candidate stories as</a:t>
                      </a:r>
                      <a:r>
                        <a:rPr lang="en-US" sz="1000" baseline="0" dirty="0" smtClean="0"/>
                        <a:t> the initial Developer’s QA Objective.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b="0" dirty="0" smtClean="0"/>
                        <a:t>Begin</a:t>
                      </a:r>
                      <a:r>
                        <a:rPr lang="en-US" sz="1000" b="0" baseline="0" dirty="0" smtClean="0"/>
                        <a:t> </a:t>
                      </a:r>
                      <a:r>
                        <a:rPr lang="en-US" sz="1000" dirty="0" smtClean="0"/>
                        <a:t>Next Sprint Planning Sessions:</a:t>
                      </a:r>
                    </a:p>
                    <a:p>
                      <a:r>
                        <a:rPr lang="en-US" sz="1000" i="1" dirty="0" smtClean="0"/>
                        <a:t>-</a:t>
                      </a:r>
                      <a:r>
                        <a:rPr lang="en-US" sz="1000" i="1" baseline="0" dirty="0" smtClean="0"/>
                        <a:t> </a:t>
                      </a:r>
                      <a:r>
                        <a:rPr lang="en-US" sz="1000" i="1" dirty="0" smtClean="0"/>
                        <a:t>Poker Planning</a:t>
                      </a:r>
                      <a:r>
                        <a:rPr lang="en-US" sz="1000" dirty="0" smtClean="0"/>
                        <a:t>,  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- </a:t>
                      </a:r>
                      <a:r>
                        <a:rPr lang="en-US" sz="1000" i="1" dirty="0" smtClean="0"/>
                        <a:t>Acceptance Criteria, - Team Capacity, </a:t>
                      </a:r>
                      <a:br>
                        <a:rPr lang="en-US" sz="1000" i="1" dirty="0" smtClean="0"/>
                      </a:br>
                      <a:r>
                        <a:rPr lang="en-US" sz="1000" i="1" dirty="0" smtClean="0"/>
                        <a:t>- Task Acceptance</a:t>
                      </a:r>
                    </a:p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Validate the QA Objective as defined by the initial QA Test Suites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</a:t>
                      </a:r>
                      <a:r>
                        <a:rPr lang="en-US" sz="1000" dirty="0" smtClean="0"/>
                        <a:t> Continue Next Sprint Planning Sessions:</a:t>
                      </a:r>
                    </a:p>
                    <a:p>
                      <a:r>
                        <a:rPr lang="en-US" sz="1000" i="1" dirty="0" smtClean="0"/>
                        <a:t>-</a:t>
                      </a:r>
                      <a:r>
                        <a:rPr lang="en-US" sz="1000" i="1" baseline="0" dirty="0" smtClean="0"/>
                        <a:t> </a:t>
                      </a:r>
                      <a:r>
                        <a:rPr lang="en-US" sz="1000" i="1" dirty="0" smtClean="0"/>
                        <a:t>Poker Planning</a:t>
                      </a:r>
                      <a:r>
                        <a:rPr lang="en-US" sz="1000" dirty="0" smtClean="0"/>
                        <a:t>,  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- </a:t>
                      </a:r>
                      <a:r>
                        <a:rPr lang="en-US" sz="1000" i="1" dirty="0" smtClean="0"/>
                        <a:t>Acceptance Criteria, - Team Capacity, </a:t>
                      </a:r>
                      <a:br>
                        <a:rPr lang="en-US" sz="1000" i="1" dirty="0" smtClean="0"/>
                      </a:br>
                      <a:r>
                        <a:rPr lang="en-US" sz="1000" i="1" dirty="0" smtClean="0"/>
                        <a:t>- Task Acceptance</a:t>
                      </a:r>
                    </a:p>
                    <a:p>
                      <a:r>
                        <a:rPr lang="en-US" sz="1000" b="1" i="1" dirty="0" smtClean="0"/>
                        <a:t>If Required</a:t>
                      </a:r>
                      <a:endParaRPr lang="en-US" sz="1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</a:t>
                      </a:r>
                      <a:r>
                        <a:rPr lang="en-US" sz="1000" dirty="0" smtClean="0"/>
                        <a:t> Continue Next Sprint Planning Sessions (Validation, Poker Planning, Acceptance Criteria, Team Capacity, Task Acceptance)</a:t>
                      </a:r>
                      <a:r>
                        <a:rPr lang="en-US" sz="1000" b="1" i="1" dirty="0" smtClean="0"/>
                        <a:t> If Required</a:t>
                      </a:r>
                      <a:endParaRPr lang="en-US" sz="1000" b="1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Current</a:t>
                      </a:r>
                      <a:r>
                        <a:rPr lang="en-US" sz="1000" b="1" baseline="0" dirty="0" smtClean="0"/>
                        <a:t> Sprint</a:t>
                      </a:r>
                      <a:endParaRPr lang="en-US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="0" baseline="0" dirty="0" smtClean="0"/>
                        <a:t>Testing, </a:t>
                      </a:r>
                      <a:r>
                        <a:rPr lang="en-US" sz="1000" baseline="0" dirty="0" smtClean="0"/>
                        <a:t>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Code Review,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="0" baseline="0" dirty="0" smtClean="0"/>
                        <a:t>Testing, </a:t>
                      </a:r>
                      <a:r>
                        <a:rPr lang="en-US" sz="1000" baseline="0" dirty="0" smtClean="0"/>
                        <a:t>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Code Review,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="0" baseline="0" dirty="0" smtClean="0"/>
                        <a:t>Testing, </a:t>
                      </a:r>
                      <a:r>
                        <a:rPr lang="en-US" sz="1000" baseline="0" dirty="0" smtClean="0"/>
                        <a:t>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QA, Code Review,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="0" baseline="0" dirty="0" smtClean="0"/>
                        <a:t>Testing, </a:t>
                      </a:r>
                      <a:r>
                        <a:rPr lang="en-US" sz="1000" baseline="0" dirty="0" smtClean="0"/>
                        <a:t>Validate Daily Builds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Dev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Technical Debt &amp; Bug fixes, Daily Builds &amp; Push to QA, Code Review,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Team: </a:t>
                      </a:r>
                      <a:r>
                        <a:rPr lang="en-US" sz="1000" dirty="0" smtClean="0"/>
                        <a:t>Stand</a:t>
                      </a:r>
                      <a:r>
                        <a:rPr lang="en-US" sz="1000" baseline="0" dirty="0" smtClean="0"/>
                        <a:t> Ups</a:t>
                      </a:r>
                    </a:p>
                    <a:p>
                      <a:r>
                        <a:rPr lang="en-US" sz="1000" b="1" baseline="0" dirty="0" smtClean="0"/>
                        <a:t>PO &amp; BA: </a:t>
                      </a:r>
                      <a:r>
                        <a:rPr lang="en-US" sz="1000" baseline="0" dirty="0" smtClean="0"/>
                        <a:t>Demo Planning</a:t>
                      </a:r>
                    </a:p>
                    <a:p>
                      <a:r>
                        <a:rPr lang="en-US" sz="1000" b="1" baseline="0" dirty="0" smtClean="0"/>
                        <a:t>QA: </a:t>
                      </a:r>
                      <a:r>
                        <a:rPr lang="en-US" sz="1000" b="0" baseline="0" dirty="0" smtClean="0"/>
                        <a:t>Testing, </a:t>
                      </a:r>
                      <a:r>
                        <a:rPr lang="en-US" sz="1000" baseline="0" dirty="0" smtClean="0"/>
                        <a:t>Validate Daily Builds, Final Demo Testing, Integration Support</a:t>
                      </a:r>
                    </a:p>
                    <a:p>
                      <a:r>
                        <a:rPr lang="en-US" sz="1000" b="1" baseline="0" dirty="0" smtClean="0"/>
                        <a:t>Architect: </a:t>
                      </a:r>
                      <a:r>
                        <a:rPr lang="en-US" sz="1000" baseline="0" dirty="0" smtClean="0"/>
                        <a:t>Demo and Integration Support</a:t>
                      </a:r>
                    </a:p>
                    <a:p>
                      <a:r>
                        <a:rPr lang="en-US" sz="1000" b="1" baseline="0" dirty="0" smtClean="0"/>
                        <a:t>Developers: </a:t>
                      </a:r>
                      <a:r>
                        <a:rPr lang="en-US" sz="1000" baseline="0" dirty="0" smtClean="0"/>
                        <a:t>Coding, Daily Builds &amp; Push to QA before 12:00 Code Freeze, Code Review, Code Freeze at 12:00PM, Push to Demo Environment, </a:t>
                      </a:r>
                      <a:r>
                        <a:rPr lang="en-US" sz="1000" i="1" baseline="0" dirty="0" smtClean="0"/>
                        <a:t>Enter Time in JIRA</a:t>
                      </a:r>
                      <a:endParaRPr lang="en-US" sz="1000" i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0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41461" y="231075"/>
            <a:ext cx="8142520" cy="302331"/>
          </a:xfrm>
        </p:spPr>
        <p:txBody>
          <a:bodyPr>
            <a:noAutofit/>
          </a:bodyPr>
          <a:lstStyle/>
          <a:p>
            <a:pPr algn="r">
              <a:tabLst>
                <a:tab pos="7443205" algn="r"/>
                <a:tab pos="7675994" algn="r"/>
              </a:tabLst>
            </a:pPr>
            <a:r>
              <a:rPr lang="en-US" b="1" dirty="0" smtClean="0"/>
              <a:t>In Conclusion: </a:t>
            </a:r>
            <a:r>
              <a:rPr lang="en-US" b="1" i="1" dirty="0" smtClean="0"/>
              <a:t>Sprint Activities Schedule</a:t>
            </a:r>
            <a:endParaRPr lang="en-US" sz="800" b="1" i="1" dirty="0"/>
          </a:p>
        </p:txBody>
      </p:sp>
      <p:pic>
        <p:nvPicPr>
          <p:cNvPr id="61" name="Picture 2" descr="C:\Users\BHuett\Dropbox\WordPress\Templates\Images\Content\Blogs\AgileSeries\SprintDevelopmentProcess\DevelopmentAndDesign\AgileDevelopmentCycles_S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28" y="6037"/>
            <a:ext cx="729614" cy="6878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1" y="244949"/>
            <a:ext cx="904875" cy="2952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1073" y="1227820"/>
            <a:ext cx="89002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Change is hard for most people. Our comfort zones protect us from harm in our minds. </a:t>
            </a:r>
            <a:r>
              <a:rPr lang="en-US" sz="2400" i="1" dirty="0" smtClean="0">
                <a:solidFill>
                  <a:srgbClr val="002060"/>
                </a:solidFill>
              </a:rPr>
              <a:t>This is a false sense of protection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740049"/>
            <a:ext cx="888444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 the Sprint Process</a:t>
            </a:r>
            <a:endParaRPr lang="en-US" sz="3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5592255"/>
            <a:ext cx="88273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i="1" dirty="0" smtClean="0">
                <a:solidFill>
                  <a:srgbClr val="002060"/>
                </a:solidFill>
              </a:rPr>
              <a:t>The Sprint Activities Schedule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</a:rPr>
              <a:t>is a Short-term “Cheat Sheet” </a:t>
            </a:r>
            <a:br>
              <a:rPr lang="en-US" sz="2400" b="1" i="1" dirty="0" smtClean="0">
                <a:solidFill>
                  <a:srgbClr val="002060"/>
                </a:solidFill>
              </a:rPr>
            </a:br>
            <a:r>
              <a:rPr lang="en-US" sz="2400" b="1" i="1" dirty="0" smtClean="0">
                <a:solidFill>
                  <a:srgbClr val="002060"/>
                </a:solidFill>
              </a:rPr>
              <a:t>that adds Process Clarity to the Changing Environment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62393" y="2345117"/>
            <a:ext cx="57583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>
                <a:solidFill>
                  <a:srgbClr val="002060"/>
                </a:solidFill>
              </a:rPr>
              <a:t>As a working team we need clarity and comfort in our roles and responsibilities</a:t>
            </a:r>
            <a:endParaRPr lang="en-US" sz="2800" i="1" dirty="0" smtClean="0">
              <a:solidFill>
                <a:srgbClr val="00206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2562" y="4253410"/>
            <a:ext cx="88846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In the transition stages of change we need a “</a:t>
            </a:r>
            <a:r>
              <a:rPr lang="en-US" sz="2400" i="1" dirty="0" smtClean="0">
                <a:solidFill>
                  <a:srgbClr val="002060"/>
                </a:solidFill>
              </a:rPr>
              <a:t>Security Blanket</a:t>
            </a:r>
            <a:r>
              <a:rPr lang="en-US" sz="2400" dirty="0" smtClean="0">
                <a:solidFill>
                  <a:srgbClr val="002060"/>
                </a:solidFill>
              </a:rPr>
              <a:t>”. The Sprint Activities Schedule is the blanket. It life span is generally very short as the Sprint daily activities become second nature very quickly</a:t>
            </a:r>
          </a:p>
        </p:txBody>
      </p:sp>
      <p:pic>
        <p:nvPicPr>
          <p:cNvPr id="6147" name="Picture 3" descr="C:\Users\BHuett\Dropbox\WordPress\Templates\Images\RawImages\Sliders\TheCodingProcess\CodingProcess_05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01" y="1966939"/>
            <a:ext cx="2906433" cy="2177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724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0" grpId="0"/>
      <p:bldP spid="13" grpId="0"/>
    </p:bldLst>
  </p:timing>
</p:sld>
</file>

<file path=ppt/theme/theme1.xml><?xml version="1.0" encoding="utf-8"?>
<a:theme xmlns:a="http://schemas.openxmlformats.org/drawingml/2006/main" name="LH Template 2010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F99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</a:spPr>
      <a:bodyPr rtlCol="0" anchor="ctr"/>
      <a:lstStyle>
        <a:defPPr algn="ctr">
          <a:defRPr sz="2000"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49EA360BAE1A4CAFEC6D1171484980" ma:contentTypeVersion="5" ma:contentTypeDescription="Create a new document." ma:contentTypeScope="" ma:versionID="0d1c20cb071930fe9365392a5bf2b656">
  <xsd:schema xmlns:xsd="http://www.w3.org/2001/XMLSchema" xmlns:xs="http://www.w3.org/2001/XMLSchema" xmlns:p="http://schemas.microsoft.com/office/2006/metadata/properties" xmlns:ns2="2826709c-166b-41ae-a295-bcf73b4a1c6b" targetNamespace="http://schemas.microsoft.com/office/2006/metadata/properties" ma:root="true" ma:fieldsID="2dd0b30619f52303b3a188af80c3baac" ns2:_="">
    <xsd:import namespace="2826709c-166b-41ae-a295-bcf73b4a1c6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LH_x0020_Office" minOccurs="0"/>
                <xsd:element ref="ns2:Consulting_x0020_Org" minOccurs="0"/>
                <xsd:element ref="ns2:Corporate_x0020_Org" minOccurs="0"/>
                <xsd:element ref="ns2:Sales_x0020_Or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26709c-166b-41ae-a295-bcf73b4a1c6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LH_x0020_Office" ma:index="11" nillable="true" ma:displayName="LH Office" ma:default="Philadelphia" ma:internalName="LH_x0020_Offic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oston"/>
                    <xsd:enumeration value="Hyderabad"/>
                    <xsd:enumeration value="Philadelphia"/>
                  </xsd:restriction>
                </xsd:simpleType>
              </xsd:element>
            </xsd:sequence>
          </xsd:extension>
        </xsd:complexContent>
      </xsd:complexType>
    </xsd:element>
    <xsd:element name="Consulting_x0020_Org" ma:index="12" nillable="true" ma:displayName="Consulting Org" ma:internalName="Consulting_x0020_Or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terprise Solutions"/>
                    <xsd:enumeration value="Managed Infrastructure"/>
                    <xsd:enumeration value="Management Consulting"/>
                  </xsd:restriction>
                </xsd:simpleType>
              </xsd:element>
            </xsd:sequence>
          </xsd:extension>
        </xsd:complexContent>
      </xsd:complexType>
    </xsd:element>
    <xsd:element name="Corporate_x0020_Org" ma:index="13" nillable="true" ma:displayName="Corporate Org" ma:internalName="Corporate_x0020_Or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ministration"/>
                    <xsd:enumeration value="Finance"/>
                    <xsd:enumeration value="Human Resources"/>
                    <xsd:enumeration value="Information Technology"/>
                    <xsd:enumeration value="Marketing"/>
                    <xsd:enumeration value="Recruiting"/>
                  </xsd:restriction>
                </xsd:simpleType>
              </xsd:element>
            </xsd:sequence>
          </xsd:extension>
        </xsd:complexContent>
      </xsd:complexType>
    </xsd:element>
    <xsd:element name="Sales_x0020_Org" ma:index="14" nillable="true" ma:displayName="Sales Org" ma:internalName="Sales_x0020_Org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merging Markets"/>
                    <xsd:enumeration value="Financial Services and Insurance"/>
                    <xsd:enumeration value="Healthcare"/>
                    <xsd:enumeration value="Public Sector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_dlc_DocIdUrl xmlns="2826709c-166b-41ae-a295-bcf73b4a1c6b">
      <Url>https://hub.liquidhub.com/salesmarketing/_layouts/DocIdRedir.aspx?ID=2T4W6TMTQDPE-60-13</Url>
      <Description>2T4W6TMTQDPE-60-13</Description>
    </_dlc_DocIdUrl>
    <_dlc_DocId xmlns="2826709c-166b-41ae-a295-bcf73b4a1c6b">2T4W6TMTQDPE-60-13</_dlc_DocId>
    <LH_x0020_Office xmlns="2826709c-166b-41ae-a295-bcf73b4a1c6b">
      <Value>Philadelphia</Value>
    </LH_x0020_Office>
    <Sales_x0020_Org xmlns="2826709c-166b-41ae-a295-bcf73b4a1c6b">
      <Value>Healthcare</Value>
    </Sales_x0020_Org>
    <Corporate_x0020_Org xmlns="2826709c-166b-41ae-a295-bcf73b4a1c6b">
      <Value>Administration</Value>
    </Corporate_x0020_Org>
    <Consulting_x0020_Org xmlns="2826709c-166b-41ae-a295-bcf73b4a1c6b">
      <Value>Management Consulting</Value>
    </Consulting_x0020_Org>
    <_dlc_DocIdPersistId xmlns="2826709c-166b-41ae-a295-bcf73b4a1c6b">false</_dlc_DocIdPersistId>
  </documentManagement>
</p:properties>
</file>

<file path=customXml/itemProps1.xml><?xml version="1.0" encoding="utf-8"?>
<ds:datastoreItem xmlns:ds="http://schemas.openxmlformats.org/officeDocument/2006/customXml" ds:itemID="{D5152FD5-BD5C-429B-B8B8-A3FBBC15EFED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5019858E-8F8A-4307-9BD1-C5F3648EB2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CA5962-4DF7-486E-88F8-2F07480062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26709c-166b-41ae-a295-bcf73b4a1c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0460556-6AA8-48A6-9C70-088F8AC87B4F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purl.org/dc/terms/"/>
    <ds:schemaRef ds:uri="2826709c-166b-41ae-a295-bcf73b4a1c6b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LH Template 2010.potx</Template>
  <TotalTime>33864</TotalTime>
  <Words>811</Words>
  <Application>Microsoft Office PowerPoint</Application>
  <PresentationFormat>On-screen Show (4:3)</PresentationFormat>
  <Paragraphs>112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LH Template 2010</vt:lpstr>
      <vt:lpstr>AN AGILE DEVELOPMENT METHODOLOGY</vt:lpstr>
      <vt:lpstr>What are Sprint Activities?</vt:lpstr>
      <vt:lpstr>What are Week One Activities?</vt:lpstr>
      <vt:lpstr>What are Week TwoActivities?</vt:lpstr>
      <vt:lpstr>In Conclusion: Sprint Activities Schedule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T. Kelley</dc:creator>
  <cp:lastModifiedBy>Team Member Name</cp:lastModifiedBy>
  <cp:revision>485</cp:revision>
  <cp:lastPrinted>2013-12-19T18:50:26Z</cp:lastPrinted>
  <dcterms:created xsi:type="dcterms:W3CDTF">2010-02-12T13:39:48Z</dcterms:created>
  <dcterms:modified xsi:type="dcterms:W3CDTF">2014-02-18T17:16:08Z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0x0101000A49EA360BAE1A4CAFEC6D1171484980</vt:lpwstr>
  </property>
  <property fmtid="{D5CDD505-2E9C-101B-9397-08002B2CF9AE}" pid="3" name="_dlc_DocIdItemGuid">
    <vt:lpwstr>baea632b-a26e-4a89-a0ac-83a04e69a2ba</vt:lpwstr>
  </property>
  <property fmtid="{D5CDD505-2E9C-101B-9397-08002B2CF9AE}" pid="4" name="Order">
    <vt:r8>1300</vt:r8>
  </property>
  <property fmtid="{D5CDD505-2E9C-101B-9397-08002B2CF9AE}" pid="5" name="TemplateUrl">
    <vt:lpwstr/>
  </property>
  <property fmtid="{D5CDD505-2E9C-101B-9397-08002B2CF9AE}" pid="6" name="Verticals">
    <vt:lpwstr/>
  </property>
  <property fmtid="{D5CDD505-2E9C-101B-9397-08002B2CF9AE}" pid="7" name="Organization">
    <vt:lpwstr/>
  </property>
  <property fmtid="{D5CDD505-2E9C-101B-9397-08002B2CF9AE}" pid="8" name="xd_Signature">
    <vt:bool>false</vt:bool>
  </property>
  <property fmtid="{D5CDD505-2E9C-101B-9397-08002B2CF9AE}" pid="9" name="xd_ProgID">
    <vt:lpwstr/>
  </property>
  <property fmtid="{D5CDD505-2E9C-101B-9397-08002B2CF9AE}" pid="10" name="_SourceUrl">
    <vt:lpwstr/>
  </property>
  <property fmtid="{D5CDD505-2E9C-101B-9397-08002B2CF9AE}" pid="11" name="_SharedFileIndex">
    <vt:lpwstr/>
  </property>
</Properties>
</file>