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5"/>
  </p:sldMasterIdLst>
  <p:notesMasterIdLst>
    <p:notesMasterId r:id="rId12"/>
  </p:notesMasterIdLst>
  <p:handoutMasterIdLst>
    <p:handoutMasterId r:id="rId13"/>
  </p:handoutMasterIdLst>
  <p:sldIdLst>
    <p:sldId id="256" r:id="rId6"/>
    <p:sldId id="440" r:id="rId7"/>
    <p:sldId id="441" r:id="rId8"/>
    <p:sldId id="442" r:id="rId9"/>
    <p:sldId id="443" r:id="rId10"/>
    <p:sldId id="444" r:id="rId1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76">
          <p15:clr>
            <a:srgbClr val="A4A3A4"/>
          </p15:clr>
        </p15:guide>
        <p15:guide id="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resh Ramdas" initials="" lastIdx="19" clrIdx="0"/>
  <p:cmAuthor id="1" name="BHuett" initials="B" lastIdx="1" clrIdx="1"/>
  <p:cmAuthor id="2" name="Ravi Kalakota" initials="RK"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3CC33"/>
    <a:srgbClr val="EAEEF4"/>
    <a:srgbClr val="FECD6A"/>
    <a:srgbClr val="052F62"/>
    <a:srgbClr val="FF5400"/>
    <a:srgbClr val="FF525E"/>
    <a:srgbClr val="1297FD"/>
    <a:srgbClr val="FF9900"/>
    <a:srgbClr val="1A2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6051" autoAdjust="0"/>
  </p:normalViewPr>
  <p:slideViewPr>
    <p:cSldViewPr snapToGrid="0">
      <p:cViewPr>
        <p:scale>
          <a:sx n="125" d="100"/>
          <a:sy n="125" d="100"/>
        </p:scale>
        <p:origin x="-1224" y="222"/>
      </p:cViewPr>
      <p:guideLst>
        <p:guide orient="horz" pos="576"/>
        <p:guide pos="144"/>
      </p:guideLst>
    </p:cSldViewPr>
  </p:slideViewPr>
  <p:notesTextViewPr>
    <p:cViewPr>
      <p:scale>
        <a:sx n="100" d="100"/>
        <a:sy n="100" d="100"/>
      </p:scale>
      <p:origin x="0" y="0"/>
    </p:cViewPr>
  </p:notesTextViewPr>
  <p:sorterViewPr>
    <p:cViewPr varScale="1">
      <p:scale>
        <a:sx n="100" d="100"/>
        <a:sy n="100" d="100"/>
      </p:scale>
      <p:origin x="0" y="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47E4A9F5-DD16-6542-BBF7-C2ADF77B96AA}" type="datetimeFigureOut">
              <a:rPr lang="en-US" smtClean="0"/>
              <a:t>2/21/2014</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9A06D020-43A4-8244-B5ED-EC67DAA95255}" type="slidenum">
              <a:rPr lang="en-US" smtClean="0"/>
              <a:t>‹#›</a:t>
            </a:fld>
            <a:endParaRPr lang="en-US"/>
          </a:p>
        </p:txBody>
      </p:sp>
    </p:spTree>
    <p:extLst>
      <p:ext uri="{BB962C8B-B14F-4D97-AF65-F5344CB8AC3E}">
        <p14:creationId xmlns:p14="http://schemas.microsoft.com/office/powerpoint/2010/main" val="41264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ACA68532-299A-4F24-A401-5EF00B782997}" type="datetimeFigureOut">
              <a:rPr lang="en-US" smtClean="0"/>
              <a:pPr/>
              <a:t>2/21/2014</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846A3697-6DAB-4A32-A932-8293F007F9B2}" type="slidenum">
              <a:rPr lang="en-US" smtClean="0"/>
              <a:pPr/>
              <a:t>‹#›</a:t>
            </a:fld>
            <a:endParaRPr lang="en-US" dirty="0"/>
          </a:p>
        </p:txBody>
      </p:sp>
    </p:spTree>
    <p:extLst>
      <p:ext uri="{BB962C8B-B14F-4D97-AF65-F5344CB8AC3E}">
        <p14:creationId xmlns:p14="http://schemas.microsoft.com/office/powerpoint/2010/main" val="206332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58552" indent="-291751">
              <a:defRPr sz="2500">
                <a:solidFill>
                  <a:schemeClr val="tx1"/>
                </a:solidFill>
                <a:latin typeface="Arial" panose="020B0604020202020204" pitchFamily="34" charset="0"/>
                <a:ea typeface="ＭＳ Ｐゴシック" panose="020B0600070205080204" pitchFamily="34" charset="-128"/>
              </a:defRPr>
            </a:lvl2pPr>
            <a:lvl3pPr marL="1167003" indent="-233401">
              <a:defRPr sz="2500">
                <a:solidFill>
                  <a:schemeClr val="tx1"/>
                </a:solidFill>
                <a:latin typeface="Arial" panose="020B0604020202020204" pitchFamily="34" charset="0"/>
                <a:ea typeface="ＭＳ Ｐゴシック" panose="020B0600070205080204" pitchFamily="34" charset="-128"/>
              </a:defRPr>
            </a:lvl3pPr>
            <a:lvl4pPr marL="1633804" indent="-233401">
              <a:defRPr sz="2500">
                <a:solidFill>
                  <a:schemeClr val="tx1"/>
                </a:solidFill>
                <a:latin typeface="Arial" panose="020B0604020202020204" pitchFamily="34" charset="0"/>
                <a:ea typeface="ＭＳ Ｐゴシック" panose="020B0600070205080204" pitchFamily="34" charset="-128"/>
              </a:defRPr>
            </a:lvl4pPr>
            <a:lvl5pPr marL="2100605" indent="-233401">
              <a:defRPr sz="2500">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B5A10E1C-7735-47C9-A7FA-8FE26C4C9F9D}" type="slidenum">
              <a:rPr lang="en-US" sz="1200"/>
              <a:pPr/>
              <a:t>2</a:t>
            </a:fld>
            <a:endParaRPr lang="en-US" sz="1200"/>
          </a:p>
        </p:txBody>
      </p:sp>
      <p:sp>
        <p:nvSpPr>
          <p:cNvPr id="20483" name="Rectangle 2"/>
          <p:cNvSpPr>
            <a:spLocks noGrp="1" noRot="1" noChangeAspect="1" noChangeArrowheads="1" noTextEdit="1"/>
          </p:cNvSpPr>
          <p:nvPr>
            <p:ph type="sldImg"/>
          </p:nvPr>
        </p:nvSpPr>
        <p:spPr>
          <a:xfrm>
            <a:off x="1182688" y="698500"/>
            <a:ext cx="4657725" cy="3492500"/>
          </a:xfrm>
          <a:ln/>
        </p:spPr>
      </p:sp>
      <p:sp>
        <p:nvSpPr>
          <p:cNvPr id="20484"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63263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58552" indent="-291751">
              <a:defRPr sz="2500">
                <a:solidFill>
                  <a:schemeClr val="tx1"/>
                </a:solidFill>
                <a:latin typeface="Arial" panose="020B0604020202020204" pitchFamily="34" charset="0"/>
                <a:ea typeface="ＭＳ Ｐゴシック" panose="020B0600070205080204" pitchFamily="34" charset="-128"/>
              </a:defRPr>
            </a:lvl2pPr>
            <a:lvl3pPr marL="1167003" indent="-233401">
              <a:defRPr sz="2500">
                <a:solidFill>
                  <a:schemeClr val="tx1"/>
                </a:solidFill>
                <a:latin typeface="Arial" panose="020B0604020202020204" pitchFamily="34" charset="0"/>
                <a:ea typeface="ＭＳ Ｐゴシック" panose="020B0600070205080204" pitchFamily="34" charset="-128"/>
              </a:defRPr>
            </a:lvl3pPr>
            <a:lvl4pPr marL="1633804" indent="-233401">
              <a:defRPr sz="2500">
                <a:solidFill>
                  <a:schemeClr val="tx1"/>
                </a:solidFill>
                <a:latin typeface="Arial" panose="020B0604020202020204" pitchFamily="34" charset="0"/>
                <a:ea typeface="ＭＳ Ｐゴシック" panose="020B0600070205080204" pitchFamily="34" charset="-128"/>
              </a:defRPr>
            </a:lvl4pPr>
            <a:lvl5pPr marL="2100605" indent="-233401">
              <a:defRPr sz="2500">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B5A10E1C-7735-47C9-A7FA-8FE26C4C9F9D}" type="slidenum">
              <a:rPr lang="en-US" sz="1200"/>
              <a:pPr/>
              <a:t>3</a:t>
            </a:fld>
            <a:endParaRPr lang="en-US" sz="1200"/>
          </a:p>
        </p:txBody>
      </p:sp>
      <p:sp>
        <p:nvSpPr>
          <p:cNvPr id="20483" name="Rectangle 2"/>
          <p:cNvSpPr>
            <a:spLocks noGrp="1" noRot="1" noChangeAspect="1" noChangeArrowheads="1" noTextEdit="1"/>
          </p:cNvSpPr>
          <p:nvPr>
            <p:ph type="sldImg"/>
          </p:nvPr>
        </p:nvSpPr>
        <p:spPr>
          <a:xfrm>
            <a:off x="1182688" y="698500"/>
            <a:ext cx="4657725" cy="3492500"/>
          </a:xfrm>
          <a:ln/>
        </p:spPr>
      </p:sp>
      <p:sp>
        <p:nvSpPr>
          <p:cNvPr id="20484"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63263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58552" indent="-291751">
              <a:defRPr sz="2500">
                <a:solidFill>
                  <a:schemeClr val="tx1"/>
                </a:solidFill>
                <a:latin typeface="Arial" panose="020B0604020202020204" pitchFamily="34" charset="0"/>
                <a:ea typeface="ＭＳ Ｐゴシック" panose="020B0600070205080204" pitchFamily="34" charset="-128"/>
              </a:defRPr>
            </a:lvl2pPr>
            <a:lvl3pPr marL="1167003" indent="-233401">
              <a:defRPr sz="2500">
                <a:solidFill>
                  <a:schemeClr val="tx1"/>
                </a:solidFill>
                <a:latin typeface="Arial" panose="020B0604020202020204" pitchFamily="34" charset="0"/>
                <a:ea typeface="ＭＳ Ｐゴシック" panose="020B0600070205080204" pitchFamily="34" charset="-128"/>
              </a:defRPr>
            </a:lvl3pPr>
            <a:lvl4pPr marL="1633804" indent="-233401">
              <a:defRPr sz="2500">
                <a:solidFill>
                  <a:schemeClr val="tx1"/>
                </a:solidFill>
                <a:latin typeface="Arial" panose="020B0604020202020204" pitchFamily="34" charset="0"/>
                <a:ea typeface="ＭＳ Ｐゴシック" panose="020B0600070205080204" pitchFamily="34" charset="-128"/>
              </a:defRPr>
            </a:lvl4pPr>
            <a:lvl5pPr marL="2100605" indent="-233401">
              <a:defRPr sz="2500">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B5A10E1C-7735-47C9-A7FA-8FE26C4C9F9D}" type="slidenum">
              <a:rPr lang="en-US" sz="1200"/>
              <a:pPr/>
              <a:t>4</a:t>
            </a:fld>
            <a:endParaRPr lang="en-US" sz="1200"/>
          </a:p>
        </p:txBody>
      </p:sp>
      <p:sp>
        <p:nvSpPr>
          <p:cNvPr id="20483" name="Rectangle 2"/>
          <p:cNvSpPr>
            <a:spLocks noGrp="1" noRot="1" noChangeAspect="1" noChangeArrowheads="1" noTextEdit="1"/>
          </p:cNvSpPr>
          <p:nvPr>
            <p:ph type="sldImg"/>
          </p:nvPr>
        </p:nvSpPr>
        <p:spPr>
          <a:xfrm>
            <a:off x="1182688" y="698500"/>
            <a:ext cx="4657725" cy="3492500"/>
          </a:xfrm>
          <a:ln/>
        </p:spPr>
      </p:sp>
      <p:sp>
        <p:nvSpPr>
          <p:cNvPr id="20484"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63263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58552" indent="-291751">
              <a:defRPr sz="2500">
                <a:solidFill>
                  <a:schemeClr val="tx1"/>
                </a:solidFill>
                <a:latin typeface="Arial" panose="020B0604020202020204" pitchFamily="34" charset="0"/>
                <a:ea typeface="ＭＳ Ｐゴシック" panose="020B0600070205080204" pitchFamily="34" charset="-128"/>
              </a:defRPr>
            </a:lvl2pPr>
            <a:lvl3pPr marL="1167003" indent="-233401">
              <a:defRPr sz="2500">
                <a:solidFill>
                  <a:schemeClr val="tx1"/>
                </a:solidFill>
                <a:latin typeface="Arial" panose="020B0604020202020204" pitchFamily="34" charset="0"/>
                <a:ea typeface="ＭＳ Ｐゴシック" panose="020B0600070205080204" pitchFamily="34" charset="-128"/>
              </a:defRPr>
            </a:lvl3pPr>
            <a:lvl4pPr marL="1633804" indent="-233401">
              <a:defRPr sz="2500">
                <a:solidFill>
                  <a:schemeClr val="tx1"/>
                </a:solidFill>
                <a:latin typeface="Arial" panose="020B0604020202020204" pitchFamily="34" charset="0"/>
                <a:ea typeface="ＭＳ Ｐゴシック" panose="020B0600070205080204" pitchFamily="34" charset="-128"/>
              </a:defRPr>
            </a:lvl4pPr>
            <a:lvl5pPr marL="2100605" indent="-233401">
              <a:defRPr sz="2500">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B5A10E1C-7735-47C9-A7FA-8FE26C4C9F9D}" type="slidenum">
              <a:rPr lang="en-US" sz="1200"/>
              <a:pPr/>
              <a:t>5</a:t>
            </a:fld>
            <a:endParaRPr lang="en-US" sz="1200"/>
          </a:p>
        </p:txBody>
      </p:sp>
      <p:sp>
        <p:nvSpPr>
          <p:cNvPr id="20483" name="Rectangle 2"/>
          <p:cNvSpPr>
            <a:spLocks noGrp="1" noRot="1" noChangeAspect="1" noChangeArrowheads="1" noTextEdit="1"/>
          </p:cNvSpPr>
          <p:nvPr>
            <p:ph type="sldImg"/>
          </p:nvPr>
        </p:nvSpPr>
        <p:spPr>
          <a:xfrm>
            <a:off x="1182688" y="698500"/>
            <a:ext cx="4657725" cy="3492500"/>
          </a:xfrm>
          <a:ln/>
        </p:spPr>
      </p:sp>
      <p:sp>
        <p:nvSpPr>
          <p:cNvPr id="20484"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63263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58552" indent="-291751">
              <a:defRPr sz="2500">
                <a:solidFill>
                  <a:schemeClr val="tx1"/>
                </a:solidFill>
                <a:latin typeface="Arial" panose="020B0604020202020204" pitchFamily="34" charset="0"/>
                <a:ea typeface="ＭＳ Ｐゴシック" panose="020B0600070205080204" pitchFamily="34" charset="-128"/>
              </a:defRPr>
            </a:lvl2pPr>
            <a:lvl3pPr marL="1167003" indent="-233401">
              <a:defRPr sz="2500">
                <a:solidFill>
                  <a:schemeClr val="tx1"/>
                </a:solidFill>
                <a:latin typeface="Arial" panose="020B0604020202020204" pitchFamily="34" charset="0"/>
                <a:ea typeface="ＭＳ Ｐゴシック" panose="020B0600070205080204" pitchFamily="34" charset="-128"/>
              </a:defRPr>
            </a:lvl3pPr>
            <a:lvl4pPr marL="1633804" indent="-233401">
              <a:defRPr sz="2500">
                <a:solidFill>
                  <a:schemeClr val="tx1"/>
                </a:solidFill>
                <a:latin typeface="Arial" panose="020B0604020202020204" pitchFamily="34" charset="0"/>
                <a:ea typeface="ＭＳ Ｐゴシック" panose="020B0600070205080204" pitchFamily="34" charset="-128"/>
              </a:defRPr>
            </a:lvl4pPr>
            <a:lvl5pPr marL="2100605" indent="-233401">
              <a:defRPr sz="2500">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B5A10E1C-7735-47C9-A7FA-8FE26C4C9F9D}" type="slidenum">
              <a:rPr lang="en-US" sz="1200"/>
              <a:pPr/>
              <a:t>6</a:t>
            </a:fld>
            <a:endParaRPr lang="en-US" sz="1200"/>
          </a:p>
        </p:txBody>
      </p:sp>
      <p:sp>
        <p:nvSpPr>
          <p:cNvPr id="20483" name="Rectangle 2"/>
          <p:cNvSpPr>
            <a:spLocks noGrp="1" noRot="1" noChangeAspect="1" noChangeArrowheads="1" noTextEdit="1"/>
          </p:cNvSpPr>
          <p:nvPr>
            <p:ph type="sldImg"/>
          </p:nvPr>
        </p:nvSpPr>
        <p:spPr>
          <a:xfrm>
            <a:off x="1182688" y="698500"/>
            <a:ext cx="4657725" cy="3492500"/>
          </a:xfrm>
          <a:ln/>
        </p:spPr>
      </p:sp>
      <p:sp>
        <p:nvSpPr>
          <p:cNvPr id="20484"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632634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304800" y="4572000"/>
            <a:ext cx="8534400" cy="838200"/>
          </a:xfrm>
        </p:spPr>
        <p:txBody>
          <a:bodyPr>
            <a:normAutofit/>
          </a:bodyPr>
          <a:lstStyle>
            <a:lvl1pPr algn="l">
              <a:defRPr sz="3600" b="1">
                <a:solidFill>
                  <a:schemeClr val="tx1"/>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304799" y="5410200"/>
            <a:ext cx="8534399" cy="457200"/>
          </a:xfrm>
        </p:spPr>
        <p:txBody>
          <a:bodyPr>
            <a:normAutofit/>
          </a:bodyPr>
          <a:lstStyle>
            <a:lvl1pPr marL="0" indent="0" algn="l">
              <a:buNone/>
              <a:defRPr sz="2000">
                <a:solidFill>
                  <a:schemeClr val="tx1">
                    <a:lumMod val="50000"/>
                    <a:lumOff val="50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5" name="Footer Placeholder 4"/>
          <p:cNvSpPr txBox="1">
            <a:spLocks/>
          </p:cNvSpPr>
          <p:nvPr userDrawn="1"/>
        </p:nvSpPr>
        <p:spPr>
          <a:xfrm>
            <a:off x="3238500" y="6513063"/>
            <a:ext cx="2667000" cy="273050"/>
          </a:xfrm>
          <a:prstGeom prst="rect">
            <a:avLst/>
          </a:prstGeom>
        </p:spPr>
        <p:txBody>
          <a:bodyPr vert="horz" lIns="91440" tIns="45720" rIns="91440" bIns="45720" rtlCol="0" anchor="ctr"/>
          <a:lstStyle>
            <a:lvl1pPr algn="l">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bg1"/>
                </a:solidFill>
                <a:effectLst/>
                <a:uLnTx/>
                <a:uFillTx/>
                <a:latin typeface="+mn-lt"/>
                <a:ea typeface="+mn-ea"/>
                <a:cs typeface="+mn-cs"/>
              </a:rPr>
              <a:t>fueling business transformation</a:t>
            </a:r>
            <a:endParaRPr kumimoji="0" lang="en-US" sz="1100" b="0" i="1"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7"/>
          <p:cNvPicPr>
            <a:picLocks noChangeAspect="1" noChangeArrowheads="1"/>
          </p:cNvPicPr>
          <p:nvPr userDrawn="1"/>
        </p:nvPicPr>
        <p:blipFill>
          <a:blip r:embed="rId2" cstate="screen"/>
          <a:srcRect/>
          <a:stretch>
            <a:fillRect/>
          </a:stretch>
        </p:blipFill>
        <p:spPr bwMode="auto">
          <a:xfrm>
            <a:off x="0" y="0"/>
            <a:ext cx="9144000" cy="3657600"/>
          </a:xfrm>
          <a:prstGeom prst="rect">
            <a:avLst/>
          </a:prstGeom>
          <a:noFill/>
          <a:ln w="9525">
            <a:noFill/>
            <a:miter lim="800000"/>
            <a:headEnd/>
            <a:tailEnd/>
          </a:ln>
        </p:spPr>
      </p:pic>
      <p:sp>
        <p:nvSpPr>
          <p:cNvPr id="13" name="Rectangle 12"/>
          <p:cNvSpPr/>
          <p:nvPr userDrawn="1"/>
        </p:nvSpPr>
        <p:spPr>
          <a:xfrm>
            <a:off x="0" y="3657600"/>
            <a:ext cx="9144000" cy="45719"/>
          </a:xfrm>
          <a:prstGeom prst="rect">
            <a:avLst/>
          </a:prstGeom>
          <a:solidFill>
            <a:srgbClr val="FF9900"/>
          </a:solidFill>
          <a:ln w="57150" cmpd="sng">
            <a:noFill/>
          </a:ln>
          <a:effectLst>
            <a:outerShdw blurRad="50800" dist="38100" dir="5400000">
              <a:schemeClr val="tx1">
                <a:lumMod val="65000"/>
                <a:lumOff val="3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itle 1"/>
          <p:cNvSpPr txBox="1">
            <a:spLocks/>
          </p:cNvSpPr>
          <p:nvPr userDrawn="1"/>
        </p:nvSpPr>
        <p:spPr>
          <a:xfrm>
            <a:off x="381000" y="1277521"/>
            <a:ext cx="3581400" cy="838200"/>
          </a:xfrm>
          <a:prstGeom prst="rect">
            <a:avLst/>
          </a:prstGeom>
        </p:spPr>
        <p:txBody>
          <a:bodyPr vert="horz" lIns="91440" tIns="45720" rIns="91440" bIns="45720" rtlCol="0" anchor="ctr">
            <a:normAutofit/>
          </a:bodyPr>
          <a:lstStyle>
            <a:lvl1pPr algn="l">
              <a:defRPr sz="3600" b="1">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LiquidHub</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5" name="Text Box 9"/>
          <p:cNvSpPr txBox="1">
            <a:spLocks noChangeArrowheads="1"/>
          </p:cNvSpPr>
          <p:nvPr userDrawn="1"/>
        </p:nvSpPr>
        <p:spPr bwMode="auto">
          <a:xfrm>
            <a:off x="406400" y="2099846"/>
            <a:ext cx="3429000" cy="338554"/>
          </a:xfrm>
          <a:prstGeom prst="rect">
            <a:avLst/>
          </a:prstGeom>
          <a:noFill/>
          <a:ln w="9525">
            <a:noFill/>
            <a:miter lim="800000"/>
            <a:headEnd/>
            <a:tailEnd/>
          </a:ln>
          <a:effectLst/>
        </p:spPr>
        <p:txBody>
          <a:bodyPr>
            <a:spAutoFit/>
          </a:bodyPr>
          <a:lstStyle/>
          <a:p>
            <a:pPr>
              <a:spcBef>
                <a:spcPct val="50000"/>
              </a:spcBef>
            </a:pPr>
            <a:r>
              <a:rPr lang="en-US" sz="1600" dirty="0" smtClean="0">
                <a:solidFill>
                  <a:srgbClr val="FFFFFF"/>
                </a:solidFill>
                <a:latin typeface="+mn-lt"/>
              </a:rPr>
              <a:t>consulting </a:t>
            </a:r>
            <a:r>
              <a:rPr lang="en-US" sz="1600" dirty="0">
                <a:solidFill>
                  <a:srgbClr val="FFFFFF"/>
                </a:solidFill>
                <a:latin typeface="+mn-lt"/>
              </a:rPr>
              <a:t>| </a:t>
            </a:r>
            <a:r>
              <a:rPr lang="en-US" sz="1600" dirty="0" smtClean="0">
                <a:solidFill>
                  <a:srgbClr val="FFFFFF"/>
                </a:solidFill>
                <a:latin typeface="+mn-lt"/>
              </a:rPr>
              <a:t>solutions </a:t>
            </a:r>
            <a:r>
              <a:rPr lang="en-US" sz="1600" dirty="0">
                <a:solidFill>
                  <a:srgbClr val="FFFFFF"/>
                </a:solidFill>
                <a:latin typeface="+mn-lt"/>
              </a:rPr>
              <a:t>| </a:t>
            </a:r>
            <a:r>
              <a:rPr lang="en-US" sz="1600" dirty="0" smtClean="0">
                <a:solidFill>
                  <a:srgbClr val="FFFFFF"/>
                </a:solidFill>
                <a:latin typeface="+mn-lt"/>
              </a:rPr>
              <a:t>outsourcing  </a:t>
            </a:r>
            <a:endParaRPr lang="en-US" sz="1600" dirty="0">
              <a:solidFill>
                <a:srgbClr val="FFFFFF"/>
              </a:solidFill>
              <a:latin typeface="+mn-lt"/>
            </a:endParaRPr>
          </a:p>
        </p:txBody>
      </p:sp>
      <p:cxnSp>
        <p:nvCxnSpPr>
          <p:cNvPr id="21" name="Straight Connector 20"/>
          <p:cNvCxnSpPr/>
          <p:nvPr userDrawn="1"/>
        </p:nvCxnSpPr>
        <p:spPr>
          <a:xfrm>
            <a:off x="439271" y="2106705"/>
            <a:ext cx="3039035" cy="0"/>
          </a:xfrm>
          <a:prstGeom prst="line">
            <a:avLst/>
          </a:prstGeom>
          <a:ln w="19050">
            <a:solidFill>
              <a:srgbClr val="FF9900"/>
            </a:solidFill>
          </a:ln>
        </p:spPr>
        <p:style>
          <a:lnRef idx="2">
            <a:schemeClr val="accent1"/>
          </a:lnRef>
          <a:fillRef idx="0">
            <a:schemeClr val="accent1"/>
          </a:fillRef>
          <a:effectRef idx="1">
            <a:schemeClr val="accent1"/>
          </a:effectRef>
          <a:fontRef idx="minor">
            <a:schemeClr val="tx1"/>
          </a:fontRef>
        </p:style>
      </p:cxnSp>
      <p:pic>
        <p:nvPicPr>
          <p:cNvPr id="22" name="Picture 21" descr="tech_image4.jpg"/>
          <p:cNvPicPr>
            <a:picLocks/>
          </p:cNvPicPr>
          <p:nvPr userDrawn="1"/>
        </p:nvPicPr>
        <p:blipFill>
          <a:blip r:embed="rId3" cstate="screen"/>
          <a:stretch>
            <a:fillRect/>
          </a:stretch>
        </p:blipFill>
        <p:spPr>
          <a:xfrm>
            <a:off x="6132045" y="2895600"/>
            <a:ext cx="1375710" cy="1078992"/>
          </a:xfrm>
          <a:prstGeom prst="rect">
            <a:avLst/>
          </a:prstGeom>
          <a:ln w="25400" cap="flat" cmpd="sng" algn="ctr">
            <a:solidFill>
              <a:srgbClr val="FF9900"/>
            </a:solidFill>
            <a:prstDash val="solid"/>
            <a:round/>
            <a:headEnd type="none" w="med" len="med"/>
            <a:tailEnd type="none" w="med" len="med"/>
          </a:ln>
          <a:effectLst>
            <a:reflection blurRad="6350" stA="50000" endA="300" endPos="55000" dir="5400000" sy="-100000" algn="bl" rotWithShape="0"/>
          </a:effectLst>
        </p:spPr>
      </p:pic>
      <p:pic>
        <p:nvPicPr>
          <p:cNvPr id="23" name="Picture 2" descr="C:\Users\Ram\AppData\Local\Microsoft\Windows\Temporary Internet Files\Content.IE5\ROAOJUDE\MPj04424410000[1].jpg"/>
          <p:cNvPicPr>
            <a:picLocks noChangeAspect="1" noChangeArrowheads="1"/>
          </p:cNvPicPr>
          <p:nvPr userDrawn="1"/>
        </p:nvPicPr>
        <p:blipFill>
          <a:blip r:embed="rId4" cstate="screen"/>
          <a:srcRect/>
          <a:stretch>
            <a:fillRect/>
          </a:stretch>
        </p:blipFill>
        <p:spPr bwMode="auto">
          <a:xfrm>
            <a:off x="4648200" y="2896629"/>
            <a:ext cx="1371600" cy="1076934"/>
          </a:xfrm>
          <a:prstGeom prst="rect">
            <a:avLst/>
          </a:prstGeom>
          <a:noFill/>
          <a:ln w="25400" cap="flat" cmpd="sng" algn="ctr">
            <a:solidFill>
              <a:srgbClr val="FF9900"/>
            </a:solidFill>
            <a:prstDash val="solid"/>
            <a:round/>
            <a:headEnd type="none" w="med" len="med"/>
            <a:tailEnd type="none" w="med" len="med"/>
          </a:ln>
          <a:effectLst>
            <a:reflection blurRad="6350" stA="52000" endA="300" endPos="35000" dir="5400000" sy="-100000" algn="bl" rotWithShape="0"/>
          </a:effectLst>
        </p:spPr>
      </p:pic>
      <p:pic>
        <p:nvPicPr>
          <p:cNvPr id="24" name="Picture 8" descr="C:\Users\Ram\AppData\Local\Microsoft\Windows\Temporary Internet Files\Content.IE5\XBZNMR35\MPj04447870000[1].jpg"/>
          <p:cNvPicPr>
            <a:picLocks noChangeAspect="1" noChangeArrowheads="1"/>
          </p:cNvPicPr>
          <p:nvPr userDrawn="1"/>
        </p:nvPicPr>
        <p:blipFill>
          <a:blip r:embed="rId5" cstate="screen"/>
          <a:srcRect/>
          <a:stretch>
            <a:fillRect/>
          </a:stretch>
        </p:blipFill>
        <p:spPr bwMode="auto">
          <a:xfrm>
            <a:off x="7620000" y="2901696"/>
            <a:ext cx="1381468" cy="1066800"/>
          </a:xfrm>
          <a:prstGeom prst="rect">
            <a:avLst/>
          </a:prstGeom>
          <a:noFill/>
          <a:ln w="25400" cap="flat" cmpd="sng" algn="ctr">
            <a:solidFill>
              <a:srgbClr val="FF9900"/>
            </a:solidFill>
            <a:prstDash val="solid"/>
            <a:round/>
            <a:headEnd type="none" w="med" len="med"/>
            <a:tailEnd type="none" w="med" len="med"/>
          </a:ln>
          <a:effectLst>
            <a:reflection blurRad="6350" stA="52000" endA="300" endPos="35000" dir="5400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cstate="screen"/>
          <a:srcRect/>
          <a:stretch>
            <a:fillRect/>
          </a:stretch>
        </p:blipFill>
        <p:spPr bwMode="auto">
          <a:xfrm>
            <a:off x="0" y="0"/>
            <a:ext cx="9144000" cy="762000"/>
          </a:xfrm>
          <a:prstGeom prst="rect">
            <a:avLst/>
          </a:prstGeom>
          <a:noFill/>
          <a:ln w="9525">
            <a:noFill/>
            <a:miter lim="800000"/>
            <a:headEnd/>
            <a:tailEnd/>
          </a:ln>
        </p:spPr>
      </p:pic>
      <p:sp>
        <p:nvSpPr>
          <p:cNvPr id="15" name="Footer Placeholder 4"/>
          <p:cNvSpPr txBox="1">
            <a:spLocks/>
          </p:cNvSpPr>
          <p:nvPr userDrawn="1"/>
        </p:nvSpPr>
        <p:spPr>
          <a:xfrm>
            <a:off x="3238500" y="6513063"/>
            <a:ext cx="2667000" cy="273050"/>
          </a:xfrm>
          <a:prstGeom prst="rect">
            <a:avLst/>
          </a:prstGeom>
        </p:spPr>
        <p:txBody>
          <a:bodyPr vert="horz" lIns="91440" tIns="45720" rIns="91440" bIns="45720" rtlCol="0" anchor="ctr"/>
          <a:lstStyle>
            <a:lvl1pPr algn="l">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bg1"/>
                </a:solidFill>
                <a:effectLst/>
                <a:uLnTx/>
                <a:uFillTx/>
                <a:latin typeface="+mn-lt"/>
                <a:ea typeface="+mn-ea"/>
                <a:cs typeface="+mn-cs"/>
              </a:rPr>
              <a:t>fueling business transformation</a:t>
            </a:r>
            <a:endParaRPr kumimoji="0" lang="en-US" sz="1100" b="0" i="1"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5"/>
          <p:cNvSpPr txBox="1">
            <a:spLocks/>
          </p:cNvSpPr>
          <p:nvPr userDrawn="1"/>
        </p:nvSpPr>
        <p:spPr>
          <a:xfrm>
            <a:off x="0" y="6513063"/>
            <a:ext cx="457200" cy="273050"/>
          </a:xfrm>
          <a:prstGeom prst="rect">
            <a:avLst/>
          </a:prstGeom>
        </p:spPr>
        <p:txBody>
          <a:bodyPr vert="horz" lIns="91440" tIns="45720" rIns="91440" bIns="45720" rtlCol="0" anchor="ctr"/>
          <a:lstStyle>
            <a:lvl1pPr>
              <a:defRPr sz="14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220A62-A631-40AB-8C9A-34F8BA61C924}"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itle 1"/>
          <p:cNvSpPr>
            <a:spLocks noGrp="1"/>
          </p:cNvSpPr>
          <p:nvPr>
            <p:ph type="title"/>
          </p:nvPr>
        </p:nvSpPr>
        <p:spPr>
          <a:xfrm>
            <a:off x="228600" y="0"/>
            <a:ext cx="8915400" cy="762000"/>
          </a:xfrm>
        </p:spPr>
        <p:txBody>
          <a:bodyPr>
            <a:normAutofit/>
          </a:bodyPr>
          <a:lstStyle>
            <a:lvl1pPr algn="l">
              <a:defRPr sz="2400">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228600" y="914400"/>
            <a:ext cx="8686800" cy="5334000"/>
          </a:xfrm>
        </p:spPr>
        <p:txBody>
          <a:bodyPr>
            <a:normAutofit/>
          </a:bodyPr>
          <a:lstStyle>
            <a:lvl1pPr>
              <a:buClr>
                <a:schemeClr val="tx2">
                  <a:lumMod val="75000"/>
                </a:schemeClr>
              </a:buClr>
              <a:defRPr sz="2400"/>
            </a:lvl1pPr>
            <a:lvl2pPr>
              <a:buClr>
                <a:schemeClr val="tx2">
                  <a:lumMod val="75000"/>
                </a:schemeClr>
              </a:buClr>
              <a:defRPr sz="2000"/>
            </a:lvl2pPr>
            <a:lvl3pPr>
              <a:buClr>
                <a:schemeClr val="tx2">
                  <a:lumMod val="75000"/>
                </a:schemeClr>
              </a:buClr>
              <a:defRPr sz="1800"/>
            </a:lvl3pPr>
            <a:lvl4pPr>
              <a:buClr>
                <a:schemeClr val="tx2">
                  <a:lumMod val="75000"/>
                </a:schemeClr>
              </a:buClr>
              <a:defRPr sz="1600"/>
            </a:lvl4pPr>
            <a:lvl5pPr>
              <a:buClr>
                <a:schemeClr val="tx2">
                  <a:lumMod val="75000"/>
                </a:schemeClr>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648200"/>
            <a:ext cx="7772400" cy="1120775"/>
          </a:xfrm>
        </p:spPr>
        <p:txBody>
          <a:bodyPr anchor="t">
            <a:normAutofit/>
          </a:bodyPr>
          <a:lstStyle>
            <a:lvl1pPr algn="l">
              <a:defRPr sz="3200" b="0" cap="none">
                <a:solidFill>
                  <a:schemeClr val="tx1">
                    <a:lumMod val="50000"/>
                    <a:lumOff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txBox="1">
            <a:spLocks/>
          </p:cNvSpPr>
          <p:nvPr userDrawn="1"/>
        </p:nvSpPr>
        <p:spPr>
          <a:xfrm>
            <a:off x="0" y="6513063"/>
            <a:ext cx="457200" cy="273050"/>
          </a:xfrm>
          <a:prstGeom prst="rect">
            <a:avLst/>
          </a:prstGeom>
        </p:spPr>
        <p:txBody>
          <a:bodyPr vert="horz" lIns="91440" tIns="45720" rIns="91440" bIns="45720" rtlCol="0" anchor="ctr"/>
          <a:lstStyle>
            <a:lvl1pPr>
              <a:defRPr sz="14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220A62-A631-40AB-8C9A-34F8BA61C924}"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4267200" cy="5334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267200" cy="5334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userDrawn="1"/>
        </p:nvSpPr>
        <p:spPr>
          <a:xfrm>
            <a:off x="0" y="6513063"/>
            <a:ext cx="457200" cy="273050"/>
          </a:xfrm>
          <a:prstGeom prst="rect">
            <a:avLst/>
          </a:prstGeom>
        </p:spPr>
        <p:txBody>
          <a:bodyPr vert="horz" lIns="91440" tIns="45720" rIns="91440" bIns="45720" rtlCol="0" anchor="ctr"/>
          <a:lstStyle>
            <a:lvl1pPr>
              <a:defRPr sz="14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220A62-A631-40AB-8C9A-34F8BA61C924}"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14400"/>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554162"/>
            <a:ext cx="4267200" cy="4694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1" y="914400"/>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1" y="1554162"/>
            <a:ext cx="4267200" cy="4694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0" y="6513063"/>
            <a:ext cx="457200" cy="273050"/>
          </a:xfrm>
          <a:prstGeom prst="rect">
            <a:avLst/>
          </a:prstGeom>
        </p:spPr>
        <p:txBody>
          <a:bodyPr vert="horz" lIns="91440" tIns="45720" rIns="91440" bIns="45720" rtlCol="0" anchor="ctr"/>
          <a:lstStyle>
            <a:lvl1pPr>
              <a:defRPr sz="14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220A62-A631-40AB-8C9A-34F8BA61C924}"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txBox="1">
            <a:spLocks/>
          </p:cNvSpPr>
          <p:nvPr userDrawn="1"/>
        </p:nvSpPr>
        <p:spPr>
          <a:xfrm>
            <a:off x="0" y="6513063"/>
            <a:ext cx="457200" cy="273050"/>
          </a:xfrm>
          <a:prstGeom prst="rect">
            <a:avLst/>
          </a:prstGeom>
        </p:spPr>
        <p:txBody>
          <a:bodyPr vert="horz" lIns="91440" tIns="45720" rIns="91440" bIns="45720" rtlCol="0" anchor="ctr"/>
          <a:lstStyle>
            <a:lvl1pPr>
              <a:defRPr sz="14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220A62-A631-40AB-8C9A-34F8BA61C924}"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0" y="6513063"/>
            <a:ext cx="457200" cy="273050"/>
          </a:xfrm>
          <a:prstGeom prst="rect">
            <a:avLst/>
          </a:prstGeom>
        </p:spPr>
        <p:txBody>
          <a:bodyPr vert="horz" lIns="91440" tIns="45720" rIns="91440" bIns="45720" rtlCol="0" anchor="ctr"/>
          <a:lstStyle>
            <a:lvl1pPr>
              <a:defRPr sz="14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220A62-A631-40AB-8C9A-34F8BA61C924}"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a:xfrm>
            <a:off x="0" y="762000"/>
            <a:ext cx="91440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New-blue-back-logo.jpg"/>
          <p:cNvPicPr>
            <a:picLocks noChangeAspect="1"/>
          </p:cNvPicPr>
          <p:nvPr/>
        </p:nvPicPr>
        <p:blipFill>
          <a:blip r:embed="rId10" cstate="screen"/>
          <a:stretch>
            <a:fillRect/>
          </a:stretch>
        </p:blipFill>
        <p:spPr>
          <a:xfrm>
            <a:off x="0" y="6400800"/>
            <a:ext cx="9144000" cy="457200"/>
          </a:xfrm>
          <a:prstGeom prst="rect">
            <a:avLst/>
          </a:prstGeom>
        </p:spPr>
      </p:pic>
      <p:pic>
        <p:nvPicPr>
          <p:cNvPr id="7" name="Picture 7"/>
          <p:cNvPicPr>
            <a:picLocks noChangeAspect="1" noChangeArrowheads="1"/>
          </p:cNvPicPr>
          <p:nvPr/>
        </p:nvPicPr>
        <p:blipFill>
          <a:blip r:embed="rId11" cstate="screen"/>
          <a:srcRect/>
          <a:stretch>
            <a:fillRect/>
          </a:stretch>
        </p:blipFill>
        <p:spPr bwMode="auto">
          <a:xfrm>
            <a:off x="0" y="0"/>
            <a:ext cx="9144000" cy="762000"/>
          </a:xfrm>
          <a:prstGeom prst="rect">
            <a:avLst/>
          </a:prstGeom>
          <a:noFill/>
          <a:ln w="9525">
            <a:noFill/>
            <a:miter lim="800000"/>
            <a:headEnd/>
            <a:tailEnd/>
          </a:ln>
        </p:spPr>
      </p:pic>
      <p:sp>
        <p:nvSpPr>
          <p:cNvPr id="2" name="Title Placeholder 1"/>
          <p:cNvSpPr>
            <a:spLocks noGrp="1"/>
          </p:cNvSpPr>
          <p:nvPr>
            <p:ph type="title"/>
          </p:nvPr>
        </p:nvSpPr>
        <p:spPr>
          <a:xfrm>
            <a:off x="228600" y="0"/>
            <a:ext cx="8915400" cy="762000"/>
          </a:xfrm>
          <a:prstGeom prst="rect">
            <a:avLst/>
          </a:prstGeom>
        </p:spPr>
        <p:txBody>
          <a:bodyPr vert="horz" lIns="91440" tIns="0" rIns="9144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14400"/>
            <a:ext cx="86868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txBox="1">
            <a:spLocks/>
          </p:cNvSpPr>
          <p:nvPr/>
        </p:nvSpPr>
        <p:spPr>
          <a:xfrm>
            <a:off x="3238500" y="6513063"/>
            <a:ext cx="2667000" cy="273050"/>
          </a:xfrm>
          <a:prstGeom prst="rect">
            <a:avLst/>
          </a:prstGeom>
        </p:spPr>
        <p:txBody>
          <a:bodyPr vert="horz" lIns="91440" tIns="45720" rIns="91440" bIns="45720" rtlCol="0" anchor="ctr"/>
          <a:lstStyle>
            <a:lvl1pPr algn="l">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bg1"/>
                </a:solidFill>
                <a:effectLst/>
                <a:uLnTx/>
                <a:uFillTx/>
                <a:latin typeface="+mn-lt"/>
                <a:ea typeface="+mn-ea"/>
                <a:cs typeface="+mn-cs"/>
              </a:rPr>
              <a:t>fueling business transformation</a:t>
            </a:r>
            <a:endParaRPr kumimoji="0" lang="en-US" sz="1100" b="0" i="1"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14400" rtl="0" eaLnBrk="1" latinLnBrk="0" hangingPunct="1">
        <a:spcBef>
          <a:spcPct val="0"/>
        </a:spcBef>
        <a:buNone/>
        <a:defRPr lang="en-US" sz="2400" kern="1200">
          <a:solidFill>
            <a:schemeClr val="bg1"/>
          </a:solidFill>
          <a:latin typeface="+mj-lt"/>
          <a:ea typeface="+mj-ea"/>
          <a:cs typeface="+mj-cs"/>
        </a:defRPr>
      </a:lvl1pPr>
    </p:titleStyle>
    <p:bodyStyle>
      <a:lvl1pPr marL="233363" indent="-233363" algn="l" defTabSz="914400" rtl="0" eaLnBrk="1" latinLnBrk="0" hangingPunct="1">
        <a:spcBef>
          <a:spcPct val="20000"/>
        </a:spcBef>
        <a:buClr>
          <a:srgbClr val="0070C0"/>
        </a:buClr>
        <a:buFont typeface="Arial" pitchFamily="34" charset="0"/>
        <a:buChar char="•"/>
        <a:defRPr lang="en-US" sz="2400" kern="1200" smtClean="0">
          <a:solidFill>
            <a:schemeClr val="tx1"/>
          </a:solidFill>
          <a:latin typeface="+mn-lt"/>
          <a:ea typeface="+mn-ea"/>
          <a:cs typeface="+mn-cs"/>
        </a:defRPr>
      </a:lvl1pPr>
      <a:lvl2pPr marL="631825" indent="-234950" algn="l" defTabSz="914400" rtl="0" eaLnBrk="1" latinLnBrk="0" hangingPunct="1">
        <a:spcBef>
          <a:spcPct val="20000"/>
        </a:spcBef>
        <a:buClr>
          <a:srgbClr val="0070C0"/>
        </a:buClr>
        <a:buFont typeface="Arial" pitchFamily="34" charset="0"/>
        <a:buChar char="–"/>
        <a:defRPr lang="en-US" sz="2000" kern="1200" smtClean="0">
          <a:solidFill>
            <a:schemeClr val="tx1"/>
          </a:solidFill>
          <a:latin typeface="+mn-lt"/>
          <a:ea typeface="+mn-ea"/>
          <a:cs typeface="+mn-cs"/>
        </a:defRPr>
      </a:lvl2pPr>
      <a:lvl3pPr marL="1143000" indent="-168275" algn="l" defTabSz="914400" rtl="0" eaLnBrk="1" latinLnBrk="0" hangingPunct="1">
        <a:spcBef>
          <a:spcPct val="20000"/>
        </a:spcBef>
        <a:buClr>
          <a:srgbClr val="0070C0"/>
        </a:buClr>
        <a:buFont typeface="Arial" pitchFamily="34" charset="0"/>
        <a:buChar char="•"/>
        <a:defRPr lang="en-US" sz="1800" kern="1200" smtClean="0">
          <a:solidFill>
            <a:schemeClr val="tx1"/>
          </a:solidFill>
          <a:latin typeface="+mn-lt"/>
          <a:ea typeface="+mn-ea"/>
          <a:cs typeface="+mn-cs"/>
        </a:defRPr>
      </a:lvl3pPr>
      <a:lvl4pPr marL="1600200" indent="-168275" algn="l" defTabSz="914400" rtl="0" eaLnBrk="1" latinLnBrk="0" hangingPunct="1">
        <a:spcBef>
          <a:spcPct val="20000"/>
        </a:spcBef>
        <a:buClr>
          <a:srgbClr val="0070C0"/>
        </a:buClr>
        <a:buFont typeface="Arial" pitchFamily="34" charset="0"/>
        <a:buChar char="–"/>
        <a:defRPr lang="en-US" sz="1600" kern="1200" smtClean="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itchFamily="34" charset="0"/>
        <a:buChar char="»"/>
        <a:defRPr lang="en-U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0" y="3650126"/>
            <a:ext cx="4632013" cy="632313"/>
          </a:xfrm>
        </p:spPr>
        <p:txBody>
          <a:bodyPr>
            <a:noAutofit/>
          </a:bodyPr>
          <a:lstStyle/>
          <a:p>
            <a:pPr algn="ctr"/>
            <a:r>
              <a:rPr lang="en-US" sz="2000" b="0" i="1" dirty="0">
                <a:solidFill>
                  <a:srgbClr val="002060"/>
                </a:solidFill>
                <a:effectLst>
                  <a:outerShdw blurRad="38100" dist="38100" dir="2700000" algn="tl">
                    <a:srgbClr val="000000">
                      <a:alpha val="43137"/>
                    </a:srgbClr>
                  </a:outerShdw>
                </a:effectLst>
              </a:rPr>
              <a:t>AN AGILE </a:t>
            </a:r>
            <a:r>
              <a:rPr lang="en-US" sz="2000" b="0" i="1" dirty="0" smtClean="0">
                <a:solidFill>
                  <a:srgbClr val="002060"/>
                </a:solidFill>
                <a:effectLst>
                  <a:outerShdw blurRad="38100" dist="38100" dir="2700000" algn="tl">
                    <a:srgbClr val="000000">
                      <a:alpha val="43137"/>
                    </a:srgbClr>
                  </a:outerShdw>
                </a:effectLst>
              </a:rPr>
              <a:t>DEVELOPMENT </a:t>
            </a:r>
            <a:r>
              <a:rPr lang="en-US" sz="2000" b="0" i="1" dirty="0">
                <a:solidFill>
                  <a:srgbClr val="002060"/>
                </a:solidFill>
                <a:effectLst>
                  <a:outerShdw blurRad="38100" dist="38100" dir="2700000" algn="tl">
                    <a:srgbClr val="000000">
                      <a:alpha val="43137"/>
                    </a:srgbClr>
                  </a:outerShdw>
                </a:effectLst>
              </a:rPr>
              <a:t>METHODOLOGY</a:t>
            </a:r>
          </a:p>
        </p:txBody>
      </p:sp>
      <p:sp>
        <p:nvSpPr>
          <p:cNvPr id="6" name="Subtitle 2"/>
          <p:cNvSpPr txBox="1">
            <a:spLocks/>
          </p:cNvSpPr>
          <p:nvPr/>
        </p:nvSpPr>
        <p:spPr>
          <a:xfrm>
            <a:off x="35450" y="6521553"/>
            <a:ext cx="2204055" cy="274453"/>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0070C0"/>
              </a:buClr>
              <a:buFont typeface="Arial" pitchFamily="34" charset="0"/>
              <a:buNone/>
              <a:defRPr lang="en-US" sz="2000" kern="1200">
                <a:solidFill>
                  <a:schemeClr val="tx1">
                    <a:lumMod val="50000"/>
                    <a:lumOff val="50000"/>
                  </a:schemeClr>
                </a:solidFill>
                <a:latin typeface="+mj-lt"/>
                <a:ea typeface="+mn-ea"/>
                <a:cs typeface="Arial" pitchFamily="34" charset="0"/>
              </a:defRPr>
            </a:lvl1pPr>
            <a:lvl2pPr marL="457200" indent="0" algn="ctr" defTabSz="914400" rtl="0" eaLnBrk="1" latinLnBrk="0" hangingPunct="1">
              <a:spcBef>
                <a:spcPct val="20000"/>
              </a:spcBef>
              <a:buClr>
                <a:srgbClr val="0070C0"/>
              </a:buClr>
              <a:buFont typeface="Arial" pitchFamily="34" charset="0"/>
              <a:buNone/>
              <a:defRPr lang="en-US"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0070C0"/>
              </a:buClr>
              <a:buFont typeface="Arial" pitchFamily="34" charset="0"/>
              <a:buNone/>
              <a:defRPr lang="en-US"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0070C0"/>
              </a:buClr>
              <a:buFont typeface="Arial" pitchFamily="34" charset="0"/>
              <a:buNone/>
              <a:defRPr lang="en-US"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0070C0"/>
              </a:buClr>
              <a:buFont typeface="Arial" pitchFamily="34" charset="0"/>
              <a:buNone/>
              <a:defRPr lang="en-US"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fld id="{BEC8922D-7E4B-4F23-913D-EF2D105C50FB}" type="datetime2">
              <a:rPr lang="en-US" sz="900" b="1" i="1" smtClean="0">
                <a:solidFill>
                  <a:schemeClr val="bg1"/>
                </a:solidFill>
                <a:effectLst>
                  <a:outerShdw blurRad="38100" dist="38100" dir="2700000" algn="tl">
                    <a:srgbClr val="000000">
                      <a:alpha val="43137"/>
                    </a:srgbClr>
                  </a:outerShdw>
                </a:effectLst>
              </a:rPr>
              <a:t>Friday, February 21, 2014</a:t>
            </a:fld>
            <a:endParaRPr lang="en-US" sz="900" b="1" i="1" dirty="0">
              <a:solidFill>
                <a:schemeClr val="bg1"/>
              </a:solidFill>
              <a:effectLst>
                <a:outerShdw blurRad="38100" dist="38100" dir="2700000" algn="tl">
                  <a:srgbClr val="000000">
                    <a:alpha val="43137"/>
                  </a:srgbClr>
                </a:outerShdw>
              </a:effectLst>
            </a:endParaRPr>
          </a:p>
        </p:txBody>
      </p:sp>
      <p:grpSp>
        <p:nvGrpSpPr>
          <p:cNvPr id="12" name="Group 11"/>
          <p:cNvGrpSpPr/>
          <p:nvPr/>
        </p:nvGrpSpPr>
        <p:grpSpPr>
          <a:xfrm>
            <a:off x="162345" y="4200177"/>
            <a:ext cx="8899533" cy="846829"/>
            <a:chOff x="162345" y="4207797"/>
            <a:chExt cx="8899533" cy="846829"/>
          </a:xfrm>
        </p:grpSpPr>
        <p:sp>
          <p:nvSpPr>
            <p:cNvPr id="7" name="Title 1"/>
            <p:cNvSpPr txBox="1">
              <a:spLocks/>
            </p:cNvSpPr>
            <p:nvPr/>
          </p:nvSpPr>
          <p:spPr>
            <a:xfrm>
              <a:off x="196848" y="4216426"/>
              <a:ext cx="8865030" cy="838200"/>
            </a:xfrm>
            <a:prstGeom prst="rect">
              <a:avLst/>
            </a:prstGeom>
          </p:spPr>
          <p:txBody>
            <a:bodyPr vert="horz" lIns="91440" tIns="0" rIns="91440" bIns="0" rtlCol="0" anchor="ctr">
              <a:noAutofit/>
            </a:bodyPr>
            <a:lstStyle>
              <a:lvl1pPr algn="l" defTabSz="914400" rtl="0" eaLnBrk="1" latinLnBrk="0" hangingPunct="1">
                <a:spcBef>
                  <a:spcPct val="0"/>
                </a:spcBef>
                <a:buNone/>
                <a:defRPr lang="en-US" sz="3600" b="1" kern="1200">
                  <a:solidFill>
                    <a:schemeClr val="tx1"/>
                  </a:solidFill>
                  <a:latin typeface="+mj-lt"/>
                  <a:ea typeface="+mj-ea"/>
                  <a:cs typeface="+mj-cs"/>
                </a:defRPr>
              </a:lvl1pPr>
            </a:lstStyle>
            <a:p>
              <a:pPr algn="ctr"/>
              <a:r>
                <a:rPr lang="en-US" sz="4400" cap="small" dirty="0" smtClean="0">
                  <a:solidFill>
                    <a:schemeClr val="accent5">
                      <a:lumMod val="60000"/>
                      <a:lumOff val="40000"/>
                    </a:schemeClr>
                  </a:solidFill>
                </a:rPr>
                <a:t>The Sprint Iteration Daily Activities</a:t>
              </a:r>
              <a:endParaRPr lang="en-US" sz="4400" dirty="0">
                <a:solidFill>
                  <a:schemeClr val="accent5">
                    <a:lumMod val="60000"/>
                    <a:lumOff val="40000"/>
                  </a:schemeClr>
                </a:solidFill>
              </a:endParaRPr>
            </a:p>
          </p:txBody>
        </p:sp>
        <p:sp>
          <p:nvSpPr>
            <p:cNvPr id="5" name="Title 1"/>
            <p:cNvSpPr txBox="1">
              <a:spLocks/>
            </p:cNvSpPr>
            <p:nvPr/>
          </p:nvSpPr>
          <p:spPr>
            <a:xfrm>
              <a:off x="162345" y="4207797"/>
              <a:ext cx="8865030" cy="838200"/>
            </a:xfrm>
            <a:prstGeom prst="rect">
              <a:avLst/>
            </a:prstGeom>
          </p:spPr>
          <p:txBody>
            <a:bodyPr vert="horz" lIns="91440" tIns="0" rIns="91440" bIns="0" rtlCol="0" anchor="ctr">
              <a:noAutofit/>
            </a:bodyPr>
            <a:lstStyle>
              <a:lvl1pPr algn="l" defTabSz="914400" rtl="0" eaLnBrk="1" latinLnBrk="0" hangingPunct="1">
                <a:spcBef>
                  <a:spcPct val="0"/>
                </a:spcBef>
                <a:buNone/>
                <a:defRPr lang="en-US" sz="3600" b="1" kern="1200">
                  <a:solidFill>
                    <a:schemeClr val="tx1"/>
                  </a:solidFill>
                  <a:latin typeface="+mj-lt"/>
                  <a:ea typeface="+mj-ea"/>
                  <a:cs typeface="+mj-cs"/>
                </a:defRPr>
              </a:lvl1pPr>
            </a:lstStyle>
            <a:p>
              <a:pPr algn="ctr"/>
              <a:r>
                <a:rPr lang="en-US" sz="4400" cap="small" dirty="0" smtClean="0">
                  <a:solidFill>
                    <a:srgbClr val="002060"/>
                  </a:solidFill>
                </a:rPr>
                <a:t>The Sprint Iteration Daily Activities</a:t>
              </a:r>
              <a:endParaRPr lang="en-US" sz="4400" dirty="0">
                <a:solidFill>
                  <a:srgbClr val="002060"/>
                </a:solidFill>
              </a:endParaRPr>
            </a:p>
          </p:txBody>
        </p:sp>
      </p:grpSp>
      <p:sp>
        <p:nvSpPr>
          <p:cNvPr id="3" name="Subtitle 2"/>
          <p:cNvSpPr>
            <a:spLocks noGrp="1"/>
          </p:cNvSpPr>
          <p:nvPr>
            <p:ph type="subTitle" idx="1"/>
          </p:nvPr>
        </p:nvSpPr>
        <p:spPr>
          <a:xfrm>
            <a:off x="3162300" y="5119608"/>
            <a:ext cx="2918460" cy="1165860"/>
          </a:xfrm>
        </p:spPr>
        <p:txBody>
          <a:bodyPr>
            <a:noAutofit/>
          </a:bodyPr>
          <a:lstStyle/>
          <a:p>
            <a:pPr algn="ctr"/>
            <a:r>
              <a:rPr lang="en-US" sz="1400" b="1" dirty="0" smtClean="0">
                <a:effectLst>
                  <a:outerShdw blurRad="38100" dist="38100" dir="2700000" algn="tl">
                    <a:srgbClr val="000000">
                      <a:alpha val="43137"/>
                    </a:srgbClr>
                  </a:outerShdw>
                </a:effectLst>
              </a:rPr>
              <a:t>The Agile Process Team</a:t>
            </a:r>
          </a:p>
          <a:p>
            <a:r>
              <a:rPr lang="en-US" sz="1200" b="1" dirty="0" smtClean="0"/>
              <a:t>Brad Huett</a:t>
            </a:r>
            <a:r>
              <a:rPr lang="en-US" sz="1200" b="1" dirty="0"/>
              <a:t>	</a:t>
            </a:r>
            <a:r>
              <a:rPr lang="en-US" sz="1200" b="1" dirty="0" smtClean="0"/>
              <a:t>	Don Kasner</a:t>
            </a:r>
          </a:p>
          <a:p>
            <a:r>
              <a:rPr lang="en-US" sz="1200" b="1" dirty="0" smtClean="0"/>
              <a:t>Megan Schmid	Dave Latham</a:t>
            </a:r>
          </a:p>
          <a:p>
            <a:r>
              <a:rPr lang="en-US" sz="1200" b="1" dirty="0" smtClean="0"/>
              <a:t>Erich Villasis		Steven Hill</a:t>
            </a:r>
          </a:p>
          <a:p>
            <a:r>
              <a:rPr lang="en-US" sz="1200" b="1" dirty="0"/>
              <a:t>Siva Natarajan	</a:t>
            </a:r>
            <a:r>
              <a:rPr lang="en-US" sz="1200" b="1" dirty="0" smtClean="0"/>
              <a:t>	Bryce </a:t>
            </a:r>
            <a:r>
              <a:rPr lang="en-US" sz="1200" b="1" dirty="0"/>
              <a:t>Budd</a:t>
            </a:r>
          </a:p>
          <a:p>
            <a:endParaRPr lang="en-US" sz="1200" b="1" dirty="0" smtClean="0"/>
          </a:p>
          <a:p>
            <a:endParaRPr lang="en-US" sz="1200" b="1" dirty="0" smtClean="0"/>
          </a:p>
          <a:p>
            <a:endParaRPr lang="en-US" sz="1200" b="1" dirty="0" smtClean="0"/>
          </a:p>
        </p:txBody>
      </p:sp>
      <p:sp>
        <p:nvSpPr>
          <p:cNvPr id="11" name="Rectangle 10"/>
          <p:cNvSpPr/>
          <p:nvPr/>
        </p:nvSpPr>
        <p:spPr>
          <a:xfrm>
            <a:off x="5238425" y="151855"/>
            <a:ext cx="3638459" cy="2877565"/>
          </a:xfrm>
          <a:prstGeom prst="rect">
            <a:avLst/>
          </a:prstGeom>
          <a:blipFill dpi="0" rotWithShape="1">
            <a:blip r:embed="rId2">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bg1"/>
              </a:solidFill>
            </a:endParaRPr>
          </a:p>
        </p:txBody>
      </p:sp>
    </p:spTree>
    <p:extLst>
      <p:ext uri="{BB962C8B-B14F-4D97-AF65-F5344CB8AC3E}">
        <p14:creationId xmlns:p14="http://schemas.microsoft.com/office/powerpoint/2010/main" val="6931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childTnLst>
                                </p:cTn>
                              </p:par>
                            </p:childTnLst>
                          </p:cTn>
                        </p:par>
                        <p:par>
                          <p:cTn id="15" fill="hold">
                            <p:stCondLst>
                              <p:cond delay="275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750"/>
                                        <p:tgtEl>
                                          <p:spTgt spid="3">
                                            <p:txEl>
                                              <p:pRg st="2" end="2"/>
                                            </p:txEl>
                                          </p:spTgt>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par>
                          <p:cTn id="23" fill="hold">
                            <p:stCondLst>
                              <p:cond delay="425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Huett\Dropbox\WordPress\Templates\Images\RawImages\NavBar\Process\Process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892" y="2396023"/>
            <a:ext cx="3630508" cy="3374386"/>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idx="4294967295"/>
          </p:nvPr>
        </p:nvSpPr>
        <p:spPr>
          <a:xfrm>
            <a:off x="141461" y="231075"/>
            <a:ext cx="8142520" cy="302331"/>
          </a:xfrm>
        </p:spPr>
        <p:txBody>
          <a:bodyPr>
            <a:noAutofit/>
          </a:bodyPr>
          <a:lstStyle/>
          <a:p>
            <a:pPr algn="r">
              <a:tabLst>
                <a:tab pos="7443205" algn="r"/>
                <a:tab pos="7675994" algn="r"/>
              </a:tabLst>
            </a:pPr>
            <a:r>
              <a:rPr lang="en-US" b="1" dirty="0"/>
              <a:t>What </a:t>
            </a:r>
            <a:r>
              <a:rPr lang="en-US" b="1" dirty="0" smtClean="0"/>
              <a:t>are the </a:t>
            </a:r>
            <a:r>
              <a:rPr lang="en-US" b="1" dirty="0"/>
              <a:t>Sprint </a:t>
            </a:r>
            <a:r>
              <a:rPr lang="en-US" b="1" dirty="0" smtClean="0"/>
              <a:t>Iteration Daily </a:t>
            </a:r>
            <a:r>
              <a:rPr lang="en-US" b="1" dirty="0"/>
              <a:t>Activities?</a:t>
            </a:r>
            <a:endParaRPr lang="en-US" sz="800" b="1" dirty="0"/>
          </a:p>
        </p:txBody>
      </p:sp>
      <p:pic>
        <p:nvPicPr>
          <p:cNvPr id="61" name="Picture 2" descr="C:\Users\BHuett\Dropbox\WordPress\Templates\Images\Content\Blogs\AgileSeries\SprintDevelopmentProcess\DevelopmentAndDesign\AgileDevelopmentCycles_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7228" y="6037"/>
            <a:ext cx="729614" cy="6878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1" y="244949"/>
            <a:ext cx="904875" cy="295275"/>
          </a:xfrm>
          <a:prstGeom prst="rect">
            <a:avLst/>
          </a:prstGeom>
        </p:spPr>
      </p:pic>
      <p:sp>
        <p:nvSpPr>
          <p:cNvPr id="5" name="Rectangle 4"/>
          <p:cNvSpPr/>
          <p:nvPr/>
        </p:nvSpPr>
        <p:spPr>
          <a:xfrm>
            <a:off x="20981" y="779741"/>
            <a:ext cx="9015861" cy="1692771"/>
          </a:xfrm>
          <a:prstGeom prst="rect">
            <a:avLst/>
          </a:prstGeom>
        </p:spPr>
        <p:txBody>
          <a:bodyPr wrap="square">
            <a:spAutoFit/>
          </a:bodyPr>
          <a:lstStyle/>
          <a:p>
            <a:r>
              <a:rPr lang="en-US" sz="2400" b="1" dirty="0" smtClean="0">
                <a:solidFill>
                  <a:srgbClr val="002060"/>
                </a:solidFill>
              </a:rPr>
              <a:t>Managing the Sprint Planning, Execution and Retrospective Process</a:t>
            </a:r>
            <a:endParaRPr lang="en-US" sz="2400" b="1" dirty="0">
              <a:solidFill>
                <a:srgbClr val="002060"/>
              </a:solidFill>
            </a:endParaRPr>
          </a:p>
          <a:p>
            <a:endParaRPr lang="en-US" sz="800" b="1" dirty="0">
              <a:solidFill>
                <a:srgbClr val="002060"/>
              </a:solidFill>
            </a:endParaRPr>
          </a:p>
          <a:p>
            <a:r>
              <a:rPr lang="en-US" b="1" dirty="0" smtClean="0">
                <a:solidFill>
                  <a:srgbClr val="002060"/>
                </a:solidFill>
              </a:rPr>
              <a:t>The Agile Sprint development iteration cycle is two calendar weeks, ten business days. Within the current Sprint there are numerous “Next Sprint” planning activities and “Post Sprint” activities. These activities are designed into the Sprint Team members “Capacity”, the hours available each day dedicated to the current Sprint.</a:t>
            </a:r>
            <a:endParaRPr lang="en-US" b="1" dirty="0">
              <a:solidFill>
                <a:srgbClr val="002060"/>
              </a:solidFill>
            </a:endParaRPr>
          </a:p>
        </p:txBody>
      </p:sp>
      <p:sp>
        <p:nvSpPr>
          <p:cNvPr id="6" name="Rectangle 5"/>
          <p:cNvSpPr/>
          <p:nvPr/>
        </p:nvSpPr>
        <p:spPr>
          <a:xfrm>
            <a:off x="49556" y="5822632"/>
            <a:ext cx="9053961" cy="615553"/>
          </a:xfrm>
          <a:prstGeom prst="rect">
            <a:avLst/>
          </a:prstGeom>
        </p:spPr>
        <p:txBody>
          <a:bodyPr wrap="square">
            <a:spAutoFit/>
          </a:bodyPr>
          <a:lstStyle/>
          <a:p>
            <a:r>
              <a:rPr lang="en-US" sz="1700" b="1" i="1" dirty="0" smtClean="0">
                <a:solidFill>
                  <a:srgbClr val="002060"/>
                </a:solidFill>
              </a:rPr>
              <a:t>The first week of the Sprint begins with the Business Team demonstration of the newly developed product and ends with the Business and Development teams with QA next Sprint planning.</a:t>
            </a:r>
            <a:endParaRPr lang="en-US" sz="1700" b="1" i="1" dirty="0">
              <a:solidFill>
                <a:srgbClr val="002060"/>
              </a:solidFill>
            </a:endParaRPr>
          </a:p>
        </p:txBody>
      </p:sp>
      <p:sp>
        <p:nvSpPr>
          <p:cNvPr id="8" name="Rectangle 7"/>
          <p:cNvSpPr/>
          <p:nvPr/>
        </p:nvSpPr>
        <p:spPr>
          <a:xfrm>
            <a:off x="59081" y="2660170"/>
            <a:ext cx="4879810" cy="2954655"/>
          </a:xfrm>
          <a:prstGeom prst="rect">
            <a:avLst/>
          </a:prstGeom>
        </p:spPr>
        <p:txBody>
          <a:bodyPr wrap="square">
            <a:spAutoFit/>
          </a:bodyPr>
          <a:lstStyle/>
          <a:p>
            <a:r>
              <a:rPr lang="en-US" b="1" dirty="0" smtClean="0">
                <a:solidFill>
                  <a:srgbClr val="002060"/>
                </a:solidFill>
              </a:rPr>
              <a:t>The Schedule of the Current Sprint Days:</a:t>
            </a:r>
          </a:p>
          <a:p>
            <a:endParaRPr lang="en-US" sz="800" b="1" dirty="0">
              <a:solidFill>
                <a:srgbClr val="002060"/>
              </a:solidFill>
            </a:endParaRPr>
          </a:p>
          <a:p>
            <a:pPr marL="285750" indent="-285750">
              <a:buFont typeface="Arial" panose="020B0604020202020204" pitchFamily="34" charset="0"/>
              <a:buChar char="•"/>
            </a:pPr>
            <a:r>
              <a:rPr lang="en-US" b="1" dirty="0" smtClean="0">
                <a:solidFill>
                  <a:srgbClr val="002060"/>
                </a:solidFill>
              </a:rPr>
              <a:t>The Sprint Daily Activities – </a:t>
            </a:r>
            <a:r>
              <a:rPr lang="en-US" i="1" dirty="0" smtClean="0">
                <a:solidFill>
                  <a:srgbClr val="002060"/>
                </a:solidFill>
              </a:rPr>
              <a:t>The ten days of the current Sprint</a:t>
            </a:r>
            <a:r>
              <a:rPr lang="en-US" b="1" dirty="0" smtClean="0">
                <a:solidFill>
                  <a:srgbClr val="002060"/>
                </a:solidFill>
              </a:rPr>
              <a:t/>
            </a:r>
            <a:br>
              <a:rPr lang="en-US" b="1" dirty="0" smtClean="0">
                <a:solidFill>
                  <a:srgbClr val="002060"/>
                </a:solidFill>
              </a:rPr>
            </a:br>
            <a:endParaRPr lang="en-US" sz="800" b="1" dirty="0" smtClean="0">
              <a:solidFill>
                <a:srgbClr val="002060"/>
              </a:solidFill>
            </a:endParaRPr>
          </a:p>
          <a:p>
            <a:pPr marL="285750" indent="-285750">
              <a:buFont typeface="Arial" panose="020B0604020202020204" pitchFamily="34" charset="0"/>
              <a:buChar char="•"/>
            </a:pPr>
            <a:r>
              <a:rPr lang="en-US" b="1" dirty="0">
                <a:solidFill>
                  <a:srgbClr val="002060"/>
                </a:solidFill>
              </a:rPr>
              <a:t> The Sprint </a:t>
            </a:r>
            <a:r>
              <a:rPr lang="en-US" b="1" dirty="0" smtClean="0">
                <a:solidFill>
                  <a:srgbClr val="002060"/>
                </a:solidFill>
              </a:rPr>
              <a:t>Planning Activities </a:t>
            </a:r>
            <a:r>
              <a:rPr lang="en-US" b="1" dirty="0">
                <a:solidFill>
                  <a:srgbClr val="002060"/>
                </a:solidFill>
              </a:rPr>
              <a:t>– </a:t>
            </a:r>
            <a:r>
              <a:rPr lang="en-US" i="1" dirty="0">
                <a:solidFill>
                  <a:srgbClr val="002060"/>
                </a:solidFill>
              </a:rPr>
              <a:t>The </a:t>
            </a:r>
            <a:r>
              <a:rPr lang="en-US" i="1" dirty="0" smtClean="0">
                <a:solidFill>
                  <a:srgbClr val="002060"/>
                </a:solidFill>
              </a:rPr>
              <a:t>“Minus Six” days beginning on Day Five of the current Sprint</a:t>
            </a:r>
            <a:r>
              <a:rPr lang="en-US" b="1" dirty="0">
                <a:solidFill>
                  <a:srgbClr val="002060"/>
                </a:solidFill>
              </a:rPr>
              <a:t/>
            </a:r>
            <a:br>
              <a:rPr lang="en-US" b="1" dirty="0">
                <a:solidFill>
                  <a:srgbClr val="002060"/>
                </a:solidFill>
              </a:rPr>
            </a:br>
            <a:endParaRPr lang="en-US" sz="800" b="1" dirty="0">
              <a:solidFill>
                <a:srgbClr val="002060"/>
              </a:solidFill>
            </a:endParaRPr>
          </a:p>
          <a:p>
            <a:pPr marL="285750" indent="-285750">
              <a:buFont typeface="Arial" panose="020B0604020202020204" pitchFamily="34" charset="0"/>
              <a:buChar char="•"/>
            </a:pPr>
            <a:r>
              <a:rPr lang="en-US" b="1" dirty="0">
                <a:solidFill>
                  <a:srgbClr val="002060"/>
                </a:solidFill>
              </a:rPr>
              <a:t> The </a:t>
            </a:r>
            <a:r>
              <a:rPr lang="en-US" b="1" dirty="0" smtClean="0">
                <a:solidFill>
                  <a:srgbClr val="002060"/>
                </a:solidFill>
              </a:rPr>
              <a:t>Post Sprint Activities </a:t>
            </a:r>
            <a:r>
              <a:rPr lang="en-US" b="1" dirty="0">
                <a:solidFill>
                  <a:srgbClr val="002060"/>
                </a:solidFill>
              </a:rPr>
              <a:t>– </a:t>
            </a:r>
            <a:r>
              <a:rPr lang="en-US" i="1" dirty="0">
                <a:solidFill>
                  <a:srgbClr val="002060"/>
                </a:solidFill>
              </a:rPr>
              <a:t>The </a:t>
            </a:r>
            <a:r>
              <a:rPr lang="en-US" i="1" dirty="0" smtClean="0">
                <a:solidFill>
                  <a:srgbClr val="002060"/>
                </a:solidFill>
              </a:rPr>
              <a:t>“Plus Two” </a:t>
            </a:r>
            <a:r>
              <a:rPr lang="en-US" i="1" dirty="0">
                <a:solidFill>
                  <a:srgbClr val="002060"/>
                </a:solidFill>
              </a:rPr>
              <a:t>days beginning on Day </a:t>
            </a:r>
            <a:r>
              <a:rPr lang="en-US" i="1" dirty="0" smtClean="0">
                <a:solidFill>
                  <a:srgbClr val="002060"/>
                </a:solidFill>
              </a:rPr>
              <a:t>One of </a:t>
            </a:r>
            <a:r>
              <a:rPr lang="en-US" i="1" dirty="0">
                <a:solidFill>
                  <a:srgbClr val="002060"/>
                </a:solidFill>
              </a:rPr>
              <a:t>the current Sprint</a:t>
            </a:r>
            <a:endParaRPr lang="en-US" i="1" dirty="0" smtClean="0">
              <a:solidFill>
                <a:srgbClr val="002060"/>
              </a:solidFill>
            </a:endParaRPr>
          </a:p>
        </p:txBody>
      </p:sp>
    </p:spTree>
    <p:extLst>
      <p:ext uri="{BB962C8B-B14F-4D97-AF65-F5344CB8AC3E}">
        <p14:creationId xmlns:p14="http://schemas.microsoft.com/office/powerpoint/2010/main" val="337505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par>
                          <p:cTn id="12" fill="hold">
                            <p:stCondLst>
                              <p:cond delay="350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500" fill="hold"/>
                                        <p:tgtEl>
                                          <p:spTgt spid="1026"/>
                                        </p:tgtEl>
                                        <p:attrNameLst>
                                          <p:attrName>ppt_w</p:attrName>
                                        </p:attrNameLst>
                                      </p:cBhvr>
                                      <p:tavLst>
                                        <p:tav tm="0">
                                          <p:val>
                                            <p:fltVal val="0"/>
                                          </p:val>
                                        </p:tav>
                                        <p:tav tm="100000">
                                          <p:val>
                                            <p:strVal val="#ppt_w"/>
                                          </p:val>
                                        </p:tav>
                                      </p:tavLst>
                                    </p:anim>
                                    <p:anim calcmode="lin" valueType="num">
                                      <p:cBhvr>
                                        <p:cTn id="16" dur="1500" fill="hold"/>
                                        <p:tgtEl>
                                          <p:spTgt spid="1026"/>
                                        </p:tgtEl>
                                        <p:attrNameLst>
                                          <p:attrName>ppt_h</p:attrName>
                                        </p:attrNameLst>
                                      </p:cBhvr>
                                      <p:tavLst>
                                        <p:tav tm="0">
                                          <p:val>
                                            <p:fltVal val="0"/>
                                          </p:val>
                                        </p:tav>
                                        <p:tav tm="100000">
                                          <p:val>
                                            <p:strVal val="#ppt_h"/>
                                          </p:val>
                                        </p:tav>
                                      </p:tavLst>
                                    </p:anim>
                                    <p:animEffect transition="in" filter="fade">
                                      <p:cBhvr>
                                        <p:cTn id="17" dur="1500"/>
                                        <p:tgtEl>
                                          <p:spTgt spid="1026"/>
                                        </p:tgtEl>
                                      </p:cBhvr>
                                    </p:animEffect>
                                  </p:childTnLst>
                                </p:cTn>
                              </p:par>
                            </p:childTnLst>
                          </p:cTn>
                        </p:par>
                        <p:par>
                          <p:cTn id="18" fill="hold">
                            <p:stCondLst>
                              <p:cond delay="5000"/>
                            </p:stCondLst>
                            <p:childTnLst>
                              <p:par>
                                <p:cTn id="19" presetID="53" presetClass="entr" presetSubtype="16"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500" fill="hold"/>
                                        <p:tgtEl>
                                          <p:spTgt spid="6"/>
                                        </p:tgtEl>
                                        <p:attrNameLst>
                                          <p:attrName>ppt_w</p:attrName>
                                        </p:attrNameLst>
                                      </p:cBhvr>
                                      <p:tavLst>
                                        <p:tav tm="0">
                                          <p:val>
                                            <p:fltVal val="0"/>
                                          </p:val>
                                        </p:tav>
                                        <p:tav tm="100000">
                                          <p:val>
                                            <p:strVal val="#ppt_w"/>
                                          </p:val>
                                        </p:tav>
                                      </p:tavLst>
                                    </p:anim>
                                    <p:anim calcmode="lin" valueType="num">
                                      <p:cBhvr>
                                        <p:cTn id="22" dur="1500" fill="hold"/>
                                        <p:tgtEl>
                                          <p:spTgt spid="6"/>
                                        </p:tgtEl>
                                        <p:attrNameLst>
                                          <p:attrName>ppt_h</p:attrName>
                                        </p:attrNameLst>
                                      </p:cBhvr>
                                      <p:tavLst>
                                        <p:tav tm="0">
                                          <p:val>
                                            <p:fltVal val="0"/>
                                          </p:val>
                                        </p:tav>
                                        <p:tav tm="100000">
                                          <p:val>
                                            <p:strVal val="#ppt_h"/>
                                          </p:val>
                                        </p:tav>
                                      </p:tavLst>
                                    </p:anim>
                                    <p:animEffect transition="in" filter="fade">
                                      <p:cBhvr>
                                        <p:cTn id="2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41461" y="231075"/>
            <a:ext cx="8142520" cy="302331"/>
          </a:xfrm>
        </p:spPr>
        <p:txBody>
          <a:bodyPr>
            <a:noAutofit/>
          </a:bodyPr>
          <a:lstStyle/>
          <a:p>
            <a:pPr algn="r">
              <a:tabLst>
                <a:tab pos="7443205" algn="r"/>
                <a:tab pos="7675994" algn="r"/>
              </a:tabLst>
            </a:pPr>
            <a:r>
              <a:rPr lang="en-US" b="1" dirty="0" smtClean="0"/>
              <a:t>What are the Sprint Daily Activities?</a:t>
            </a:r>
            <a:endParaRPr lang="en-US" sz="800" b="1" dirty="0"/>
          </a:p>
        </p:txBody>
      </p:sp>
      <p:pic>
        <p:nvPicPr>
          <p:cNvPr id="61" name="Picture 2" descr="C:\Users\BHuett\Dropbox\WordPress\Templates\Images\Content\Blogs\AgileSeries\SprintDevelopmentProcess\DevelopmentAndDesign\AgileDevelopmentCycles_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7228" y="6037"/>
            <a:ext cx="729614" cy="6878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1" y="244949"/>
            <a:ext cx="904875" cy="295275"/>
          </a:xfrm>
          <a:prstGeom prst="rect">
            <a:avLst/>
          </a:prstGeom>
        </p:spPr>
      </p:pic>
      <p:pic>
        <p:nvPicPr>
          <p:cNvPr id="1027" name="Picture 3" descr="C:\Users\BHuett\Dropbox\LiquidHub\Agile\Development\Sprint-TenD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15" y="1855960"/>
            <a:ext cx="7185852" cy="39809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9081" y="5820727"/>
            <a:ext cx="8977761" cy="615553"/>
          </a:xfrm>
          <a:prstGeom prst="rect">
            <a:avLst/>
          </a:prstGeom>
        </p:spPr>
        <p:txBody>
          <a:bodyPr wrap="square">
            <a:spAutoFit/>
          </a:bodyPr>
          <a:lstStyle/>
          <a:p>
            <a:pPr algn="ctr"/>
            <a:r>
              <a:rPr lang="en-US" sz="1700" b="1" i="1" dirty="0" smtClean="0">
                <a:solidFill>
                  <a:srgbClr val="002060"/>
                </a:solidFill>
              </a:rPr>
              <a:t>Sprint planning creates capacity for each team member’s responsibilities: </a:t>
            </a:r>
            <a:br>
              <a:rPr lang="en-US" sz="1700" b="1" i="1" dirty="0" smtClean="0">
                <a:solidFill>
                  <a:srgbClr val="002060"/>
                </a:solidFill>
              </a:rPr>
            </a:br>
            <a:r>
              <a:rPr lang="en-US" sz="1700" b="1" i="1" dirty="0" smtClean="0">
                <a:solidFill>
                  <a:srgbClr val="002060"/>
                </a:solidFill>
              </a:rPr>
              <a:t>Sprint Planning, Current Sprint Activities and Post Sprint Product Deployment Retrospective</a:t>
            </a:r>
            <a:endParaRPr lang="en-US" sz="1700" b="1" i="1" dirty="0">
              <a:solidFill>
                <a:srgbClr val="002060"/>
              </a:solidFill>
            </a:endParaRPr>
          </a:p>
        </p:txBody>
      </p:sp>
      <p:sp>
        <p:nvSpPr>
          <p:cNvPr id="9" name="Rectangle 8"/>
          <p:cNvSpPr/>
          <p:nvPr/>
        </p:nvSpPr>
        <p:spPr>
          <a:xfrm>
            <a:off x="135281" y="688301"/>
            <a:ext cx="8977761" cy="1138773"/>
          </a:xfrm>
          <a:prstGeom prst="rect">
            <a:avLst/>
          </a:prstGeom>
        </p:spPr>
        <p:txBody>
          <a:bodyPr wrap="square">
            <a:spAutoFit/>
          </a:bodyPr>
          <a:lstStyle/>
          <a:p>
            <a:r>
              <a:rPr lang="en-US" sz="2400" b="1" dirty="0" smtClean="0">
                <a:solidFill>
                  <a:srgbClr val="002060"/>
                </a:solidFill>
              </a:rPr>
              <a:t>The Current Two Week Sprint Daily Schedule</a:t>
            </a:r>
            <a:br>
              <a:rPr lang="en-US" sz="2400" b="1" dirty="0" smtClean="0">
                <a:solidFill>
                  <a:srgbClr val="002060"/>
                </a:solidFill>
              </a:rPr>
            </a:br>
            <a:endParaRPr lang="en-US" sz="800" b="1" dirty="0">
              <a:solidFill>
                <a:srgbClr val="002060"/>
              </a:solidFill>
            </a:endParaRPr>
          </a:p>
          <a:p>
            <a:pPr algn="just"/>
            <a:r>
              <a:rPr lang="en-US" dirty="0" smtClean="0">
                <a:solidFill>
                  <a:srgbClr val="002060"/>
                </a:solidFill>
              </a:rPr>
              <a:t>The Sprint cycle is two calendar weeks, ten business days. There are Sprint Planning Activities and previous Sprint activities schedules along with the current Sprint activities.</a:t>
            </a:r>
            <a:endParaRPr lang="en-US" dirty="0">
              <a:solidFill>
                <a:srgbClr val="002060"/>
              </a:solidFill>
            </a:endParaRPr>
          </a:p>
        </p:txBody>
      </p:sp>
    </p:spTree>
    <p:extLst>
      <p:ext uri="{BB962C8B-B14F-4D97-AF65-F5344CB8AC3E}">
        <p14:creationId xmlns:p14="http://schemas.microsoft.com/office/powerpoint/2010/main" val="163112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53" presetClass="entr" presetSubtype="16" fill="hold" nodeType="afterEffect">
                                  <p:stCondLst>
                                    <p:cond delay="50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1500" fill="hold"/>
                                        <p:tgtEl>
                                          <p:spTgt spid="1027"/>
                                        </p:tgtEl>
                                        <p:attrNameLst>
                                          <p:attrName>ppt_w</p:attrName>
                                        </p:attrNameLst>
                                      </p:cBhvr>
                                      <p:tavLst>
                                        <p:tav tm="0">
                                          <p:val>
                                            <p:fltVal val="0"/>
                                          </p:val>
                                        </p:tav>
                                        <p:tav tm="100000">
                                          <p:val>
                                            <p:strVal val="#ppt_w"/>
                                          </p:val>
                                        </p:tav>
                                      </p:tavLst>
                                    </p:anim>
                                    <p:anim calcmode="lin" valueType="num">
                                      <p:cBhvr>
                                        <p:cTn id="12" dur="1500" fill="hold"/>
                                        <p:tgtEl>
                                          <p:spTgt spid="1027"/>
                                        </p:tgtEl>
                                        <p:attrNameLst>
                                          <p:attrName>ppt_h</p:attrName>
                                        </p:attrNameLst>
                                      </p:cBhvr>
                                      <p:tavLst>
                                        <p:tav tm="0">
                                          <p:val>
                                            <p:fltVal val="0"/>
                                          </p:val>
                                        </p:tav>
                                        <p:tav tm="100000">
                                          <p:val>
                                            <p:strVal val="#ppt_h"/>
                                          </p:val>
                                        </p:tav>
                                      </p:tavLst>
                                    </p:anim>
                                    <p:animEffect transition="in" filter="fade">
                                      <p:cBhvr>
                                        <p:cTn id="13" dur="1500"/>
                                        <p:tgtEl>
                                          <p:spTgt spid="1027"/>
                                        </p:tgtEl>
                                      </p:cBhvr>
                                    </p:animEffect>
                                  </p:childTnLst>
                                </p:cTn>
                              </p:par>
                            </p:childTnLst>
                          </p:cTn>
                        </p:par>
                        <p:par>
                          <p:cTn id="14" fill="hold">
                            <p:stCondLst>
                              <p:cond delay="3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500" fill="hold"/>
                                        <p:tgtEl>
                                          <p:spTgt spid="8"/>
                                        </p:tgtEl>
                                        <p:attrNameLst>
                                          <p:attrName>ppt_w</p:attrName>
                                        </p:attrNameLst>
                                      </p:cBhvr>
                                      <p:tavLst>
                                        <p:tav tm="0">
                                          <p:val>
                                            <p:fltVal val="0"/>
                                          </p:val>
                                        </p:tav>
                                        <p:tav tm="100000">
                                          <p:val>
                                            <p:strVal val="#ppt_w"/>
                                          </p:val>
                                        </p:tav>
                                      </p:tavLst>
                                    </p:anim>
                                    <p:anim calcmode="lin" valueType="num">
                                      <p:cBhvr>
                                        <p:cTn id="18" dur="1500" fill="hold"/>
                                        <p:tgtEl>
                                          <p:spTgt spid="8"/>
                                        </p:tgtEl>
                                        <p:attrNameLst>
                                          <p:attrName>ppt_h</p:attrName>
                                        </p:attrNameLst>
                                      </p:cBhvr>
                                      <p:tavLst>
                                        <p:tav tm="0">
                                          <p:val>
                                            <p:fltVal val="0"/>
                                          </p:val>
                                        </p:tav>
                                        <p:tav tm="100000">
                                          <p:val>
                                            <p:strVal val="#ppt_h"/>
                                          </p:val>
                                        </p:tav>
                                      </p:tavLst>
                                    </p:anim>
                                    <p:animEffect transition="in" filter="fade">
                                      <p:cBhvr>
                                        <p:cTn id="19"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Huett\Dropbox\LiquidHub\Agile\Development\Sprint-Minus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 y="1705432"/>
            <a:ext cx="8008620" cy="4292619"/>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idx="4294967295"/>
          </p:nvPr>
        </p:nvSpPr>
        <p:spPr>
          <a:xfrm>
            <a:off x="141461" y="231075"/>
            <a:ext cx="8142520" cy="302331"/>
          </a:xfrm>
        </p:spPr>
        <p:txBody>
          <a:bodyPr>
            <a:noAutofit/>
          </a:bodyPr>
          <a:lstStyle/>
          <a:p>
            <a:pPr algn="r">
              <a:tabLst>
                <a:tab pos="7443205" algn="r"/>
                <a:tab pos="7675994" algn="r"/>
              </a:tabLst>
            </a:pPr>
            <a:r>
              <a:rPr lang="en-US" b="1" dirty="0" smtClean="0"/>
              <a:t>What are the Sprint Planning Daily Activities?</a:t>
            </a:r>
            <a:endParaRPr lang="en-US" sz="800" b="1" dirty="0"/>
          </a:p>
        </p:txBody>
      </p:sp>
      <p:pic>
        <p:nvPicPr>
          <p:cNvPr id="61" name="Picture 2" descr="C:\Users\BHuett\Dropbox\WordPress\Templates\Images\Content\Blogs\AgileSeries\SprintDevelopmentProcess\DevelopmentAndDesign\AgileDevelopmentCycles_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7228" y="6037"/>
            <a:ext cx="729614" cy="6878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1" y="244949"/>
            <a:ext cx="904875" cy="295275"/>
          </a:xfrm>
          <a:prstGeom prst="rect">
            <a:avLst/>
          </a:prstGeom>
        </p:spPr>
      </p:pic>
      <p:sp>
        <p:nvSpPr>
          <p:cNvPr id="8" name="Rectangle 7"/>
          <p:cNvSpPr/>
          <p:nvPr/>
        </p:nvSpPr>
        <p:spPr>
          <a:xfrm>
            <a:off x="59081" y="5845016"/>
            <a:ext cx="8977761" cy="584775"/>
          </a:xfrm>
          <a:prstGeom prst="rect">
            <a:avLst/>
          </a:prstGeom>
        </p:spPr>
        <p:txBody>
          <a:bodyPr wrap="square">
            <a:spAutoFit/>
          </a:bodyPr>
          <a:lstStyle/>
          <a:p>
            <a:r>
              <a:rPr lang="en-US" sz="1600" b="1" dirty="0" smtClean="0">
                <a:solidFill>
                  <a:srgbClr val="002060"/>
                </a:solidFill>
              </a:rPr>
              <a:t>By the last day of the current Sprint, all issues for the next Sprint are resolved. The team is ready to start the next iteration on the following Monday: </a:t>
            </a:r>
            <a:r>
              <a:rPr lang="en-US" sz="1600" i="1" dirty="0" smtClean="0">
                <a:solidFill>
                  <a:srgbClr val="002060"/>
                </a:solidFill>
              </a:rPr>
              <a:t>Day One of the New Sprint &amp; Day Plus One of the Old Sprint</a:t>
            </a:r>
            <a:endParaRPr lang="en-US" sz="1600" i="1" dirty="0">
              <a:solidFill>
                <a:srgbClr val="002060"/>
              </a:solidFill>
            </a:endParaRPr>
          </a:p>
        </p:txBody>
      </p:sp>
      <p:sp>
        <p:nvSpPr>
          <p:cNvPr id="9" name="Rectangle 8"/>
          <p:cNvSpPr/>
          <p:nvPr/>
        </p:nvSpPr>
        <p:spPr>
          <a:xfrm>
            <a:off x="59080" y="683182"/>
            <a:ext cx="8977761" cy="1415772"/>
          </a:xfrm>
          <a:prstGeom prst="rect">
            <a:avLst/>
          </a:prstGeom>
        </p:spPr>
        <p:txBody>
          <a:bodyPr wrap="square">
            <a:spAutoFit/>
          </a:bodyPr>
          <a:lstStyle/>
          <a:p>
            <a:r>
              <a:rPr lang="en-US" sz="2400" b="1" dirty="0" smtClean="0">
                <a:solidFill>
                  <a:srgbClr val="002060"/>
                </a:solidFill>
              </a:rPr>
              <a:t>The Next Sprint Planning Daily Schedule</a:t>
            </a:r>
          </a:p>
          <a:p>
            <a:endParaRPr lang="en-US" sz="800" b="1" dirty="0" smtClean="0">
              <a:solidFill>
                <a:srgbClr val="002060"/>
              </a:solidFill>
            </a:endParaRPr>
          </a:p>
          <a:p>
            <a:pPr algn="just"/>
            <a:r>
              <a:rPr lang="en-US" dirty="0" smtClean="0">
                <a:solidFill>
                  <a:srgbClr val="002060"/>
                </a:solidFill>
              </a:rPr>
              <a:t>The Agile Sprint development methodology is based on a continuous development cycle. This model requires that three Sprint responsibilities occurs simultaneously: Planning, Development and Delivery with a Sprint Retrospective.</a:t>
            </a:r>
          </a:p>
        </p:txBody>
      </p:sp>
      <p:sp>
        <p:nvSpPr>
          <p:cNvPr id="10" name="Rectangle 9"/>
          <p:cNvSpPr/>
          <p:nvPr/>
        </p:nvSpPr>
        <p:spPr>
          <a:xfrm>
            <a:off x="59081" y="2150244"/>
            <a:ext cx="5633059" cy="400110"/>
          </a:xfrm>
          <a:prstGeom prst="rect">
            <a:avLst/>
          </a:prstGeom>
        </p:spPr>
        <p:txBody>
          <a:bodyPr wrap="square">
            <a:spAutoFit/>
          </a:bodyPr>
          <a:lstStyle/>
          <a:p>
            <a:r>
              <a:rPr lang="en-US" sz="2000" b="1" dirty="0" smtClean="0">
                <a:solidFill>
                  <a:schemeClr val="accent6">
                    <a:lumMod val="50000"/>
                  </a:schemeClr>
                </a:solidFill>
              </a:rPr>
              <a:t>The Print Planning Days: </a:t>
            </a:r>
            <a:r>
              <a:rPr lang="en-US" b="1" i="1" dirty="0" smtClean="0">
                <a:solidFill>
                  <a:schemeClr val="accent6">
                    <a:lumMod val="50000"/>
                  </a:schemeClr>
                </a:solidFill>
              </a:rPr>
              <a:t>Six Day Planning Count Down</a:t>
            </a:r>
          </a:p>
        </p:txBody>
      </p:sp>
      <p:sp>
        <p:nvSpPr>
          <p:cNvPr id="11" name="Rectangle 10"/>
          <p:cNvSpPr/>
          <p:nvPr/>
        </p:nvSpPr>
        <p:spPr>
          <a:xfrm>
            <a:off x="83821" y="2535114"/>
            <a:ext cx="7330440" cy="523220"/>
          </a:xfrm>
          <a:prstGeom prst="rect">
            <a:avLst/>
          </a:prstGeom>
        </p:spPr>
        <p:txBody>
          <a:bodyPr wrap="square">
            <a:spAutoFit/>
          </a:bodyPr>
          <a:lstStyle/>
          <a:p>
            <a:pPr algn="just"/>
            <a:r>
              <a:rPr lang="en-US" sz="1400" b="1" dirty="0" smtClean="0">
                <a:solidFill>
                  <a:srgbClr val="00B050"/>
                </a:solidFill>
              </a:rPr>
              <a:t>Days Minus Six to Minus Four </a:t>
            </a:r>
            <a:r>
              <a:rPr lang="en-US" sz="1400" b="1" dirty="0" smtClean="0">
                <a:solidFill>
                  <a:schemeClr val="accent5">
                    <a:lumMod val="75000"/>
                  </a:schemeClr>
                </a:solidFill>
              </a:rPr>
              <a:t>– </a:t>
            </a:r>
            <a:r>
              <a:rPr lang="en-US" sz="1400" i="1" dirty="0" smtClean="0">
                <a:solidFill>
                  <a:schemeClr val="accent5">
                    <a:lumMod val="75000"/>
                  </a:schemeClr>
                </a:solidFill>
              </a:rPr>
              <a:t>Business backlog grooming and selection of User Story candidates. The Teams creates the initial test cases, tests suite and test data. This generates the QA Objective.</a:t>
            </a:r>
            <a:endParaRPr lang="en-US" i="1" dirty="0" smtClean="0">
              <a:solidFill>
                <a:schemeClr val="accent5">
                  <a:lumMod val="75000"/>
                </a:schemeClr>
              </a:solidFill>
            </a:endParaRPr>
          </a:p>
        </p:txBody>
      </p:sp>
      <p:sp>
        <p:nvSpPr>
          <p:cNvPr id="12" name="Rectangle 11"/>
          <p:cNvSpPr/>
          <p:nvPr/>
        </p:nvSpPr>
        <p:spPr>
          <a:xfrm>
            <a:off x="83821" y="3099148"/>
            <a:ext cx="7330440" cy="738664"/>
          </a:xfrm>
          <a:prstGeom prst="rect">
            <a:avLst/>
          </a:prstGeom>
        </p:spPr>
        <p:txBody>
          <a:bodyPr wrap="square">
            <a:spAutoFit/>
          </a:bodyPr>
          <a:lstStyle/>
          <a:p>
            <a:pPr algn="just"/>
            <a:r>
              <a:rPr lang="en-US" sz="1400" b="1" dirty="0" smtClean="0">
                <a:solidFill>
                  <a:srgbClr val="00B050"/>
                </a:solidFill>
              </a:rPr>
              <a:t>Days Minus Three to Minus One </a:t>
            </a:r>
            <a:r>
              <a:rPr lang="en-US" sz="1400" b="1" dirty="0" smtClean="0">
                <a:solidFill>
                  <a:schemeClr val="accent5">
                    <a:lumMod val="75000"/>
                  </a:schemeClr>
                </a:solidFill>
              </a:rPr>
              <a:t>– </a:t>
            </a:r>
            <a:r>
              <a:rPr lang="en-US" sz="1400" i="1" dirty="0" smtClean="0">
                <a:solidFill>
                  <a:schemeClr val="accent5">
                    <a:lumMod val="75000"/>
                  </a:schemeClr>
                </a:solidFill>
              </a:rPr>
              <a:t>The Teams choose the User Stories for the next Sprint, create the Story Points used to track Sprint Velocity. The Developers size the points into tasks accept the Feature Story Scenarios as assignments for development.</a:t>
            </a:r>
            <a:endParaRPr lang="en-US" i="1" dirty="0" smtClean="0">
              <a:solidFill>
                <a:schemeClr val="accent5">
                  <a:lumMod val="75000"/>
                </a:schemeClr>
              </a:solidFill>
            </a:endParaRPr>
          </a:p>
        </p:txBody>
      </p:sp>
    </p:spTree>
    <p:extLst>
      <p:ext uri="{BB962C8B-B14F-4D97-AF65-F5344CB8AC3E}">
        <p14:creationId xmlns:p14="http://schemas.microsoft.com/office/powerpoint/2010/main" val="36442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500" fill="hold"/>
                                        <p:tgtEl>
                                          <p:spTgt spid="10"/>
                                        </p:tgtEl>
                                        <p:attrNameLst>
                                          <p:attrName>ppt_w</p:attrName>
                                        </p:attrNameLst>
                                      </p:cBhvr>
                                      <p:tavLst>
                                        <p:tav tm="0">
                                          <p:val>
                                            <p:fltVal val="0"/>
                                          </p:val>
                                        </p:tav>
                                        <p:tav tm="100000">
                                          <p:val>
                                            <p:strVal val="#ppt_w"/>
                                          </p:val>
                                        </p:tav>
                                      </p:tavLst>
                                    </p:anim>
                                    <p:anim calcmode="lin" valueType="num">
                                      <p:cBhvr>
                                        <p:cTn id="12" dur="1500" fill="hold"/>
                                        <p:tgtEl>
                                          <p:spTgt spid="10"/>
                                        </p:tgtEl>
                                        <p:attrNameLst>
                                          <p:attrName>ppt_h</p:attrName>
                                        </p:attrNameLst>
                                      </p:cBhvr>
                                      <p:tavLst>
                                        <p:tav tm="0">
                                          <p:val>
                                            <p:fltVal val="0"/>
                                          </p:val>
                                        </p:tav>
                                        <p:tav tm="100000">
                                          <p:val>
                                            <p:strVal val="#ppt_h"/>
                                          </p:val>
                                        </p:tav>
                                      </p:tavLst>
                                    </p:anim>
                                    <p:animEffect transition="in" filter="fade">
                                      <p:cBhvr>
                                        <p:cTn id="13" dur="1500"/>
                                        <p:tgtEl>
                                          <p:spTgt spid="10"/>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500"/>
                                        <p:tgtEl>
                                          <p:spTgt spid="11"/>
                                        </p:tgtEl>
                                      </p:cBhvr>
                                    </p:animEffect>
                                  </p:childTnLst>
                                </p:cTn>
                              </p:par>
                            </p:childTnLst>
                          </p:cTn>
                        </p:par>
                        <p:par>
                          <p:cTn id="18" fill="hold">
                            <p:stCondLst>
                              <p:cond delay="5500"/>
                            </p:stCondLst>
                            <p:childTnLst>
                              <p:par>
                                <p:cTn id="19" presetID="10" presetClass="entr" presetSubtype="0" fill="hold" grpId="0" nodeType="after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500"/>
                                        <p:tgtEl>
                                          <p:spTgt spid="12"/>
                                        </p:tgtEl>
                                      </p:cBhvr>
                                    </p:animEffect>
                                  </p:childTnLst>
                                </p:cTn>
                              </p:par>
                            </p:childTnLst>
                          </p:cTn>
                        </p:par>
                        <p:par>
                          <p:cTn id="22" fill="hold">
                            <p:stCondLst>
                              <p:cond delay="7500"/>
                            </p:stCondLst>
                            <p:childTnLst>
                              <p:par>
                                <p:cTn id="23" presetID="53" presetClass="entr" presetSubtype="16" fill="hold" nodeType="afterEffect">
                                  <p:stCondLst>
                                    <p:cond delay="50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1500" fill="hold"/>
                                        <p:tgtEl>
                                          <p:spTgt spid="2051"/>
                                        </p:tgtEl>
                                        <p:attrNameLst>
                                          <p:attrName>ppt_w</p:attrName>
                                        </p:attrNameLst>
                                      </p:cBhvr>
                                      <p:tavLst>
                                        <p:tav tm="0">
                                          <p:val>
                                            <p:fltVal val="0"/>
                                          </p:val>
                                        </p:tav>
                                        <p:tav tm="100000">
                                          <p:val>
                                            <p:strVal val="#ppt_w"/>
                                          </p:val>
                                        </p:tav>
                                      </p:tavLst>
                                    </p:anim>
                                    <p:anim calcmode="lin" valueType="num">
                                      <p:cBhvr>
                                        <p:cTn id="26" dur="1500" fill="hold"/>
                                        <p:tgtEl>
                                          <p:spTgt spid="2051"/>
                                        </p:tgtEl>
                                        <p:attrNameLst>
                                          <p:attrName>ppt_h</p:attrName>
                                        </p:attrNameLst>
                                      </p:cBhvr>
                                      <p:tavLst>
                                        <p:tav tm="0">
                                          <p:val>
                                            <p:fltVal val="0"/>
                                          </p:val>
                                        </p:tav>
                                        <p:tav tm="100000">
                                          <p:val>
                                            <p:strVal val="#ppt_h"/>
                                          </p:val>
                                        </p:tav>
                                      </p:tavLst>
                                    </p:anim>
                                    <p:animEffect transition="in" filter="fade">
                                      <p:cBhvr>
                                        <p:cTn id="27" dur="1500"/>
                                        <p:tgtEl>
                                          <p:spTgt spid="2051"/>
                                        </p:tgtEl>
                                      </p:cBhvr>
                                    </p:animEffect>
                                  </p:childTnLst>
                                </p:cTn>
                              </p:par>
                            </p:childTnLst>
                          </p:cTn>
                        </p:par>
                        <p:par>
                          <p:cTn id="28" fill="hold">
                            <p:stCondLst>
                              <p:cond delay="9500"/>
                            </p:stCondLst>
                            <p:childTnLst>
                              <p:par>
                                <p:cTn id="29" presetID="10" presetClass="entr" presetSubtype="0"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Huett\Dropbox\LiquidHub\Agile\Development\Sprint-PlusTw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221" y="2081213"/>
            <a:ext cx="5473720" cy="3626342"/>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idx="4294967295"/>
          </p:nvPr>
        </p:nvSpPr>
        <p:spPr>
          <a:xfrm>
            <a:off x="141461" y="231075"/>
            <a:ext cx="8142520" cy="302331"/>
          </a:xfrm>
        </p:spPr>
        <p:txBody>
          <a:bodyPr>
            <a:noAutofit/>
          </a:bodyPr>
          <a:lstStyle/>
          <a:p>
            <a:pPr algn="r">
              <a:tabLst>
                <a:tab pos="7443205" algn="r"/>
                <a:tab pos="7675994" algn="r"/>
              </a:tabLst>
            </a:pPr>
            <a:r>
              <a:rPr lang="en-US" b="1" dirty="0"/>
              <a:t>What </a:t>
            </a:r>
            <a:r>
              <a:rPr lang="en-US" b="1" dirty="0" smtClean="0"/>
              <a:t>are </a:t>
            </a:r>
            <a:r>
              <a:rPr lang="en-US" b="1" dirty="0"/>
              <a:t>the </a:t>
            </a:r>
            <a:r>
              <a:rPr lang="en-US" b="1" dirty="0" smtClean="0"/>
              <a:t>Post Sprint Daily </a:t>
            </a:r>
            <a:r>
              <a:rPr lang="en-US" b="1" dirty="0"/>
              <a:t>Activities?</a:t>
            </a:r>
            <a:endParaRPr lang="en-US" sz="800" b="1" dirty="0"/>
          </a:p>
        </p:txBody>
      </p:sp>
      <p:pic>
        <p:nvPicPr>
          <p:cNvPr id="61" name="Picture 2" descr="C:\Users\BHuett\Dropbox\WordPress\Templates\Images\Content\Blogs\AgileSeries\SprintDevelopmentProcess\DevelopmentAndDesign\AgileDevelopmentCycles_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7228" y="6037"/>
            <a:ext cx="729614" cy="6878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1" y="244949"/>
            <a:ext cx="904875" cy="295275"/>
          </a:xfrm>
          <a:prstGeom prst="rect">
            <a:avLst/>
          </a:prstGeom>
        </p:spPr>
      </p:pic>
      <p:sp>
        <p:nvSpPr>
          <p:cNvPr id="8" name="Rectangle 7"/>
          <p:cNvSpPr/>
          <p:nvPr/>
        </p:nvSpPr>
        <p:spPr>
          <a:xfrm>
            <a:off x="59081" y="5822156"/>
            <a:ext cx="8977761" cy="615553"/>
          </a:xfrm>
          <a:prstGeom prst="rect">
            <a:avLst/>
          </a:prstGeom>
        </p:spPr>
        <p:txBody>
          <a:bodyPr wrap="square">
            <a:spAutoFit/>
          </a:bodyPr>
          <a:lstStyle/>
          <a:p>
            <a:pPr algn="ctr"/>
            <a:r>
              <a:rPr lang="en-US" sz="1700" b="1" i="1" dirty="0" smtClean="0">
                <a:solidFill>
                  <a:srgbClr val="002060"/>
                </a:solidFill>
              </a:rPr>
              <a:t>The lessons learned from the Sprint Retrospective are fine-tunes during the week and presented for implementation on Day Minus Six: First day of the next Sprint.</a:t>
            </a:r>
            <a:endParaRPr lang="en-US" sz="1700" b="1" i="1" dirty="0">
              <a:solidFill>
                <a:srgbClr val="002060"/>
              </a:solidFill>
            </a:endParaRPr>
          </a:p>
        </p:txBody>
      </p:sp>
      <p:sp>
        <p:nvSpPr>
          <p:cNvPr id="9" name="Rectangle 8"/>
          <p:cNvSpPr/>
          <p:nvPr/>
        </p:nvSpPr>
        <p:spPr>
          <a:xfrm>
            <a:off x="59080" y="718781"/>
            <a:ext cx="8977761" cy="1415772"/>
          </a:xfrm>
          <a:prstGeom prst="rect">
            <a:avLst/>
          </a:prstGeom>
        </p:spPr>
        <p:txBody>
          <a:bodyPr wrap="square">
            <a:spAutoFit/>
          </a:bodyPr>
          <a:lstStyle/>
          <a:p>
            <a:r>
              <a:rPr lang="en-US" sz="2400" b="1" dirty="0" smtClean="0">
                <a:solidFill>
                  <a:srgbClr val="002060"/>
                </a:solidFill>
              </a:rPr>
              <a:t>The Previous Sprint Product Business Demo and Retrospective</a:t>
            </a:r>
            <a:endParaRPr lang="en-US" sz="2400" b="1" dirty="0">
              <a:solidFill>
                <a:srgbClr val="002060"/>
              </a:solidFill>
            </a:endParaRPr>
          </a:p>
          <a:p>
            <a:endParaRPr lang="en-US" sz="800" b="1" dirty="0">
              <a:solidFill>
                <a:srgbClr val="002060"/>
              </a:solidFill>
            </a:endParaRPr>
          </a:p>
          <a:p>
            <a:pPr algn="just"/>
            <a:r>
              <a:rPr lang="en-US" dirty="0" smtClean="0">
                <a:solidFill>
                  <a:srgbClr val="002060"/>
                </a:solidFill>
              </a:rPr>
              <a:t>The first two days of the new Sprint are the last two days of the old Sprint. These days are for Business demonstration preparation and demonstration of the new product developed during the last Sprint.</a:t>
            </a:r>
            <a:endParaRPr lang="en-US" dirty="0">
              <a:solidFill>
                <a:srgbClr val="002060"/>
              </a:solidFill>
            </a:endParaRPr>
          </a:p>
        </p:txBody>
      </p:sp>
      <p:sp>
        <p:nvSpPr>
          <p:cNvPr id="10" name="Rectangle 9"/>
          <p:cNvSpPr/>
          <p:nvPr/>
        </p:nvSpPr>
        <p:spPr>
          <a:xfrm>
            <a:off x="59081" y="2126933"/>
            <a:ext cx="3245540" cy="1384995"/>
          </a:xfrm>
          <a:prstGeom prst="rect">
            <a:avLst/>
          </a:prstGeom>
        </p:spPr>
        <p:txBody>
          <a:bodyPr wrap="square">
            <a:spAutoFit/>
          </a:bodyPr>
          <a:lstStyle/>
          <a:p>
            <a:pPr algn="just"/>
            <a:r>
              <a:rPr lang="en-US" sz="1400" b="1" dirty="0" smtClean="0">
                <a:solidFill>
                  <a:srgbClr val="00B050"/>
                </a:solidFill>
              </a:rPr>
              <a:t>Days Plus One </a:t>
            </a:r>
            <a:r>
              <a:rPr lang="en-US" sz="1400" b="1" dirty="0" smtClean="0">
                <a:solidFill>
                  <a:schemeClr val="accent5">
                    <a:lumMod val="75000"/>
                  </a:schemeClr>
                </a:solidFill>
              </a:rPr>
              <a:t>– </a:t>
            </a:r>
            <a:r>
              <a:rPr lang="en-US" sz="1400" i="1" dirty="0" smtClean="0">
                <a:solidFill>
                  <a:schemeClr val="accent5">
                    <a:lumMod val="75000"/>
                  </a:schemeClr>
                </a:solidFill>
              </a:rPr>
              <a:t>The code pushed to the Demo Environment on Day Ten of the last Sprint is validated on Day Plus One. A test demonstration script is created and performed, a “Dress Rehearsal”, until all issues have been resolved.</a:t>
            </a:r>
            <a:endParaRPr lang="en-US" i="1" dirty="0" smtClean="0">
              <a:solidFill>
                <a:schemeClr val="accent5">
                  <a:lumMod val="75000"/>
                </a:schemeClr>
              </a:solidFill>
            </a:endParaRPr>
          </a:p>
        </p:txBody>
      </p:sp>
      <p:sp>
        <p:nvSpPr>
          <p:cNvPr id="11" name="Rectangle 10"/>
          <p:cNvSpPr/>
          <p:nvPr/>
        </p:nvSpPr>
        <p:spPr>
          <a:xfrm>
            <a:off x="59081" y="3452813"/>
            <a:ext cx="3245540" cy="2462213"/>
          </a:xfrm>
          <a:prstGeom prst="rect">
            <a:avLst/>
          </a:prstGeom>
        </p:spPr>
        <p:txBody>
          <a:bodyPr wrap="square">
            <a:spAutoFit/>
          </a:bodyPr>
          <a:lstStyle/>
          <a:p>
            <a:pPr algn="just"/>
            <a:r>
              <a:rPr lang="en-US" sz="1400" b="1" dirty="0" smtClean="0">
                <a:solidFill>
                  <a:srgbClr val="00B050"/>
                </a:solidFill>
              </a:rPr>
              <a:t>Days Plus Two </a:t>
            </a:r>
            <a:r>
              <a:rPr lang="en-US" sz="1400" b="1" dirty="0" smtClean="0">
                <a:solidFill>
                  <a:schemeClr val="accent5">
                    <a:lumMod val="75000"/>
                  </a:schemeClr>
                </a:solidFill>
              </a:rPr>
              <a:t>– </a:t>
            </a:r>
            <a:r>
              <a:rPr lang="en-US" sz="1400" i="1" dirty="0" smtClean="0">
                <a:solidFill>
                  <a:schemeClr val="accent5">
                    <a:lumMod val="75000"/>
                  </a:schemeClr>
                </a:solidFill>
              </a:rPr>
              <a:t>Every other Tuesday morning a Business Stakeholders and Subject Matter Experts Showcase Presentation is held. The demonstration of the new Product is conducted to confirm compliance with the expectations of the Business Owners, and all other interested personnel, based on their Acceptance Criteria. Any issues, change requests and general comments are noted for planning into the next Sprint.</a:t>
            </a:r>
            <a:endParaRPr lang="en-US" i="1" dirty="0" smtClean="0">
              <a:solidFill>
                <a:schemeClr val="accent5">
                  <a:lumMod val="75000"/>
                </a:schemeClr>
              </a:solidFill>
            </a:endParaRPr>
          </a:p>
        </p:txBody>
      </p:sp>
    </p:spTree>
    <p:extLst>
      <p:ext uri="{BB962C8B-B14F-4D97-AF65-F5344CB8AC3E}">
        <p14:creationId xmlns:p14="http://schemas.microsoft.com/office/powerpoint/2010/main" val="229703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1500" fill="hold"/>
                                        <p:tgtEl>
                                          <p:spTgt spid="3074"/>
                                        </p:tgtEl>
                                        <p:attrNameLst>
                                          <p:attrName>ppt_w</p:attrName>
                                        </p:attrNameLst>
                                      </p:cBhvr>
                                      <p:tavLst>
                                        <p:tav tm="0">
                                          <p:val>
                                            <p:fltVal val="0"/>
                                          </p:val>
                                        </p:tav>
                                        <p:tav tm="100000">
                                          <p:val>
                                            <p:strVal val="#ppt_w"/>
                                          </p:val>
                                        </p:tav>
                                      </p:tavLst>
                                    </p:anim>
                                    <p:anim calcmode="lin" valueType="num">
                                      <p:cBhvr>
                                        <p:cTn id="12" dur="1500" fill="hold"/>
                                        <p:tgtEl>
                                          <p:spTgt spid="3074"/>
                                        </p:tgtEl>
                                        <p:attrNameLst>
                                          <p:attrName>ppt_h</p:attrName>
                                        </p:attrNameLst>
                                      </p:cBhvr>
                                      <p:tavLst>
                                        <p:tav tm="0">
                                          <p:val>
                                            <p:fltVal val="0"/>
                                          </p:val>
                                        </p:tav>
                                        <p:tav tm="100000">
                                          <p:val>
                                            <p:strVal val="#ppt_h"/>
                                          </p:val>
                                        </p:tav>
                                      </p:tavLst>
                                    </p:anim>
                                    <p:animEffect transition="in" filter="fade">
                                      <p:cBhvr>
                                        <p:cTn id="13" dur="1500"/>
                                        <p:tgtEl>
                                          <p:spTgt spid="3074"/>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500"/>
                                        <p:tgtEl>
                                          <p:spTgt spid="11"/>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500" fill="hold"/>
                                        <p:tgtEl>
                                          <p:spTgt spid="8"/>
                                        </p:tgtEl>
                                        <p:attrNameLst>
                                          <p:attrName>ppt_w</p:attrName>
                                        </p:attrNameLst>
                                      </p:cBhvr>
                                      <p:tavLst>
                                        <p:tav tm="0">
                                          <p:val>
                                            <p:fltVal val="0"/>
                                          </p:val>
                                        </p:tav>
                                        <p:tav tm="100000">
                                          <p:val>
                                            <p:strVal val="#ppt_w"/>
                                          </p:val>
                                        </p:tav>
                                      </p:tavLst>
                                    </p:anim>
                                    <p:anim calcmode="lin" valueType="num">
                                      <p:cBhvr>
                                        <p:cTn id="26" dur="1500" fill="hold"/>
                                        <p:tgtEl>
                                          <p:spTgt spid="8"/>
                                        </p:tgtEl>
                                        <p:attrNameLst>
                                          <p:attrName>ppt_h</p:attrName>
                                        </p:attrNameLst>
                                      </p:cBhvr>
                                      <p:tavLst>
                                        <p:tav tm="0">
                                          <p:val>
                                            <p:fltVal val="0"/>
                                          </p:val>
                                        </p:tav>
                                        <p:tav tm="100000">
                                          <p:val>
                                            <p:strVal val="#ppt_h"/>
                                          </p:val>
                                        </p:tav>
                                      </p:tavLst>
                                    </p:anim>
                                    <p:animEffect transition="in" filter="fade">
                                      <p:cBhvr>
                                        <p:cTn id="2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41461" y="231075"/>
            <a:ext cx="8142520" cy="302331"/>
          </a:xfrm>
        </p:spPr>
        <p:txBody>
          <a:bodyPr>
            <a:noAutofit/>
          </a:bodyPr>
          <a:lstStyle/>
          <a:p>
            <a:pPr algn="r">
              <a:tabLst>
                <a:tab pos="7443205" algn="r"/>
                <a:tab pos="7675994" algn="r"/>
              </a:tabLst>
            </a:pPr>
            <a:r>
              <a:rPr lang="en-US" b="1" dirty="0"/>
              <a:t>In Conclusion: The </a:t>
            </a:r>
            <a:r>
              <a:rPr lang="en-US" b="1" dirty="0" smtClean="0"/>
              <a:t>Sprint Iteration Daily Activities</a:t>
            </a:r>
            <a:endParaRPr lang="en-US" sz="800" b="1" dirty="0"/>
          </a:p>
        </p:txBody>
      </p:sp>
      <p:pic>
        <p:nvPicPr>
          <p:cNvPr id="61" name="Picture 2" descr="C:\Users\BHuett\Dropbox\WordPress\Templates\Images\Content\Blogs\AgileSeries\SprintDevelopmentProcess\DevelopmentAndDesign\AgileDevelopmentCycles_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7228" y="6037"/>
            <a:ext cx="729614" cy="6878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1" y="244949"/>
            <a:ext cx="904875" cy="295275"/>
          </a:xfrm>
          <a:prstGeom prst="rect">
            <a:avLst/>
          </a:prstGeom>
        </p:spPr>
      </p:pic>
      <p:sp>
        <p:nvSpPr>
          <p:cNvPr id="8" name="Rectangle 7"/>
          <p:cNvSpPr/>
          <p:nvPr/>
        </p:nvSpPr>
        <p:spPr>
          <a:xfrm>
            <a:off x="5741" y="5875496"/>
            <a:ext cx="9123019" cy="553998"/>
          </a:xfrm>
          <a:prstGeom prst="rect">
            <a:avLst/>
          </a:prstGeom>
        </p:spPr>
        <p:txBody>
          <a:bodyPr wrap="square">
            <a:spAutoFit/>
          </a:bodyPr>
          <a:lstStyle/>
          <a:p>
            <a:pPr algn="ctr"/>
            <a:r>
              <a:rPr lang="en-US" sz="1500" b="1" i="1" dirty="0" smtClean="0">
                <a:solidFill>
                  <a:schemeClr val="accent6">
                    <a:lumMod val="50000"/>
                  </a:schemeClr>
                </a:solidFill>
              </a:rPr>
              <a:t>Sprint Wisdom gained during each Sprint iteration is available for immediate use to create new Data. This Information generates Sprint Knowledge used to gain reusable Sprint Iteration Wisdom for the new Sprint</a:t>
            </a:r>
            <a:endParaRPr lang="en-US" sz="1500" b="1" i="1" dirty="0">
              <a:solidFill>
                <a:schemeClr val="accent6">
                  <a:lumMod val="50000"/>
                </a:schemeClr>
              </a:solidFill>
            </a:endParaRPr>
          </a:p>
        </p:txBody>
      </p:sp>
      <p:pic>
        <p:nvPicPr>
          <p:cNvPr id="1026" name="Picture 2" descr="C:\Users\BHuett\Dropbox\WordPress\Templates\Images\Content\NavPages\Wisdoms\WisdomTriang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3209227"/>
            <a:ext cx="3215640" cy="25725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080" y="718781"/>
            <a:ext cx="8977761" cy="2808461"/>
          </a:xfrm>
          <a:prstGeom prst="rect">
            <a:avLst/>
          </a:prstGeom>
        </p:spPr>
        <p:txBody>
          <a:bodyPr wrap="square">
            <a:spAutoFit/>
          </a:bodyPr>
          <a:lstStyle/>
          <a:p>
            <a:pPr algn="just"/>
            <a:r>
              <a:rPr lang="en-US" sz="2400" b="1" dirty="0" smtClean="0">
                <a:solidFill>
                  <a:srgbClr val="002060"/>
                </a:solidFill>
              </a:rPr>
              <a:t>A Closed Loop Activities Process</a:t>
            </a:r>
            <a:endParaRPr lang="en-US" sz="2400" b="1" dirty="0">
              <a:solidFill>
                <a:srgbClr val="002060"/>
              </a:solidFill>
            </a:endParaRPr>
          </a:p>
          <a:p>
            <a:pPr algn="just"/>
            <a:endParaRPr lang="en-US" sz="800" b="1" dirty="0">
              <a:solidFill>
                <a:srgbClr val="002060"/>
              </a:solidFill>
            </a:endParaRPr>
          </a:p>
          <a:p>
            <a:pPr algn="just"/>
            <a:r>
              <a:rPr lang="en-US" dirty="0" smtClean="0">
                <a:solidFill>
                  <a:srgbClr val="002060"/>
                </a:solidFill>
              </a:rPr>
              <a:t>The Development Process ensures quality development by implementing a “Closed Loop” process using Alphabet Development. The Iteration Activities process implements its own “Closed Loop” process.</a:t>
            </a:r>
          </a:p>
          <a:p>
            <a:pPr algn="just"/>
            <a:endParaRPr lang="en-US" sz="800" dirty="0">
              <a:solidFill>
                <a:srgbClr val="002060"/>
              </a:solidFill>
            </a:endParaRPr>
          </a:p>
          <a:p>
            <a:pPr algn="just"/>
            <a:r>
              <a:rPr lang="en-US" dirty="0" smtClean="0">
                <a:solidFill>
                  <a:srgbClr val="002060"/>
                </a:solidFill>
              </a:rPr>
              <a:t>By overlaying the new Sprint Planning and Post Sprint Retrospective on top of the current Sprint we can collect the Business drivers input from the demonstration of the delivered Product and implementing the changes immediately in the planning of the upcoming Sprint.</a:t>
            </a:r>
          </a:p>
          <a:p>
            <a:pPr algn="just"/>
            <a:endParaRPr lang="en-US" sz="800" b="1" dirty="0">
              <a:solidFill>
                <a:srgbClr val="002060"/>
              </a:solidFill>
            </a:endParaRPr>
          </a:p>
          <a:p>
            <a:pPr algn="just"/>
            <a:r>
              <a:rPr lang="en-US" b="1" dirty="0" smtClean="0">
                <a:solidFill>
                  <a:srgbClr val="002060"/>
                </a:solidFill>
              </a:rPr>
              <a:t>This creates a dynamic Sprint Wisdom Triangle:</a:t>
            </a:r>
            <a:endParaRPr lang="en-US" b="1" dirty="0">
              <a:solidFill>
                <a:srgbClr val="002060"/>
              </a:solidFill>
            </a:endParaRPr>
          </a:p>
        </p:txBody>
      </p:sp>
      <p:sp>
        <p:nvSpPr>
          <p:cNvPr id="12" name="Rectangle 11"/>
          <p:cNvSpPr/>
          <p:nvPr/>
        </p:nvSpPr>
        <p:spPr>
          <a:xfrm>
            <a:off x="59080" y="3435728"/>
            <a:ext cx="5709259" cy="307777"/>
          </a:xfrm>
          <a:prstGeom prst="rect">
            <a:avLst/>
          </a:prstGeom>
        </p:spPr>
        <p:txBody>
          <a:bodyPr wrap="square">
            <a:spAutoFit/>
          </a:bodyPr>
          <a:lstStyle/>
          <a:p>
            <a:pPr algn="just"/>
            <a:r>
              <a:rPr lang="en-US" sz="1400" b="1" dirty="0" smtClean="0">
                <a:solidFill>
                  <a:srgbClr val="C00000"/>
                </a:solidFill>
              </a:rPr>
              <a:t>Sprint Data </a:t>
            </a:r>
            <a:r>
              <a:rPr lang="en-US" sz="1400" b="1" dirty="0" smtClean="0">
                <a:solidFill>
                  <a:schemeClr val="accent5">
                    <a:lumMod val="75000"/>
                  </a:schemeClr>
                </a:solidFill>
              </a:rPr>
              <a:t>– </a:t>
            </a:r>
            <a:r>
              <a:rPr lang="en-US" sz="1400" i="1" dirty="0" smtClean="0">
                <a:solidFill>
                  <a:schemeClr val="accent5">
                    <a:lumMod val="75000"/>
                  </a:schemeClr>
                </a:solidFill>
              </a:rPr>
              <a:t>Sprint Metric data is collected during the Sprint.</a:t>
            </a:r>
            <a:endParaRPr lang="en-US" i="1" dirty="0" smtClean="0">
              <a:solidFill>
                <a:schemeClr val="accent5">
                  <a:lumMod val="75000"/>
                </a:schemeClr>
              </a:solidFill>
            </a:endParaRPr>
          </a:p>
        </p:txBody>
      </p:sp>
      <p:sp>
        <p:nvSpPr>
          <p:cNvPr id="13" name="Rectangle 12"/>
          <p:cNvSpPr/>
          <p:nvPr/>
        </p:nvSpPr>
        <p:spPr>
          <a:xfrm>
            <a:off x="51458" y="3758745"/>
            <a:ext cx="5709259" cy="523220"/>
          </a:xfrm>
          <a:prstGeom prst="rect">
            <a:avLst/>
          </a:prstGeom>
        </p:spPr>
        <p:txBody>
          <a:bodyPr wrap="square">
            <a:spAutoFit/>
          </a:bodyPr>
          <a:lstStyle/>
          <a:p>
            <a:pPr algn="just"/>
            <a:r>
              <a:rPr lang="en-US" sz="1400" b="1" dirty="0" smtClean="0">
                <a:solidFill>
                  <a:srgbClr val="C00000"/>
                </a:solidFill>
              </a:rPr>
              <a:t>Sprint Information </a:t>
            </a:r>
            <a:r>
              <a:rPr lang="en-US" sz="1400" b="1" dirty="0" smtClean="0">
                <a:solidFill>
                  <a:schemeClr val="accent5">
                    <a:lumMod val="75000"/>
                  </a:schemeClr>
                </a:solidFill>
              </a:rPr>
              <a:t>– </a:t>
            </a:r>
            <a:r>
              <a:rPr lang="en-US" sz="1400" i="1" dirty="0" smtClean="0">
                <a:solidFill>
                  <a:schemeClr val="accent5">
                    <a:lumMod val="75000"/>
                  </a:schemeClr>
                </a:solidFill>
              </a:rPr>
              <a:t>Other information about the daily activities are assimilated and stored for correlation during the Sprint Retrospective.</a:t>
            </a:r>
            <a:endParaRPr lang="en-US" i="1" dirty="0" smtClean="0">
              <a:solidFill>
                <a:schemeClr val="accent5">
                  <a:lumMod val="75000"/>
                </a:schemeClr>
              </a:solidFill>
            </a:endParaRPr>
          </a:p>
        </p:txBody>
      </p:sp>
      <p:sp>
        <p:nvSpPr>
          <p:cNvPr id="14" name="Rectangle 13"/>
          <p:cNvSpPr/>
          <p:nvPr/>
        </p:nvSpPr>
        <p:spPr>
          <a:xfrm>
            <a:off x="51457" y="4274345"/>
            <a:ext cx="5709259" cy="954107"/>
          </a:xfrm>
          <a:prstGeom prst="rect">
            <a:avLst/>
          </a:prstGeom>
        </p:spPr>
        <p:txBody>
          <a:bodyPr wrap="square">
            <a:spAutoFit/>
          </a:bodyPr>
          <a:lstStyle/>
          <a:p>
            <a:pPr algn="just"/>
            <a:r>
              <a:rPr lang="en-US" sz="1400" b="1" dirty="0" smtClean="0">
                <a:solidFill>
                  <a:srgbClr val="C00000"/>
                </a:solidFill>
              </a:rPr>
              <a:t>Sprint Knowledge </a:t>
            </a:r>
            <a:r>
              <a:rPr lang="en-US" sz="1400" b="1" dirty="0" smtClean="0">
                <a:solidFill>
                  <a:schemeClr val="accent5">
                    <a:lumMod val="75000"/>
                  </a:schemeClr>
                </a:solidFill>
              </a:rPr>
              <a:t>– </a:t>
            </a:r>
            <a:r>
              <a:rPr lang="en-US" sz="1400" i="1" dirty="0" smtClean="0">
                <a:solidFill>
                  <a:schemeClr val="accent5">
                    <a:lumMod val="75000"/>
                  </a:schemeClr>
                </a:solidFill>
              </a:rPr>
              <a:t>The Sprint Retrospective analyzes and dissects the acquired Information and generates Knowledge about the Strengths, Weaknesses, Opportunities and Threats through the S.M.A.R.T. process of assessment</a:t>
            </a:r>
            <a:endParaRPr lang="en-US" i="1" dirty="0" smtClean="0">
              <a:solidFill>
                <a:schemeClr val="accent5">
                  <a:lumMod val="75000"/>
                </a:schemeClr>
              </a:solidFill>
            </a:endParaRPr>
          </a:p>
        </p:txBody>
      </p:sp>
      <p:sp>
        <p:nvSpPr>
          <p:cNvPr id="15" name="Rectangle 14"/>
          <p:cNvSpPr/>
          <p:nvPr/>
        </p:nvSpPr>
        <p:spPr>
          <a:xfrm>
            <a:off x="59081" y="5164962"/>
            <a:ext cx="5709259" cy="738664"/>
          </a:xfrm>
          <a:prstGeom prst="rect">
            <a:avLst/>
          </a:prstGeom>
        </p:spPr>
        <p:txBody>
          <a:bodyPr wrap="square">
            <a:spAutoFit/>
          </a:bodyPr>
          <a:lstStyle/>
          <a:p>
            <a:pPr algn="just"/>
            <a:r>
              <a:rPr lang="en-US" sz="1400" b="1" dirty="0" smtClean="0">
                <a:solidFill>
                  <a:srgbClr val="C00000"/>
                </a:solidFill>
              </a:rPr>
              <a:t>Sprint Wisdom </a:t>
            </a:r>
            <a:r>
              <a:rPr lang="en-US" sz="1400" b="1" dirty="0" smtClean="0">
                <a:solidFill>
                  <a:schemeClr val="accent5">
                    <a:lumMod val="75000"/>
                  </a:schemeClr>
                </a:solidFill>
              </a:rPr>
              <a:t>– </a:t>
            </a:r>
            <a:r>
              <a:rPr lang="en-US" sz="1400" i="1" dirty="0" smtClean="0">
                <a:solidFill>
                  <a:schemeClr val="accent5">
                    <a:lumMod val="75000"/>
                  </a:schemeClr>
                </a:solidFill>
              </a:rPr>
              <a:t>Wisdom is gained when Knowledge is put into use to create a positive result. The information from the retrospective is used immediately.</a:t>
            </a:r>
            <a:endParaRPr lang="en-US" i="1" dirty="0" smtClean="0">
              <a:solidFill>
                <a:schemeClr val="accent5">
                  <a:lumMod val="75000"/>
                </a:schemeClr>
              </a:solidFill>
            </a:endParaRPr>
          </a:p>
        </p:txBody>
      </p:sp>
    </p:spTree>
    <p:extLst>
      <p:ext uri="{BB962C8B-B14F-4D97-AF65-F5344CB8AC3E}">
        <p14:creationId xmlns:p14="http://schemas.microsoft.com/office/powerpoint/2010/main" val="23850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500" fill="hold"/>
                                        <p:tgtEl>
                                          <p:spTgt spid="1026"/>
                                        </p:tgtEl>
                                        <p:attrNameLst>
                                          <p:attrName>ppt_w</p:attrName>
                                        </p:attrNameLst>
                                      </p:cBhvr>
                                      <p:tavLst>
                                        <p:tav tm="0">
                                          <p:val>
                                            <p:fltVal val="0"/>
                                          </p:val>
                                        </p:tav>
                                        <p:tav tm="100000">
                                          <p:val>
                                            <p:strVal val="#ppt_w"/>
                                          </p:val>
                                        </p:tav>
                                      </p:tavLst>
                                    </p:anim>
                                    <p:anim calcmode="lin" valueType="num">
                                      <p:cBhvr>
                                        <p:cTn id="12" dur="1500" fill="hold"/>
                                        <p:tgtEl>
                                          <p:spTgt spid="1026"/>
                                        </p:tgtEl>
                                        <p:attrNameLst>
                                          <p:attrName>ppt_h</p:attrName>
                                        </p:attrNameLst>
                                      </p:cBhvr>
                                      <p:tavLst>
                                        <p:tav tm="0">
                                          <p:val>
                                            <p:fltVal val="0"/>
                                          </p:val>
                                        </p:tav>
                                        <p:tav tm="100000">
                                          <p:val>
                                            <p:strVal val="#ppt_h"/>
                                          </p:val>
                                        </p:tav>
                                      </p:tavLst>
                                    </p:anim>
                                    <p:animEffect transition="in" filter="fade">
                                      <p:cBhvr>
                                        <p:cTn id="13" dur="1500"/>
                                        <p:tgtEl>
                                          <p:spTgt spid="1026"/>
                                        </p:tgtEl>
                                      </p:cBhvr>
                                    </p:animEffect>
                                  </p:childTnLst>
                                </p:cTn>
                              </p:par>
                            </p:childTnLst>
                          </p:cTn>
                        </p:par>
                        <p:par>
                          <p:cTn id="14" fill="hold">
                            <p:stCondLst>
                              <p:cond delay="3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500" fill="hold"/>
                                        <p:tgtEl>
                                          <p:spTgt spid="12"/>
                                        </p:tgtEl>
                                        <p:attrNameLst>
                                          <p:attrName>ppt_w</p:attrName>
                                        </p:attrNameLst>
                                      </p:cBhvr>
                                      <p:tavLst>
                                        <p:tav tm="0">
                                          <p:val>
                                            <p:fltVal val="0"/>
                                          </p:val>
                                        </p:tav>
                                        <p:tav tm="100000">
                                          <p:val>
                                            <p:strVal val="#ppt_w"/>
                                          </p:val>
                                        </p:tav>
                                      </p:tavLst>
                                    </p:anim>
                                    <p:anim calcmode="lin" valueType="num">
                                      <p:cBhvr>
                                        <p:cTn id="18" dur="1500" fill="hold"/>
                                        <p:tgtEl>
                                          <p:spTgt spid="12"/>
                                        </p:tgtEl>
                                        <p:attrNameLst>
                                          <p:attrName>ppt_h</p:attrName>
                                        </p:attrNameLst>
                                      </p:cBhvr>
                                      <p:tavLst>
                                        <p:tav tm="0">
                                          <p:val>
                                            <p:fltVal val="0"/>
                                          </p:val>
                                        </p:tav>
                                        <p:tav tm="100000">
                                          <p:val>
                                            <p:strVal val="#ppt_h"/>
                                          </p:val>
                                        </p:tav>
                                      </p:tavLst>
                                    </p:anim>
                                    <p:animEffect transition="in" filter="fade">
                                      <p:cBhvr>
                                        <p:cTn id="19" dur="1500"/>
                                        <p:tgtEl>
                                          <p:spTgt spid="12"/>
                                        </p:tgtEl>
                                      </p:cBhvr>
                                    </p:animEffect>
                                  </p:childTnLst>
                                </p:cTn>
                              </p:par>
                            </p:childTnLst>
                          </p:cTn>
                        </p:par>
                        <p:par>
                          <p:cTn id="20" fill="hold">
                            <p:stCondLst>
                              <p:cond delay="5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500" fill="hold"/>
                                        <p:tgtEl>
                                          <p:spTgt spid="13"/>
                                        </p:tgtEl>
                                        <p:attrNameLst>
                                          <p:attrName>ppt_w</p:attrName>
                                        </p:attrNameLst>
                                      </p:cBhvr>
                                      <p:tavLst>
                                        <p:tav tm="0">
                                          <p:val>
                                            <p:fltVal val="0"/>
                                          </p:val>
                                        </p:tav>
                                        <p:tav tm="100000">
                                          <p:val>
                                            <p:strVal val="#ppt_w"/>
                                          </p:val>
                                        </p:tav>
                                      </p:tavLst>
                                    </p:anim>
                                    <p:anim calcmode="lin" valueType="num">
                                      <p:cBhvr>
                                        <p:cTn id="24" dur="1500" fill="hold"/>
                                        <p:tgtEl>
                                          <p:spTgt spid="13"/>
                                        </p:tgtEl>
                                        <p:attrNameLst>
                                          <p:attrName>ppt_h</p:attrName>
                                        </p:attrNameLst>
                                      </p:cBhvr>
                                      <p:tavLst>
                                        <p:tav tm="0">
                                          <p:val>
                                            <p:fltVal val="0"/>
                                          </p:val>
                                        </p:tav>
                                        <p:tav tm="100000">
                                          <p:val>
                                            <p:strVal val="#ppt_h"/>
                                          </p:val>
                                        </p:tav>
                                      </p:tavLst>
                                    </p:anim>
                                    <p:animEffect transition="in" filter="fade">
                                      <p:cBhvr>
                                        <p:cTn id="25" dur="1500"/>
                                        <p:tgtEl>
                                          <p:spTgt spid="13"/>
                                        </p:tgtEl>
                                      </p:cBhvr>
                                    </p:animEffect>
                                  </p:childTnLst>
                                </p:cTn>
                              </p:par>
                            </p:childTnLst>
                          </p:cTn>
                        </p:par>
                        <p:par>
                          <p:cTn id="26" fill="hold">
                            <p:stCondLst>
                              <p:cond delay="6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500" fill="hold"/>
                                        <p:tgtEl>
                                          <p:spTgt spid="14"/>
                                        </p:tgtEl>
                                        <p:attrNameLst>
                                          <p:attrName>ppt_w</p:attrName>
                                        </p:attrNameLst>
                                      </p:cBhvr>
                                      <p:tavLst>
                                        <p:tav tm="0">
                                          <p:val>
                                            <p:fltVal val="0"/>
                                          </p:val>
                                        </p:tav>
                                        <p:tav tm="100000">
                                          <p:val>
                                            <p:strVal val="#ppt_w"/>
                                          </p:val>
                                        </p:tav>
                                      </p:tavLst>
                                    </p:anim>
                                    <p:anim calcmode="lin" valueType="num">
                                      <p:cBhvr>
                                        <p:cTn id="30" dur="1500" fill="hold"/>
                                        <p:tgtEl>
                                          <p:spTgt spid="14"/>
                                        </p:tgtEl>
                                        <p:attrNameLst>
                                          <p:attrName>ppt_h</p:attrName>
                                        </p:attrNameLst>
                                      </p:cBhvr>
                                      <p:tavLst>
                                        <p:tav tm="0">
                                          <p:val>
                                            <p:fltVal val="0"/>
                                          </p:val>
                                        </p:tav>
                                        <p:tav tm="100000">
                                          <p:val>
                                            <p:strVal val="#ppt_h"/>
                                          </p:val>
                                        </p:tav>
                                      </p:tavLst>
                                    </p:anim>
                                    <p:animEffect transition="in" filter="fade">
                                      <p:cBhvr>
                                        <p:cTn id="31" dur="1500"/>
                                        <p:tgtEl>
                                          <p:spTgt spid="14"/>
                                        </p:tgtEl>
                                      </p:cBhvr>
                                    </p:animEffect>
                                  </p:childTnLst>
                                </p:cTn>
                              </p:par>
                            </p:childTnLst>
                          </p:cTn>
                        </p:par>
                        <p:par>
                          <p:cTn id="32" fill="hold">
                            <p:stCondLst>
                              <p:cond delay="8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500" fill="hold"/>
                                        <p:tgtEl>
                                          <p:spTgt spid="15"/>
                                        </p:tgtEl>
                                        <p:attrNameLst>
                                          <p:attrName>ppt_w</p:attrName>
                                        </p:attrNameLst>
                                      </p:cBhvr>
                                      <p:tavLst>
                                        <p:tav tm="0">
                                          <p:val>
                                            <p:fltVal val="0"/>
                                          </p:val>
                                        </p:tav>
                                        <p:tav tm="100000">
                                          <p:val>
                                            <p:strVal val="#ppt_w"/>
                                          </p:val>
                                        </p:tav>
                                      </p:tavLst>
                                    </p:anim>
                                    <p:anim calcmode="lin" valueType="num">
                                      <p:cBhvr>
                                        <p:cTn id="36" dur="1500" fill="hold"/>
                                        <p:tgtEl>
                                          <p:spTgt spid="15"/>
                                        </p:tgtEl>
                                        <p:attrNameLst>
                                          <p:attrName>ppt_h</p:attrName>
                                        </p:attrNameLst>
                                      </p:cBhvr>
                                      <p:tavLst>
                                        <p:tav tm="0">
                                          <p:val>
                                            <p:fltVal val="0"/>
                                          </p:val>
                                        </p:tav>
                                        <p:tav tm="100000">
                                          <p:val>
                                            <p:strVal val="#ppt_h"/>
                                          </p:val>
                                        </p:tav>
                                      </p:tavLst>
                                    </p:anim>
                                    <p:animEffect transition="in" filter="fade">
                                      <p:cBhvr>
                                        <p:cTn id="37" dur="1500"/>
                                        <p:tgtEl>
                                          <p:spTgt spid="15"/>
                                        </p:tgtEl>
                                      </p:cBhvr>
                                    </p:animEffect>
                                  </p:childTnLst>
                                </p:cTn>
                              </p:par>
                            </p:childTnLst>
                          </p:cTn>
                        </p:par>
                        <p:par>
                          <p:cTn id="38" fill="hold">
                            <p:stCondLst>
                              <p:cond delay="9500"/>
                            </p:stCondLst>
                            <p:childTnLst>
                              <p:par>
                                <p:cTn id="39" presetID="10" presetClass="entr" presetSubtype="0" fill="hold" grpId="0" nodeType="afterEffect">
                                  <p:stCondLst>
                                    <p:cond delay="10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theme/theme1.xml><?xml version="1.0" encoding="utf-8"?>
<a:theme xmlns:a="http://schemas.openxmlformats.org/drawingml/2006/main" name="LH Template 2010">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99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ln>
          <a:solidFill>
            <a:schemeClr val="bg1">
              <a:lumMod val="85000"/>
            </a:schemeClr>
          </a:solidFill>
        </a:ln>
      </a:spPr>
      <a:bodyPr rtlCol="0" anchor="ctr"/>
      <a:lstStyle>
        <a:defPPr algn="ct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9EA360BAE1A4CAFEC6D1171484980" ma:contentTypeVersion="5" ma:contentTypeDescription="Create a new document." ma:contentTypeScope="" ma:versionID="0d1c20cb071930fe9365392a5bf2b656">
  <xsd:schema xmlns:xsd="http://www.w3.org/2001/XMLSchema" xmlns:xs="http://www.w3.org/2001/XMLSchema" xmlns:p="http://schemas.microsoft.com/office/2006/metadata/properties" xmlns:ns2="2826709c-166b-41ae-a295-bcf73b4a1c6b" targetNamespace="http://schemas.microsoft.com/office/2006/metadata/properties" ma:root="true" ma:fieldsID="2dd0b30619f52303b3a188af80c3baac" ns2:_="">
    <xsd:import namespace="2826709c-166b-41ae-a295-bcf73b4a1c6b"/>
    <xsd:element name="properties">
      <xsd:complexType>
        <xsd:sequence>
          <xsd:element name="documentManagement">
            <xsd:complexType>
              <xsd:all>
                <xsd:element ref="ns2:_dlc_DocId" minOccurs="0"/>
                <xsd:element ref="ns2:_dlc_DocIdUrl" minOccurs="0"/>
                <xsd:element ref="ns2:_dlc_DocIdPersistId" minOccurs="0"/>
                <xsd:element ref="ns2:LH_x0020_Office" minOccurs="0"/>
                <xsd:element ref="ns2:Consulting_x0020_Org" minOccurs="0"/>
                <xsd:element ref="ns2:Corporate_x0020_Org" minOccurs="0"/>
                <xsd:element ref="ns2:Sales_x0020_Or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6709c-166b-41ae-a295-bcf73b4a1c6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H_x0020_Office" ma:index="11" nillable="true" ma:displayName="LH Office" ma:default="Philadelphia" ma:internalName="LH_x0020_Office" ma:requiredMultiChoice="true">
      <xsd:complexType>
        <xsd:complexContent>
          <xsd:extension base="dms:MultiChoice">
            <xsd:sequence>
              <xsd:element name="Value" maxOccurs="unbounded" minOccurs="0" nillable="true">
                <xsd:simpleType>
                  <xsd:restriction base="dms:Choice">
                    <xsd:enumeration value="Boston"/>
                    <xsd:enumeration value="Hyderabad"/>
                    <xsd:enumeration value="Philadelphia"/>
                  </xsd:restriction>
                </xsd:simpleType>
              </xsd:element>
            </xsd:sequence>
          </xsd:extension>
        </xsd:complexContent>
      </xsd:complexType>
    </xsd:element>
    <xsd:element name="Consulting_x0020_Org" ma:index="12" nillable="true" ma:displayName="Consulting Org" ma:internalName="Consulting_x0020_Org">
      <xsd:complexType>
        <xsd:complexContent>
          <xsd:extension base="dms:MultiChoice">
            <xsd:sequence>
              <xsd:element name="Value" maxOccurs="unbounded" minOccurs="0" nillable="true">
                <xsd:simpleType>
                  <xsd:restriction base="dms:Choice">
                    <xsd:enumeration value="Enterprise Solutions"/>
                    <xsd:enumeration value="Managed Infrastructure"/>
                    <xsd:enumeration value="Management Consulting"/>
                  </xsd:restriction>
                </xsd:simpleType>
              </xsd:element>
            </xsd:sequence>
          </xsd:extension>
        </xsd:complexContent>
      </xsd:complexType>
    </xsd:element>
    <xsd:element name="Corporate_x0020_Org" ma:index="13" nillable="true" ma:displayName="Corporate Org" ma:internalName="Corporate_x0020_Org">
      <xsd:complexType>
        <xsd:complexContent>
          <xsd:extension base="dms:MultiChoice">
            <xsd:sequence>
              <xsd:element name="Value" maxOccurs="unbounded" minOccurs="0" nillable="true">
                <xsd:simpleType>
                  <xsd:restriction base="dms:Choice">
                    <xsd:enumeration value="Administration"/>
                    <xsd:enumeration value="Finance"/>
                    <xsd:enumeration value="Human Resources"/>
                    <xsd:enumeration value="Information Technology"/>
                    <xsd:enumeration value="Marketing"/>
                    <xsd:enumeration value="Recruiting"/>
                  </xsd:restriction>
                </xsd:simpleType>
              </xsd:element>
            </xsd:sequence>
          </xsd:extension>
        </xsd:complexContent>
      </xsd:complexType>
    </xsd:element>
    <xsd:element name="Sales_x0020_Org" ma:index="14" nillable="true" ma:displayName="Sales Org" ma:internalName="Sales_x0020_Org">
      <xsd:complexType>
        <xsd:complexContent>
          <xsd:extension base="dms:MultiChoice">
            <xsd:sequence>
              <xsd:element name="Value" maxOccurs="unbounded" minOccurs="0" nillable="true">
                <xsd:simpleType>
                  <xsd:restriction base="dms:Choice">
                    <xsd:enumeration value="Emerging Markets"/>
                    <xsd:enumeration value="Financial Services and Insurance"/>
                    <xsd:enumeration value="Healthcare"/>
                    <xsd:enumeration value="Public Sector"/>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documentManagement>
    <_dlc_DocIdUrl xmlns="2826709c-166b-41ae-a295-bcf73b4a1c6b">
      <Url>https://hub.liquidhub.com/salesmarketing/_layouts/DocIdRedir.aspx?ID=2T4W6TMTQDPE-60-13</Url>
      <Description>2T4W6TMTQDPE-60-13</Description>
    </_dlc_DocIdUrl>
    <_dlc_DocId xmlns="2826709c-166b-41ae-a295-bcf73b4a1c6b">2T4W6TMTQDPE-60-13</_dlc_DocId>
    <LH_x0020_Office xmlns="2826709c-166b-41ae-a295-bcf73b4a1c6b">
      <Value>Philadelphia</Value>
    </LH_x0020_Office>
    <Sales_x0020_Org xmlns="2826709c-166b-41ae-a295-bcf73b4a1c6b">
      <Value>Healthcare</Value>
    </Sales_x0020_Org>
    <Corporate_x0020_Org xmlns="2826709c-166b-41ae-a295-bcf73b4a1c6b">
      <Value>Administration</Value>
    </Corporate_x0020_Org>
    <Consulting_x0020_Org xmlns="2826709c-166b-41ae-a295-bcf73b4a1c6b">
      <Value>Management Consulting</Value>
    </Consulting_x0020_Org>
    <_dlc_DocIdPersistId xmlns="2826709c-166b-41ae-a295-bcf73b4a1c6b">false</_dlc_DocIdPersistId>
  </documentManagement>
</p:properties>
</file>

<file path=customXml/itemProps1.xml><?xml version="1.0" encoding="utf-8"?>
<ds:datastoreItem xmlns:ds="http://schemas.openxmlformats.org/officeDocument/2006/customXml" ds:itemID="{9ECA5962-4DF7-486E-88F8-2F0748006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26709c-166b-41ae-a295-bcf73b4a1c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19858E-8F8A-4307-9BD1-C5F3648EB2C6}">
  <ds:schemaRefs>
    <ds:schemaRef ds:uri="http://schemas.microsoft.com/sharepoint/v3/contenttype/forms"/>
  </ds:schemaRefs>
</ds:datastoreItem>
</file>

<file path=customXml/itemProps3.xml><?xml version="1.0" encoding="utf-8"?>
<ds:datastoreItem xmlns:ds="http://schemas.openxmlformats.org/officeDocument/2006/customXml" ds:itemID="{D5152FD5-BD5C-429B-B8B8-A3FBBC15EFED}">
  <ds:schemaRefs>
    <ds:schemaRef ds:uri="http://schemas.microsoft.com/sharepoint/events"/>
  </ds:schemaRefs>
</ds:datastoreItem>
</file>

<file path=customXml/itemProps4.xml><?xml version="1.0" encoding="utf-8"?>
<ds:datastoreItem xmlns:ds="http://schemas.openxmlformats.org/officeDocument/2006/customXml" ds:itemID="{C0460556-6AA8-48A6-9C70-088F8AC87B4F}">
  <ds:schemaRefs>
    <ds:schemaRef ds:uri="http://purl.org/dc/elements/1.1/"/>
    <ds:schemaRef ds:uri="http://schemas.openxmlformats.org/package/2006/metadata/core-properties"/>
    <ds:schemaRef ds:uri="http://purl.org/dc/dcmitype/"/>
    <ds:schemaRef ds:uri="http://schemas.microsoft.com/office/2006/documentManagement/types"/>
    <ds:schemaRef ds:uri="2826709c-166b-41ae-a295-bcf73b4a1c6b"/>
    <ds:schemaRef ds:uri="http://purl.org/dc/term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LH Template 2010.potx</Template>
  <TotalTime>34103</TotalTime>
  <Words>774</Words>
  <Application>Microsoft Office PowerPoint</Application>
  <PresentationFormat>On-screen Show (4:3)</PresentationFormat>
  <Paragraphs>57</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LH Template 2010</vt:lpstr>
      <vt:lpstr>AN AGILE DEVELOPMENT METHODOLOGY</vt:lpstr>
      <vt:lpstr>What are the Sprint Iteration Daily Activities?</vt:lpstr>
      <vt:lpstr>What are the Sprint Daily Activities?</vt:lpstr>
      <vt:lpstr>What are the Sprint Planning Daily Activities?</vt:lpstr>
      <vt:lpstr>What are the Post Sprint Daily Activities?</vt:lpstr>
      <vt:lpstr>In Conclusion: The Sprint Iteration Daily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Kelley</dc:creator>
  <cp:lastModifiedBy>Team Member Name</cp:lastModifiedBy>
  <cp:revision>494</cp:revision>
  <cp:lastPrinted>2013-12-19T18:50:26Z</cp:lastPrinted>
  <dcterms:created xsi:type="dcterms:W3CDTF">2010-02-12T13:39:48Z</dcterms:created>
  <dcterms:modified xsi:type="dcterms:W3CDTF">2014-02-21T13:05:19Z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0x0101000A49EA360BAE1A4CAFEC6D1171484980</vt:lpwstr>
  </property>
  <property fmtid="{D5CDD505-2E9C-101B-9397-08002B2CF9AE}" pid="3" name="_dlc_DocIdItemGuid">
    <vt:lpwstr>baea632b-a26e-4a89-a0ac-83a04e69a2ba</vt:lpwstr>
  </property>
  <property fmtid="{D5CDD505-2E9C-101B-9397-08002B2CF9AE}" pid="4" name="Order">
    <vt:r8>1300</vt:r8>
  </property>
  <property fmtid="{D5CDD505-2E9C-101B-9397-08002B2CF9AE}" pid="5" name="TemplateUrl">
    <vt:lpwstr/>
  </property>
  <property fmtid="{D5CDD505-2E9C-101B-9397-08002B2CF9AE}" pid="6" name="Verticals">
    <vt:lpwstr/>
  </property>
  <property fmtid="{D5CDD505-2E9C-101B-9397-08002B2CF9AE}" pid="7" name="Organization">
    <vt:lpwstr/>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ies>
</file>