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5"/>
  </p:sldMasterIdLst>
  <p:notesMasterIdLst>
    <p:notesMasterId r:id="rId15"/>
  </p:notesMasterIdLst>
  <p:handoutMasterIdLst>
    <p:handoutMasterId r:id="rId16"/>
  </p:handoutMasterIdLst>
  <p:sldIdLst>
    <p:sldId id="256" r:id="rId6"/>
    <p:sldId id="440" r:id="rId7"/>
    <p:sldId id="441" r:id="rId8"/>
    <p:sldId id="442" r:id="rId9"/>
    <p:sldId id="443" r:id="rId10"/>
    <p:sldId id="444" r:id="rId11"/>
    <p:sldId id="445" r:id="rId12"/>
    <p:sldId id="446" r:id="rId13"/>
    <p:sldId id="447" r:id="rId14"/>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576">
          <p15:clr>
            <a:srgbClr val="A4A3A4"/>
          </p15:clr>
        </p15:guide>
        <p15:guide id="2" pos="14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resh Ramdas" initials="" lastIdx="19" clrIdx="0"/>
  <p:cmAuthor id="1" name="BHuett" initials="B" lastIdx="1" clrIdx="1"/>
  <p:cmAuthor id="2" name="Ravi Kalakota" initials="RK"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2D65"/>
    <a:srgbClr val="333333"/>
    <a:srgbClr val="33CC33"/>
    <a:srgbClr val="EAEEF4"/>
    <a:srgbClr val="FECD6A"/>
    <a:srgbClr val="052F62"/>
    <a:srgbClr val="FF5400"/>
    <a:srgbClr val="FF525E"/>
    <a:srgbClr val="1297FD"/>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1" autoAdjust="0"/>
    <p:restoredTop sz="86051" autoAdjust="0"/>
  </p:normalViewPr>
  <p:slideViewPr>
    <p:cSldViewPr snapToGrid="0">
      <p:cViewPr>
        <p:scale>
          <a:sx n="125" d="100"/>
          <a:sy n="125" d="100"/>
        </p:scale>
        <p:origin x="-384" y="336"/>
      </p:cViewPr>
      <p:guideLst>
        <p:guide orient="horz" pos="576"/>
        <p:guide pos="144"/>
      </p:guideLst>
    </p:cSldViewPr>
  </p:slideViewPr>
  <p:notesTextViewPr>
    <p:cViewPr>
      <p:scale>
        <a:sx n="100" d="100"/>
        <a:sy n="100" d="100"/>
      </p:scale>
      <p:origin x="0" y="0"/>
    </p:cViewPr>
  </p:notesTextViewPr>
  <p:sorterViewPr>
    <p:cViewPr varScale="1">
      <p:scale>
        <a:sx n="100" d="100"/>
        <a:sy n="100" d="100"/>
      </p:scale>
      <p:origin x="0" y="4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dirty="0"/>
          </a:p>
        </p:txBody>
      </p:sp>
      <p:sp>
        <p:nvSpPr>
          <p:cNvPr id="3" name="Date Placeholder 2"/>
          <p:cNvSpPr>
            <a:spLocks noGrp="1"/>
          </p:cNvSpPr>
          <p:nvPr>
            <p:ph type="dt" sz="quarter" idx="1"/>
          </p:nvPr>
        </p:nvSpPr>
        <p:spPr>
          <a:xfrm>
            <a:off x="3979930" y="0"/>
            <a:ext cx="3044719" cy="465614"/>
          </a:xfrm>
          <a:prstGeom prst="rect">
            <a:avLst/>
          </a:prstGeom>
        </p:spPr>
        <p:txBody>
          <a:bodyPr vert="horz" lIns="93360" tIns="46680" rIns="93360" bIns="46680" rtlCol="0"/>
          <a:lstStyle>
            <a:lvl1pPr algn="r">
              <a:defRPr sz="1200"/>
            </a:lvl1pPr>
          </a:lstStyle>
          <a:p>
            <a:fld id="{47E4A9F5-DD16-6542-BBF7-C2ADF77B96AA}" type="datetimeFigureOut">
              <a:rPr lang="en-US" smtClean="0"/>
              <a:t>1/22/2014</a:t>
            </a:fld>
            <a:endParaRPr lang="en-US" dirty="0"/>
          </a:p>
        </p:txBody>
      </p:sp>
      <p:sp>
        <p:nvSpPr>
          <p:cNvPr id="4" name="Footer Placeholder 3"/>
          <p:cNvSpPr>
            <a:spLocks noGrp="1"/>
          </p:cNvSpPr>
          <p:nvPr>
            <p:ph type="ftr" sz="quarter" idx="2"/>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9930" y="8845045"/>
            <a:ext cx="3044719" cy="465614"/>
          </a:xfrm>
          <a:prstGeom prst="rect">
            <a:avLst/>
          </a:prstGeom>
        </p:spPr>
        <p:txBody>
          <a:bodyPr vert="horz" lIns="93360" tIns="46680" rIns="93360" bIns="46680" rtlCol="0" anchor="b"/>
          <a:lstStyle>
            <a:lvl1pPr algn="r">
              <a:defRPr sz="1200"/>
            </a:lvl1pPr>
          </a:lstStyle>
          <a:p>
            <a:fld id="{9A06D020-43A4-8244-B5ED-EC67DAA95255}" type="slidenum">
              <a:rPr lang="en-US" smtClean="0"/>
              <a:t>‹#›</a:t>
            </a:fld>
            <a:endParaRPr lang="en-US" dirty="0"/>
          </a:p>
        </p:txBody>
      </p:sp>
    </p:spTree>
    <p:extLst>
      <p:ext uri="{BB962C8B-B14F-4D97-AF65-F5344CB8AC3E}">
        <p14:creationId xmlns:p14="http://schemas.microsoft.com/office/powerpoint/2010/main" val="4126430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dirty="0"/>
          </a:p>
        </p:txBody>
      </p:sp>
      <p:sp>
        <p:nvSpPr>
          <p:cNvPr id="3" name="Date Placeholder 2"/>
          <p:cNvSpPr>
            <a:spLocks noGrp="1"/>
          </p:cNvSpPr>
          <p:nvPr>
            <p:ph type="dt" idx="1"/>
          </p:nvPr>
        </p:nvSpPr>
        <p:spPr>
          <a:xfrm>
            <a:off x="3979930" y="0"/>
            <a:ext cx="3044719" cy="465614"/>
          </a:xfrm>
          <a:prstGeom prst="rect">
            <a:avLst/>
          </a:prstGeom>
        </p:spPr>
        <p:txBody>
          <a:bodyPr vert="horz" lIns="93360" tIns="46680" rIns="93360" bIns="46680" rtlCol="0"/>
          <a:lstStyle>
            <a:lvl1pPr algn="r">
              <a:defRPr sz="1200"/>
            </a:lvl1pPr>
          </a:lstStyle>
          <a:p>
            <a:fld id="{ACA68532-299A-4F24-A401-5EF00B782997}" type="datetimeFigureOut">
              <a:rPr lang="en-US" smtClean="0"/>
              <a:pPr/>
              <a:t>1/22/2014</a:t>
            </a:fld>
            <a:endParaRPr lang="en-US" dirty="0"/>
          </a:p>
        </p:txBody>
      </p:sp>
      <p:sp>
        <p:nvSpPr>
          <p:cNvPr id="4" name="Slide Image Placeholder 3"/>
          <p:cNvSpPr>
            <a:spLocks noGrp="1" noRot="1" noChangeAspect="1"/>
          </p:cNvSpPr>
          <p:nvPr>
            <p:ph type="sldImg" idx="2"/>
          </p:nvPr>
        </p:nvSpPr>
        <p:spPr>
          <a:xfrm>
            <a:off x="1184275" y="698500"/>
            <a:ext cx="4657725" cy="3492500"/>
          </a:xfrm>
          <a:prstGeom prst="rect">
            <a:avLst/>
          </a:prstGeom>
          <a:noFill/>
          <a:ln w="12700">
            <a:solidFill>
              <a:prstClr val="black"/>
            </a:solidFill>
          </a:ln>
        </p:spPr>
        <p:txBody>
          <a:bodyPr vert="horz" lIns="93360" tIns="46680" rIns="93360" bIns="46680" rtlCol="0" anchor="ctr"/>
          <a:lstStyle/>
          <a:p>
            <a:endParaRPr lang="en-US" dirty="0"/>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60" tIns="46680" rIns="93360" bIns="466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9930" y="8845045"/>
            <a:ext cx="3044719" cy="465614"/>
          </a:xfrm>
          <a:prstGeom prst="rect">
            <a:avLst/>
          </a:prstGeom>
        </p:spPr>
        <p:txBody>
          <a:bodyPr vert="horz" lIns="93360" tIns="46680" rIns="93360" bIns="46680" rtlCol="0" anchor="b"/>
          <a:lstStyle>
            <a:lvl1pPr algn="r">
              <a:defRPr sz="1200"/>
            </a:lvl1pPr>
          </a:lstStyle>
          <a:p>
            <a:fld id="{846A3697-6DAB-4A32-A932-8293F007F9B2}" type="slidenum">
              <a:rPr lang="en-US" smtClean="0"/>
              <a:pPr/>
              <a:t>‹#›</a:t>
            </a:fld>
            <a:endParaRPr lang="en-US" dirty="0"/>
          </a:p>
        </p:txBody>
      </p:sp>
    </p:spTree>
    <p:extLst>
      <p:ext uri="{BB962C8B-B14F-4D97-AF65-F5344CB8AC3E}">
        <p14:creationId xmlns:p14="http://schemas.microsoft.com/office/powerpoint/2010/main" val="2063328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2</a:t>
            </a:fld>
            <a:endParaRPr lang="en-US" sz="1200" dirty="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dirty="0"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3</a:t>
            </a:fld>
            <a:endParaRPr lang="en-US" sz="1200" dirty="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dirty="0"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4</a:t>
            </a:fld>
            <a:endParaRPr lang="en-US" sz="1200" dirty="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dirty="0"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5</a:t>
            </a:fld>
            <a:endParaRPr lang="en-US" sz="1200" dirty="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dirty="0"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6</a:t>
            </a:fld>
            <a:endParaRPr lang="en-US" sz="1200" dirty="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dirty="0"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7</a:t>
            </a:fld>
            <a:endParaRPr lang="en-US" sz="1200" dirty="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dirty="0"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8</a:t>
            </a:fld>
            <a:endParaRPr lang="en-US" sz="1200" dirty="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dirty="0"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9</a:t>
            </a:fld>
            <a:endParaRPr lang="en-US" sz="1200" dirty="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dirty="0"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Title 1"/>
          <p:cNvSpPr>
            <a:spLocks noGrp="1"/>
          </p:cNvSpPr>
          <p:nvPr>
            <p:ph type="ctrTitle"/>
          </p:nvPr>
        </p:nvSpPr>
        <p:spPr>
          <a:xfrm>
            <a:off x="304800" y="4572000"/>
            <a:ext cx="8534400" cy="838200"/>
          </a:xfrm>
        </p:spPr>
        <p:txBody>
          <a:bodyPr>
            <a:normAutofit/>
          </a:bodyPr>
          <a:lstStyle>
            <a:lvl1pPr algn="l">
              <a:defRPr sz="3600" b="1">
                <a:solidFill>
                  <a:schemeClr val="tx1"/>
                </a:solidFill>
              </a:defRPr>
            </a:lvl1pPr>
          </a:lstStyle>
          <a:p>
            <a:r>
              <a:rPr lang="en-US" smtClean="0"/>
              <a:t>Click to edit Master title style</a:t>
            </a:r>
            <a:endParaRPr lang="en-US" dirty="0"/>
          </a:p>
        </p:txBody>
      </p:sp>
      <p:sp>
        <p:nvSpPr>
          <p:cNvPr id="11" name="Subtitle 2"/>
          <p:cNvSpPr>
            <a:spLocks noGrp="1"/>
          </p:cNvSpPr>
          <p:nvPr>
            <p:ph type="subTitle" idx="1"/>
          </p:nvPr>
        </p:nvSpPr>
        <p:spPr>
          <a:xfrm>
            <a:off x="304799" y="5410200"/>
            <a:ext cx="8534399" cy="457200"/>
          </a:xfrm>
        </p:spPr>
        <p:txBody>
          <a:bodyPr>
            <a:normAutofit/>
          </a:bodyPr>
          <a:lstStyle>
            <a:lvl1pPr marL="0" indent="0" algn="l">
              <a:buNone/>
              <a:defRPr sz="2000">
                <a:solidFill>
                  <a:schemeClr val="tx1">
                    <a:lumMod val="50000"/>
                    <a:lumOff val="50000"/>
                  </a:schemeClr>
                </a:solidFill>
                <a:latin typeface="+mj-lt"/>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5" name="Footer Placeholder 4"/>
          <p:cNvSpPr txBox="1">
            <a:spLocks/>
          </p:cNvSpPr>
          <p:nvPr userDrawn="1"/>
        </p:nvSpPr>
        <p:spPr>
          <a:xfrm>
            <a:off x="3238500" y="6513063"/>
            <a:ext cx="2667000" cy="273050"/>
          </a:xfrm>
          <a:prstGeom prst="rect">
            <a:avLst/>
          </a:prstGeom>
        </p:spPr>
        <p:txBody>
          <a:bodyPr vert="horz" lIns="91440" tIns="45720" rIns="91440" bIns="45720" rtlCol="0" anchor="ctr"/>
          <a:lstStyle>
            <a:lvl1pPr algn="l">
              <a:defRPr sz="14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bg1"/>
                </a:solidFill>
                <a:effectLst/>
                <a:uLnTx/>
                <a:uFillTx/>
                <a:latin typeface="+mn-lt"/>
                <a:ea typeface="+mn-ea"/>
                <a:cs typeface="+mn-cs"/>
              </a:rPr>
              <a:t>fueling business transformation</a:t>
            </a:r>
            <a:endParaRPr kumimoji="0" lang="en-US" sz="1100" b="0" i="1" u="none" strike="noStrike" kern="1200" cap="none" spc="0" normalizeH="0" baseline="0" noProof="0" dirty="0">
              <a:ln>
                <a:noFill/>
              </a:ln>
              <a:solidFill>
                <a:schemeClr val="bg1"/>
              </a:solidFill>
              <a:effectLst/>
              <a:uLnTx/>
              <a:uFillTx/>
              <a:latin typeface="+mn-lt"/>
              <a:ea typeface="+mn-ea"/>
              <a:cs typeface="+mn-cs"/>
            </a:endParaRPr>
          </a:p>
        </p:txBody>
      </p:sp>
      <p:pic>
        <p:nvPicPr>
          <p:cNvPr id="12" name="Picture 7"/>
          <p:cNvPicPr>
            <a:picLocks noChangeAspect="1" noChangeArrowheads="1"/>
          </p:cNvPicPr>
          <p:nvPr userDrawn="1"/>
        </p:nvPicPr>
        <p:blipFill>
          <a:blip r:embed="rId2" cstate="screen"/>
          <a:srcRect/>
          <a:stretch>
            <a:fillRect/>
          </a:stretch>
        </p:blipFill>
        <p:spPr bwMode="auto">
          <a:xfrm>
            <a:off x="0" y="0"/>
            <a:ext cx="9144000" cy="3657600"/>
          </a:xfrm>
          <a:prstGeom prst="rect">
            <a:avLst/>
          </a:prstGeom>
          <a:noFill/>
          <a:ln w="9525">
            <a:noFill/>
            <a:miter lim="800000"/>
            <a:headEnd/>
            <a:tailEnd/>
          </a:ln>
        </p:spPr>
      </p:pic>
      <p:sp>
        <p:nvSpPr>
          <p:cNvPr id="13" name="Rectangle 12"/>
          <p:cNvSpPr/>
          <p:nvPr userDrawn="1"/>
        </p:nvSpPr>
        <p:spPr>
          <a:xfrm>
            <a:off x="0" y="3657600"/>
            <a:ext cx="9144000" cy="45719"/>
          </a:xfrm>
          <a:prstGeom prst="rect">
            <a:avLst/>
          </a:prstGeom>
          <a:solidFill>
            <a:srgbClr val="FF9900"/>
          </a:solidFill>
          <a:ln w="57150" cmpd="sng">
            <a:noFill/>
          </a:ln>
          <a:effectLst>
            <a:outerShdw blurRad="50800" dist="38100" dir="5400000">
              <a:schemeClr val="tx1">
                <a:lumMod val="65000"/>
                <a:lumOff val="35000"/>
                <a:alpha val="4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 name="Title 1"/>
          <p:cNvSpPr txBox="1">
            <a:spLocks/>
          </p:cNvSpPr>
          <p:nvPr userDrawn="1"/>
        </p:nvSpPr>
        <p:spPr>
          <a:xfrm>
            <a:off x="381000" y="1277521"/>
            <a:ext cx="3581400" cy="838200"/>
          </a:xfrm>
          <a:prstGeom prst="rect">
            <a:avLst/>
          </a:prstGeom>
        </p:spPr>
        <p:txBody>
          <a:bodyPr vert="horz" lIns="91440" tIns="45720" rIns="91440" bIns="45720" rtlCol="0" anchor="ctr">
            <a:normAutofit/>
          </a:bodyPr>
          <a:lstStyle>
            <a:lvl1pPr algn="l">
              <a:defRPr sz="3600" b="1">
                <a:solidFill>
                  <a:schemeClr val="tx1"/>
                </a:solidFill>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bg1"/>
                </a:solidFill>
                <a:effectLst/>
                <a:uLnTx/>
                <a:uFillTx/>
                <a:latin typeface="+mj-lt"/>
                <a:ea typeface="+mj-ea"/>
                <a:cs typeface="+mj-cs"/>
              </a:rPr>
              <a:t>LiquidHub</a:t>
            </a:r>
            <a:endParaRPr kumimoji="0" lang="en-US" sz="4400" b="1" i="0" u="none" strike="noStrike" kern="1200" cap="none" spc="0" normalizeH="0" baseline="0" noProof="0" dirty="0">
              <a:ln>
                <a:noFill/>
              </a:ln>
              <a:solidFill>
                <a:schemeClr val="bg1"/>
              </a:solidFill>
              <a:effectLst/>
              <a:uLnTx/>
              <a:uFillTx/>
              <a:latin typeface="+mj-lt"/>
              <a:ea typeface="+mj-ea"/>
              <a:cs typeface="+mj-cs"/>
            </a:endParaRPr>
          </a:p>
        </p:txBody>
      </p:sp>
      <p:sp>
        <p:nvSpPr>
          <p:cNvPr id="15" name="Text Box 9"/>
          <p:cNvSpPr txBox="1">
            <a:spLocks noChangeArrowheads="1"/>
          </p:cNvSpPr>
          <p:nvPr userDrawn="1"/>
        </p:nvSpPr>
        <p:spPr bwMode="auto">
          <a:xfrm>
            <a:off x="406400" y="2099846"/>
            <a:ext cx="3429000" cy="338554"/>
          </a:xfrm>
          <a:prstGeom prst="rect">
            <a:avLst/>
          </a:prstGeom>
          <a:noFill/>
          <a:ln w="9525">
            <a:noFill/>
            <a:miter lim="800000"/>
            <a:headEnd/>
            <a:tailEnd/>
          </a:ln>
          <a:effectLst/>
        </p:spPr>
        <p:txBody>
          <a:bodyPr>
            <a:spAutoFit/>
          </a:bodyPr>
          <a:lstStyle/>
          <a:p>
            <a:pPr>
              <a:spcBef>
                <a:spcPct val="50000"/>
              </a:spcBef>
            </a:pPr>
            <a:r>
              <a:rPr lang="en-US" sz="1600" dirty="0" smtClean="0">
                <a:solidFill>
                  <a:srgbClr val="FFFFFF"/>
                </a:solidFill>
                <a:latin typeface="+mn-lt"/>
              </a:rPr>
              <a:t>consulting </a:t>
            </a:r>
            <a:r>
              <a:rPr lang="en-US" sz="1600" dirty="0">
                <a:solidFill>
                  <a:srgbClr val="FFFFFF"/>
                </a:solidFill>
                <a:latin typeface="+mn-lt"/>
              </a:rPr>
              <a:t>| </a:t>
            </a:r>
            <a:r>
              <a:rPr lang="en-US" sz="1600" dirty="0" smtClean="0">
                <a:solidFill>
                  <a:srgbClr val="FFFFFF"/>
                </a:solidFill>
                <a:latin typeface="+mn-lt"/>
              </a:rPr>
              <a:t>solutions </a:t>
            </a:r>
            <a:r>
              <a:rPr lang="en-US" sz="1600" dirty="0">
                <a:solidFill>
                  <a:srgbClr val="FFFFFF"/>
                </a:solidFill>
                <a:latin typeface="+mn-lt"/>
              </a:rPr>
              <a:t>| </a:t>
            </a:r>
            <a:r>
              <a:rPr lang="en-US" sz="1600" dirty="0" smtClean="0">
                <a:solidFill>
                  <a:srgbClr val="FFFFFF"/>
                </a:solidFill>
                <a:latin typeface="+mn-lt"/>
              </a:rPr>
              <a:t>outsourcing  </a:t>
            </a:r>
            <a:endParaRPr lang="en-US" sz="1600" dirty="0">
              <a:solidFill>
                <a:srgbClr val="FFFFFF"/>
              </a:solidFill>
              <a:latin typeface="+mn-lt"/>
            </a:endParaRPr>
          </a:p>
        </p:txBody>
      </p:sp>
      <p:cxnSp>
        <p:nvCxnSpPr>
          <p:cNvPr id="21" name="Straight Connector 20"/>
          <p:cNvCxnSpPr/>
          <p:nvPr userDrawn="1"/>
        </p:nvCxnSpPr>
        <p:spPr>
          <a:xfrm>
            <a:off x="439271" y="2106705"/>
            <a:ext cx="3039035" cy="0"/>
          </a:xfrm>
          <a:prstGeom prst="line">
            <a:avLst/>
          </a:prstGeom>
          <a:ln w="19050">
            <a:solidFill>
              <a:srgbClr val="FF9900"/>
            </a:solidFill>
          </a:ln>
        </p:spPr>
        <p:style>
          <a:lnRef idx="2">
            <a:schemeClr val="accent1"/>
          </a:lnRef>
          <a:fillRef idx="0">
            <a:schemeClr val="accent1"/>
          </a:fillRef>
          <a:effectRef idx="1">
            <a:schemeClr val="accent1"/>
          </a:effectRef>
          <a:fontRef idx="minor">
            <a:schemeClr val="tx1"/>
          </a:fontRef>
        </p:style>
      </p:cxnSp>
      <p:pic>
        <p:nvPicPr>
          <p:cNvPr id="22" name="Picture 21" descr="tech_image4.jpg"/>
          <p:cNvPicPr>
            <a:picLocks/>
          </p:cNvPicPr>
          <p:nvPr userDrawn="1"/>
        </p:nvPicPr>
        <p:blipFill>
          <a:blip r:embed="rId3" cstate="screen"/>
          <a:stretch>
            <a:fillRect/>
          </a:stretch>
        </p:blipFill>
        <p:spPr>
          <a:xfrm>
            <a:off x="6132045" y="2895600"/>
            <a:ext cx="1375710" cy="1078992"/>
          </a:xfrm>
          <a:prstGeom prst="rect">
            <a:avLst/>
          </a:prstGeom>
          <a:ln w="25400" cap="flat" cmpd="sng" algn="ctr">
            <a:solidFill>
              <a:srgbClr val="FF9900"/>
            </a:solidFill>
            <a:prstDash val="solid"/>
            <a:round/>
            <a:headEnd type="none" w="med" len="med"/>
            <a:tailEnd type="none" w="med" len="med"/>
          </a:ln>
          <a:effectLst>
            <a:reflection blurRad="6350" stA="50000" endA="300" endPos="55000" dir="5400000" sy="-100000" algn="bl" rotWithShape="0"/>
          </a:effectLst>
        </p:spPr>
      </p:pic>
      <p:pic>
        <p:nvPicPr>
          <p:cNvPr id="23" name="Picture 2" descr="C:\Users\Ram\AppData\Local\Microsoft\Windows\Temporary Internet Files\Content.IE5\ROAOJUDE\MPj04424410000[1].jpg"/>
          <p:cNvPicPr>
            <a:picLocks noChangeAspect="1" noChangeArrowheads="1"/>
          </p:cNvPicPr>
          <p:nvPr userDrawn="1"/>
        </p:nvPicPr>
        <p:blipFill>
          <a:blip r:embed="rId4" cstate="screen"/>
          <a:srcRect/>
          <a:stretch>
            <a:fillRect/>
          </a:stretch>
        </p:blipFill>
        <p:spPr bwMode="auto">
          <a:xfrm>
            <a:off x="4648200" y="2896629"/>
            <a:ext cx="1371600" cy="1076934"/>
          </a:xfrm>
          <a:prstGeom prst="rect">
            <a:avLst/>
          </a:prstGeom>
          <a:noFill/>
          <a:ln w="25400" cap="flat" cmpd="sng" algn="ctr">
            <a:solidFill>
              <a:srgbClr val="FF9900"/>
            </a:solidFill>
            <a:prstDash val="solid"/>
            <a:round/>
            <a:headEnd type="none" w="med" len="med"/>
            <a:tailEnd type="none" w="med" len="med"/>
          </a:ln>
          <a:effectLst>
            <a:reflection blurRad="6350" stA="52000" endA="300" endPos="35000" dir="5400000" sy="-100000" algn="bl" rotWithShape="0"/>
          </a:effectLst>
        </p:spPr>
      </p:pic>
      <p:pic>
        <p:nvPicPr>
          <p:cNvPr id="24" name="Picture 8" descr="C:\Users\Ram\AppData\Local\Microsoft\Windows\Temporary Internet Files\Content.IE5\XBZNMR35\MPj04447870000[1].jpg"/>
          <p:cNvPicPr>
            <a:picLocks noChangeAspect="1" noChangeArrowheads="1"/>
          </p:cNvPicPr>
          <p:nvPr userDrawn="1"/>
        </p:nvPicPr>
        <p:blipFill>
          <a:blip r:embed="rId5" cstate="screen"/>
          <a:srcRect/>
          <a:stretch>
            <a:fillRect/>
          </a:stretch>
        </p:blipFill>
        <p:spPr bwMode="auto">
          <a:xfrm>
            <a:off x="7620000" y="2901696"/>
            <a:ext cx="1381468" cy="1066800"/>
          </a:xfrm>
          <a:prstGeom prst="rect">
            <a:avLst/>
          </a:prstGeom>
          <a:noFill/>
          <a:ln w="25400" cap="flat" cmpd="sng" algn="ctr">
            <a:solidFill>
              <a:srgbClr val="FF9900"/>
            </a:solidFill>
            <a:prstDash val="solid"/>
            <a:round/>
            <a:headEnd type="none" w="med" len="med"/>
            <a:tailEnd type="none" w="med" len="med"/>
          </a:ln>
          <a:effectLst>
            <a:reflection blurRad="6350" stA="52000" endA="300" endPos="35000" dir="5400000" sy="-100000" algn="bl" rotWithShape="0"/>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7"/>
          <p:cNvPicPr>
            <a:picLocks noChangeAspect="1" noChangeArrowheads="1"/>
          </p:cNvPicPr>
          <p:nvPr userDrawn="1"/>
        </p:nvPicPr>
        <p:blipFill>
          <a:blip r:embed="rId2" cstate="screen"/>
          <a:srcRect/>
          <a:stretch>
            <a:fillRect/>
          </a:stretch>
        </p:blipFill>
        <p:spPr bwMode="auto">
          <a:xfrm>
            <a:off x="0" y="0"/>
            <a:ext cx="9144000" cy="762000"/>
          </a:xfrm>
          <a:prstGeom prst="rect">
            <a:avLst/>
          </a:prstGeom>
          <a:noFill/>
          <a:ln w="9525">
            <a:noFill/>
            <a:miter lim="800000"/>
            <a:headEnd/>
            <a:tailEnd/>
          </a:ln>
        </p:spPr>
      </p:pic>
      <p:sp>
        <p:nvSpPr>
          <p:cNvPr id="15" name="Footer Placeholder 4"/>
          <p:cNvSpPr txBox="1">
            <a:spLocks/>
          </p:cNvSpPr>
          <p:nvPr userDrawn="1"/>
        </p:nvSpPr>
        <p:spPr>
          <a:xfrm>
            <a:off x="3238500" y="6513063"/>
            <a:ext cx="2667000" cy="273050"/>
          </a:xfrm>
          <a:prstGeom prst="rect">
            <a:avLst/>
          </a:prstGeom>
        </p:spPr>
        <p:txBody>
          <a:bodyPr vert="horz" lIns="91440" tIns="45720" rIns="91440" bIns="45720" rtlCol="0" anchor="ctr"/>
          <a:lstStyle>
            <a:lvl1pPr algn="l">
              <a:defRPr sz="14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bg1"/>
                </a:solidFill>
                <a:effectLst/>
                <a:uLnTx/>
                <a:uFillTx/>
                <a:latin typeface="+mn-lt"/>
                <a:ea typeface="+mn-ea"/>
                <a:cs typeface="+mn-cs"/>
              </a:rPr>
              <a:t>fueling business transformation</a:t>
            </a:r>
            <a:endParaRPr kumimoji="0" lang="en-US" sz="1100" b="0" i="1" u="none" strike="noStrike" kern="1200" cap="none" spc="0" normalizeH="0" baseline="0" noProof="0" dirty="0">
              <a:ln>
                <a:noFill/>
              </a:ln>
              <a:solidFill>
                <a:schemeClr val="bg1"/>
              </a:solidFill>
              <a:effectLst/>
              <a:uLnTx/>
              <a:uFillTx/>
              <a:latin typeface="+mn-lt"/>
              <a:ea typeface="+mn-ea"/>
              <a:cs typeface="+mn-cs"/>
            </a:endParaRPr>
          </a:p>
        </p:txBody>
      </p:sp>
      <p:sp>
        <p:nvSpPr>
          <p:cNvPr id="16"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2" name="Title 1"/>
          <p:cNvSpPr>
            <a:spLocks noGrp="1"/>
          </p:cNvSpPr>
          <p:nvPr>
            <p:ph type="title"/>
          </p:nvPr>
        </p:nvSpPr>
        <p:spPr>
          <a:xfrm>
            <a:off x="228600" y="0"/>
            <a:ext cx="8915400" cy="762000"/>
          </a:xfrm>
        </p:spPr>
        <p:txBody>
          <a:bodyPr>
            <a:normAutofit/>
          </a:bodyPr>
          <a:lstStyle>
            <a:lvl1pPr algn="l">
              <a:defRPr sz="2400">
                <a:solidFill>
                  <a:schemeClr val="bg1"/>
                </a:solidFill>
              </a:defRPr>
            </a:lvl1pPr>
          </a:lstStyle>
          <a:p>
            <a:r>
              <a:rPr lang="en-US" smtClean="0"/>
              <a:t>Click to edit Master title style</a:t>
            </a:r>
            <a:endParaRPr lang="en-US" dirty="0"/>
          </a:p>
        </p:txBody>
      </p:sp>
      <p:sp>
        <p:nvSpPr>
          <p:cNvPr id="3" name="Content Placeholder 2"/>
          <p:cNvSpPr>
            <a:spLocks noGrp="1"/>
          </p:cNvSpPr>
          <p:nvPr userDrawn="1">
            <p:ph idx="1"/>
          </p:nvPr>
        </p:nvSpPr>
        <p:spPr>
          <a:xfrm>
            <a:off x="228600" y="914400"/>
            <a:ext cx="8686800" cy="5334000"/>
          </a:xfrm>
        </p:spPr>
        <p:txBody>
          <a:bodyPr>
            <a:normAutofit/>
          </a:bodyPr>
          <a:lstStyle>
            <a:lvl1pPr>
              <a:buClr>
                <a:schemeClr val="tx2">
                  <a:lumMod val="75000"/>
                </a:schemeClr>
              </a:buClr>
              <a:defRPr sz="2400"/>
            </a:lvl1pPr>
            <a:lvl2pPr>
              <a:buClr>
                <a:schemeClr val="tx2">
                  <a:lumMod val="75000"/>
                </a:schemeClr>
              </a:buClr>
              <a:defRPr sz="2000"/>
            </a:lvl2pPr>
            <a:lvl3pPr>
              <a:buClr>
                <a:schemeClr val="tx2">
                  <a:lumMod val="75000"/>
                </a:schemeClr>
              </a:buClr>
              <a:defRPr sz="1800"/>
            </a:lvl3pPr>
            <a:lvl4pPr>
              <a:buClr>
                <a:schemeClr val="tx2">
                  <a:lumMod val="75000"/>
                </a:schemeClr>
              </a:buClr>
              <a:defRPr sz="1600"/>
            </a:lvl4pPr>
            <a:lvl5pPr>
              <a:buClr>
                <a:schemeClr val="tx2">
                  <a:lumMod val="75000"/>
                </a:schemeClr>
              </a:buCl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648200"/>
            <a:ext cx="7772400" cy="1120775"/>
          </a:xfrm>
        </p:spPr>
        <p:txBody>
          <a:bodyPr anchor="t">
            <a:normAutofit/>
          </a:bodyPr>
          <a:lstStyle>
            <a:lvl1pPr algn="l">
              <a:defRPr sz="3200" b="0" cap="none">
                <a:solidFill>
                  <a:schemeClr val="tx1">
                    <a:lumMod val="50000"/>
                    <a:lumOff val="50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8600" y="914400"/>
            <a:ext cx="4267200" cy="53340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914400"/>
            <a:ext cx="4267200" cy="53340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28600" y="914400"/>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 y="1554162"/>
            <a:ext cx="4267200" cy="4694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1" y="914400"/>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8201" y="1554162"/>
            <a:ext cx="4267200" cy="4694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o Foo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2"/>
          <p:cNvSpPr/>
          <p:nvPr userDrawn="1"/>
        </p:nvSpPr>
        <p:spPr>
          <a:xfrm>
            <a:off x="0" y="762000"/>
            <a:ext cx="9144000" cy="6096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New-blue-back-logo.jpg"/>
          <p:cNvPicPr>
            <a:picLocks noChangeAspect="1"/>
          </p:cNvPicPr>
          <p:nvPr/>
        </p:nvPicPr>
        <p:blipFill>
          <a:blip r:embed="rId10" cstate="screen"/>
          <a:stretch>
            <a:fillRect/>
          </a:stretch>
        </p:blipFill>
        <p:spPr>
          <a:xfrm>
            <a:off x="0" y="6400800"/>
            <a:ext cx="9144000" cy="457200"/>
          </a:xfrm>
          <a:prstGeom prst="rect">
            <a:avLst/>
          </a:prstGeom>
        </p:spPr>
      </p:pic>
      <p:pic>
        <p:nvPicPr>
          <p:cNvPr id="7" name="Picture 7"/>
          <p:cNvPicPr>
            <a:picLocks noChangeAspect="1" noChangeArrowheads="1"/>
          </p:cNvPicPr>
          <p:nvPr/>
        </p:nvPicPr>
        <p:blipFill>
          <a:blip r:embed="rId11" cstate="screen"/>
          <a:srcRect/>
          <a:stretch>
            <a:fillRect/>
          </a:stretch>
        </p:blipFill>
        <p:spPr bwMode="auto">
          <a:xfrm>
            <a:off x="0" y="0"/>
            <a:ext cx="9144000" cy="762000"/>
          </a:xfrm>
          <a:prstGeom prst="rect">
            <a:avLst/>
          </a:prstGeom>
          <a:noFill/>
          <a:ln w="9525">
            <a:noFill/>
            <a:miter lim="800000"/>
            <a:headEnd/>
            <a:tailEnd/>
          </a:ln>
        </p:spPr>
      </p:pic>
      <p:sp>
        <p:nvSpPr>
          <p:cNvPr id="2" name="Title Placeholder 1"/>
          <p:cNvSpPr>
            <a:spLocks noGrp="1"/>
          </p:cNvSpPr>
          <p:nvPr>
            <p:ph type="title"/>
          </p:nvPr>
        </p:nvSpPr>
        <p:spPr>
          <a:xfrm>
            <a:off x="228600" y="0"/>
            <a:ext cx="8915400" cy="762000"/>
          </a:xfrm>
          <a:prstGeom prst="rect">
            <a:avLst/>
          </a:prstGeom>
        </p:spPr>
        <p:txBody>
          <a:bodyPr vert="horz" lIns="91440" tIns="0" rIns="91440" bIns="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8600" y="914400"/>
            <a:ext cx="8686800" cy="5334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Footer Placeholder 4"/>
          <p:cNvSpPr txBox="1">
            <a:spLocks/>
          </p:cNvSpPr>
          <p:nvPr/>
        </p:nvSpPr>
        <p:spPr>
          <a:xfrm>
            <a:off x="3238500" y="6513063"/>
            <a:ext cx="2667000" cy="273050"/>
          </a:xfrm>
          <a:prstGeom prst="rect">
            <a:avLst/>
          </a:prstGeom>
        </p:spPr>
        <p:txBody>
          <a:bodyPr vert="horz" lIns="91440" tIns="45720" rIns="91440" bIns="45720" rtlCol="0" anchor="ctr"/>
          <a:lstStyle>
            <a:lvl1pPr algn="l">
              <a:defRPr sz="14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bg1"/>
                </a:solidFill>
                <a:effectLst/>
                <a:uLnTx/>
                <a:uFillTx/>
                <a:latin typeface="+mn-lt"/>
                <a:ea typeface="+mn-ea"/>
                <a:cs typeface="+mn-cs"/>
              </a:rPr>
              <a:t>fueling business transformation</a:t>
            </a:r>
            <a:endParaRPr kumimoji="0" lang="en-US" sz="1100" b="0" i="1" u="none" strike="noStrike" kern="1200" cap="none" spc="0" normalizeH="0" baseline="0" noProof="0" dirty="0">
              <a:ln>
                <a:noFill/>
              </a:ln>
              <a:solidFill>
                <a:schemeClr val="bg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Lst>
  <p:txStyles>
    <p:titleStyle>
      <a:lvl1pPr algn="l" defTabSz="914400" rtl="0" eaLnBrk="1" latinLnBrk="0" hangingPunct="1">
        <a:spcBef>
          <a:spcPct val="0"/>
        </a:spcBef>
        <a:buNone/>
        <a:defRPr lang="en-US" sz="2400" kern="1200">
          <a:solidFill>
            <a:schemeClr val="bg1"/>
          </a:solidFill>
          <a:latin typeface="+mj-lt"/>
          <a:ea typeface="+mj-ea"/>
          <a:cs typeface="+mj-cs"/>
        </a:defRPr>
      </a:lvl1pPr>
    </p:titleStyle>
    <p:bodyStyle>
      <a:lvl1pPr marL="233363" indent="-233363" algn="l" defTabSz="914400" rtl="0" eaLnBrk="1" latinLnBrk="0" hangingPunct="1">
        <a:spcBef>
          <a:spcPct val="20000"/>
        </a:spcBef>
        <a:buClr>
          <a:srgbClr val="0070C0"/>
        </a:buClr>
        <a:buFont typeface="Arial" pitchFamily="34" charset="0"/>
        <a:buChar char="•"/>
        <a:defRPr lang="en-US" sz="2400" kern="1200" smtClean="0">
          <a:solidFill>
            <a:schemeClr val="tx1"/>
          </a:solidFill>
          <a:latin typeface="+mn-lt"/>
          <a:ea typeface="+mn-ea"/>
          <a:cs typeface="+mn-cs"/>
        </a:defRPr>
      </a:lvl1pPr>
      <a:lvl2pPr marL="631825" indent="-234950" algn="l" defTabSz="914400" rtl="0" eaLnBrk="1" latinLnBrk="0" hangingPunct="1">
        <a:spcBef>
          <a:spcPct val="20000"/>
        </a:spcBef>
        <a:buClr>
          <a:srgbClr val="0070C0"/>
        </a:buClr>
        <a:buFont typeface="Arial" pitchFamily="34" charset="0"/>
        <a:buChar char="–"/>
        <a:defRPr lang="en-US" sz="2000" kern="1200" smtClean="0">
          <a:solidFill>
            <a:schemeClr val="tx1"/>
          </a:solidFill>
          <a:latin typeface="+mn-lt"/>
          <a:ea typeface="+mn-ea"/>
          <a:cs typeface="+mn-cs"/>
        </a:defRPr>
      </a:lvl2pPr>
      <a:lvl3pPr marL="1143000" indent="-168275" algn="l" defTabSz="914400" rtl="0" eaLnBrk="1" latinLnBrk="0" hangingPunct="1">
        <a:spcBef>
          <a:spcPct val="20000"/>
        </a:spcBef>
        <a:buClr>
          <a:srgbClr val="0070C0"/>
        </a:buClr>
        <a:buFont typeface="Arial" pitchFamily="34" charset="0"/>
        <a:buChar char="•"/>
        <a:defRPr lang="en-US" sz="1800" kern="1200" smtClean="0">
          <a:solidFill>
            <a:schemeClr val="tx1"/>
          </a:solidFill>
          <a:latin typeface="+mn-lt"/>
          <a:ea typeface="+mn-ea"/>
          <a:cs typeface="+mn-cs"/>
        </a:defRPr>
      </a:lvl3pPr>
      <a:lvl4pPr marL="1600200" indent="-168275" algn="l" defTabSz="914400" rtl="0" eaLnBrk="1" latinLnBrk="0" hangingPunct="1">
        <a:spcBef>
          <a:spcPct val="20000"/>
        </a:spcBef>
        <a:buClr>
          <a:srgbClr val="0070C0"/>
        </a:buClr>
        <a:buFont typeface="Arial" pitchFamily="34" charset="0"/>
        <a:buChar char="–"/>
        <a:defRPr lang="en-US" sz="1600" kern="1200" smtClean="0">
          <a:solidFill>
            <a:schemeClr val="tx1"/>
          </a:solidFill>
          <a:latin typeface="+mn-lt"/>
          <a:ea typeface="+mn-ea"/>
          <a:cs typeface="+mn-cs"/>
        </a:defRPr>
      </a:lvl4pPr>
      <a:lvl5pPr marL="2057400" indent="-228600" algn="l" defTabSz="914400" rtl="0" eaLnBrk="1" latinLnBrk="0" hangingPunct="1">
        <a:spcBef>
          <a:spcPct val="20000"/>
        </a:spcBef>
        <a:buClr>
          <a:srgbClr val="0070C0"/>
        </a:buClr>
        <a:buFont typeface="Arial" pitchFamily="34" charset="0"/>
        <a:buChar char="»"/>
        <a:defRPr lang="en-US"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topachievement.com/smart.html" TargetMode="External"/><Relationship Id="rId5" Type="http://schemas.openxmlformats.org/officeDocument/2006/relationships/image" Target="../media/image12.jpe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pm.versionone.com/Trial_AgileProjects.html?gclid=CIefiMfEkrwCFcUA4godmlgAKA" TargetMode="External"/><Relationship Id="rId5" Type="http://schemas.openxmlformats.org/officeDocument/2006/relationships/image" Target="../media/image9.png"/><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6.jpeg"/><Relationship Id="rId5" Type="http://schemas.openxmlformats.org/officeDocument/2006/relationships/image" Target="../media/image9.pn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50" y="3665366"/>
            <a:ext cx="4632013" cy="632313"/>
          </a:xfrm>
        </p:spPr>
        <p:txBody>
          <a:bodyPr>
            <a:noAutofit/>
          </a:bodyPr>
          <a:lstStyle/>
          <a:p>
            <a:pPr algn="ctr"/>
            <a:r>
              <a:rPr lang="en-US" sz="2000" b="0" i="1" dirty="0">
                <a:solidFill>
                  <a:srgbClr val="002060"/>
                </a:solidFill>
                <a:effectLst>
                  <a:outerShdw blurRad="38100" dist="38100" dir="2700000" algn="tl">
                    <a:srgbClr val="000000">
                      <a:alpha val="43137"/>
                    </a:srgbClr>
                  </a:outerShdw>
                </a:effectLst>
              </a:rPr>
              <a:t>AN AGILE </a:t>
            </a:r>
            <a:r>
              <a:rPr lang="en-US" sz="2000" b="0" i="1" dirty="0" smtClean="0">
                <a:solidFill>
                  <a:srgbClr val="002060"/>
                </a:solidFill>
                <a:effectLst>
                  <a:outerShdw blurRad="38100" dist="38100" dir="2700000" algn="tl">
                    <a:srgbClr val="000000">
                      <a:alpha val="43137"/>
                    </a:srgbClr>
                  </a:outerShdw>
                </a:effectLst>
              </a:rPr>
              <a:t>DEVELOPMENT </a:t>
            </a:r>
            <a:r>
              <a:rPr lang="en-US" sz="2000" b="0" i="1" dirty="0">
                <a:solidFill>
                  <a:srgbClr val="002060"/>
                </a:solidFill>
                <a:effectLst>
                  <a:outerShdw blurRad="38100" dist="38100" dir="2700000" algn="tl">
                    <a:srgbClr val="000000">
                      <a:alpha val="43137"/>
                    </a:srgbClr>
                  </a:outerShdw>
                </a:effectLst>
              </a:rPr>
              <a:t>METHODOLOGY</a:t>
            </a:r>
          </a:p>
        </p:txBody>
      </p:sp>
      <p:sp>
        <p:nvSpPr>
          <p:cNvPr id="6" name="Subtitle 2"/>
          <p:cNvSpPr txBox="1">
            <a:spLocks/>
          </p:cNvSpPr>
          <p:nvPr/>
        </p:nvSpPr>
        <p:spPr>
          <a:xfrm>
            <a:off x="35450" y="6521553"/>
            <a:ext cx="2204055" cy="274453"/>
          </a:xfrm>
          <a:prstGeom prst="rect">
            <a:avLst/>
          </a:prstGeom>
        </p:spPr>
        <p:txBody>
          <a:bodyPr vert="horz" lIns="91440" tIns="45720" rIns="91440" bIns="45720" rtlCol="0">
            <a:normAutofit/>
          </a:bodyPr>
          <a:lstStyle>
            <a:lvl1pPr marL="0" indent="0" algn="l" defTabSz="914400" rtl="0" eaLnBrk="1" latinLnBrk="0" hangingPunct="1">
              <a:spcBef>
                <a:spcPct val="20000"/>
              </a:spcBef>
              <a:buClr>
                <a:srgbClr val="0070C0"/>
              </a:buClr>
              <a:buFont typeface="Arial" pitchFamily="34" charset="0"/>
              <a:buNone/>
              <a:defRPr lang="en-US" sz="2000" kern="1200">
                <a:solidFill>
                  <a:schemeClr val="tx1">
                    <a:lumMod val="50000"/>
                    <a:lumOff val="50000"/>
                  </a:schemeClr>
                </a:solidFill>
                <a:latin typeface="+mj-lt"/>
                <a:ea typeface="+mn-ea"/>
                <a:cs typeface="Arial" pitchFamily="34" charset="0"/>
              </a:defRPr>
            </a:lvl1pPr>
            <a:lvl2pPr marL="457200" indent="0" algn="ctr" defTabSz="914400" rtl="0" eaLnBrk="1" latinLnBrk="0" hangingPunct="1">
              <a:spcBef>
                <a:spcPct val="20000"/>
              </a:spcBef>
              <a:buClr>
                <a:srgbClr val="0070C0"/>
              </a:buClr>
              <a:buFont typeface="Arial" pitchFamily="34" charset="0"/>
              <a:buNone/>
              <a:defRPr lang="en-US"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0070C0"/>
              </a:buClr>
              <a:buFont typeface="Arial" pitchFamily="34" charset="0"/>
              <a:buNone/>
              <a:defRPr lang="en-US"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0070C0"/>
              </a:buClr>
              <a:buFont typeface="Arial" pitchFamily="34" charset="0"/>
              <a:buNone/>
              <a:defRPr lang="en-US"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0070C0"/>
              </a:buClr>
              <a:buFont typeface="Arial" pitchFamily="34" charset="0"/>
              <a:buNone/>
              <a:defRPr lang="en-US" sz="16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fld id="{BEC8922D-7E4B-4F23-913D-EF2D105C50FB}" type="datetime2">
              <a:rPr lang="en-US" sz="900" b="1" i="1" smtClean="0">
                <a:solidFill>
                  <a:schemeClr val="bg1"/>
                </a:solidFill>
                <a:effectLst>
                  <a:outerShdw blurRad="38100" dist="38100" dir="2700000" algn="tl">
                    <a:srgbClr val="000000">
                      <a:alpha val="43137"/>
                    </a:srgbClr>
                  </a:outerShdw>
                </a:effectLst>
              </a:rPr>
              <a:t>Wednesday, January 22, 2014</a:t>
            </a:fld>
            <a:endParaRPr lang="en-US" sz="900" b="1" i="1" dirty="0">
              <a:solidFill>
                <a:schemeClr val="bg1"/>
              </a:solidFill>
              <a:effectLst>
                <a:outerShdw blurRad="38100" dist="38100" dir="2700000" algn="tl">
                  <a:srgbClr val="000000">
                    <a:alpha val="43137"/>
                  </a:srgbClr>
                </a:outerShdw>
              </a:effectLst>
            </a:endParaRPr>
          </a:p>
        </p:txBody>
      </p:sp>
      <p:grpSp>
        <p:nvGrpSpPr>
          <p:cNvPr id="8" name="Group 7"/>
          <p:cNvGrpSpPr/>
          <p:nvPr/>
        </p:nvGrpSpPr>
        <p:grpSpPr>
          <a:xfrm>
            <a:off x="162345" y="4215417"/>
            <a:ext cx="8899533" cy="869689"/>
            <a:chOff x="162345" y="4344957"/>
            <a:chExt cx="8899533" cy="869689"/>
          </a:xfrm>
        </p:grpSpPr>
        <p:sp>
          <p:nvSpPr>
            <p:cNvPr id="7" name="Title 1"/>
            <p:cNvSpPr txBox="1">
              <a:spLocks/>
            </p:cNvSpPr>
            <p:nvPr/>
          </p:nvSpPr>
          <p:spPr>
            <a:xfrm>
              <a:off x="196848" y="4376446"/>
              <a:ext cx="8865030" cy="838200"/>
            </a:xfrm>
            <a:prstGeom prst="rect">
              <a:avLst/>
            </a:prstGeom>
          </p:spPr>
          <p:txBody>
            <a:bodyPr vert="horz" lIns="91440" tIns="0" rIns="91440" bIns="0" rtlCol="0" anchor="ctr">
              <a:noAutofit/>
            </a:bodyPr>
            <a:lstStyle>
              <a:lvl1pPr algn="l" defTabSz="914400" rtl="0" eaLnBrk="1" latinLnBrk="0" hangingPunct="1">
                <a:spcBef>
                  <a:spcPct val="0"/>
                </a:spcBef>
                <a:buNone/>
                <a:defRPr lang="en-US" sz="3600" b="1" kern="1200">
                  <a:solidFill>
                    <a:schemeClr val="tx1"/>
                  </a:solidFill>
                  <a:latin typeface="+mj-lt"/>
                  <a:ea typeface="+mj-ea"/>
                  <a:cs typeface="+mj-cs"/>
                </a:defRPr>
              </a:lvl1pPr>
            </a:lstStyle>
            <a:p>
              <a:pPr algn="ctr"/>
              <a:r>
                <a:rPr lang="en-US" sz="4400" cap="small" dirty="0" smtClean="0">
                  <a:solidFill>
                    <a:schemeClr val="accent5">
                      <a:lumMod val="60000"/>
                      <a:lumOff val="40000"/>
                    </a:schemeClr>
                  </a:solidFill>
                </a:rPr>
                <a:t>The Sprint Retrospective</a:t>
              </a:r>
              <a:endParaRPr lang="en-US" sz="4400" dirty="0">
                <a:solidFill>
                  <a:schemeClr val="accent5">
                    <a:lumMod val="60000"/>
                    <a:lumOff val="40000"/>
                  </a:schemeClr>
                </a:solidFill>
              </a:endParaRPr>
            </a:p>
          </p:txBody>
        </p:sp>
        <p:sp>
          <p:nvSpPr>
            <p:cNvPr id="5" name="Title 1"/>
            <p:cNvSpPr txBox="1">
              <a:spLocks/>
            </p:cNvSpPr>
            <p:nvPr/>
          </p:nvSpPr>
          <p:spPr>
            <a:xfrm>
              <a:off x="162345" y="4344957"/>
              <a:ext cx="8865030" cy="838200"/>
            </a:xfrm>
            <a:prstGeom prst="rect">
              <a:avLst/>
            </a:prstGeom>
          </p:spPr>
          <p:txBody>
            <a:bodyPr vert="horz" lIns="91440" tIns="0" rIns="91440" bIns="0" rtlCol="0" anchor="ctr">
              <a:noAutofit/>
            </a:bodyPr>
            <a:lstStyle>
              <a:lvl1pPr algn="l" defTabSz="914400" rtl="0" eaLnBrk="1" latinLnBrk="0" hangingPunct="1">
                <a:spcBef>
                  <a:spcPct val="0"/>
                </a:spcBef>
                <a:buNone/>
                <a:defRPr lang="en-US" sz="3600" b="1" kern="1200">
                  <a:solidFill>
                    <a:schemeClr val="tx1"/>
                  </a:solidFill>
                  <a:latin typeface="+mj-lt"/>
                  <a:ea typeface="+mj-ea"/>
                  <a:cs typeface="+mj-cs"/>
                </a:defRPr>
              </a:lvl1pPr>
            </a:lstStyle>
            <a:p>
              <a:pPr algn="ctr"/>
              <a:r>
                <a:rPr lang="en-US" sz="4400" cap="small" dirty="0" smtClean="0">
                  <a:solidFill>
                    <a:srgbClr val="002060"/>
                  </a:solidFill>
                </a:rPr>
                <a:t>The Sprint Retrospective</a:t>
              </a:r>
              <a:endParaRPr lang="en-US" sz="4400" dirty="0">
                <a:solidFill>
                  <a:srgbClr val="002060"/>
                </a:solidFill>
              </a:endParaRPr>
            </a:p>
          </p:txBody>
        </p:sp>
      </p:grpSp>
      <p:sp>
        <p:nvSpPr>
          <p:cNvPr id="3" name="Subtitle 2"/>
          <p:cNvSpPr>
            <a:spLocks noGrp="1"/>
          </p:cNvSpPr>
          <p:nvPr>
            <p:ph type="subTitle" idx="1"/>
          </p:nvPr>
        </p:nvSpPr>
        <p:spPr>
          <a:xfrm>
            <a:off x="3162300" y="5119608"/>
            <a:ext cx="2918460" cy="1165860"/>
          </a:xfrm>
        </p:spPr>
        <p:txBody>
          <a:bodyPr>
            <a:noAutofit/>
          </a:bodyPr>
          <a:lstStyle/>
          <a:p>
            <a:pPr algn="ctr"/>
            <a:r>
              <a:rPr lang="en-US" sz="1400" b="1" dirty="0" smtClean="0">
                <a:effectLst>
                  <a:outerShdw blurRad="38100" dist="38100" dir="2700000" algn="tl">
                    <a:srgbClr val="000000">
                      <a:alpha val="43137"/>
                    </a:srgbClr>
                  </a:outerShdw>
                </a:effectLst>
              </a:rPr>
              <a:t>The Agile Process Team</a:t>
            </a:r>
          </a:p>
          <a:p>
            <a:r>
              <a:rPr lang="en-US" sz="1200" b="1" dirty="0" smtClean="0"/>
              <a:t>Brad Huett</a:t>
            </a:r>
            <a:r>
              <a:rPr lang="en-US" sz="1200" b="1" dirty="0"/>
              <a:t>	</a:t>
            </a:r>
            <a:r>
              <a:rPr lang="en-US" sz="1200" b="1" dirty="0" smtClean="0"/>
              <a:t>	Don Kasner</a:t>
            </a:r>
          </a:p>
          <a:p>
            <a:r>
              <a:rPr lang="en-US" sz="1200" b="1" dirty="0" smtClean="0"/>
              <a:t>Megan Schmid	Dave Latham</a:t>
            </a:r>
          </a:p>
          <a:p>
            <a:r>
              <a:rPr lang="en-US" sz="1200" b="1" dirty="0" smtClean="0"/>
              <a:t>Erich Villasis		Steven Hill</a:t>
            </a:r>
          </a:p>
          <a:p>
            <a:r>
              <a:rPr lang="en-US" sz="1200" b="1" dirty="0"/>
              <a:t>Siva Natarajan	</a:t>
            </a:r>
            <a:r>
              <a:rPr lang="en-US" sz="1200" b="1" dirty="0" smtClean="0"/>
              <a:t>	Bryce </a:t>
            </a:r>
            <a:r>
              <a:rPr lang="en-US" sz="1200" b="1" dirty="0"/>
              <a:t>Budd</a:t>
            </a:r>
          </a:p>
          <a:p>
            <a:endParaRPr lang="en-US" sz="1200" b="1" dirty="0" smtClean="0"/>
          </a:p>
          <a:p>
            <a:endParaRPr lang="en-US" sz="1200" b="1" dirty="0" smtClean="0"/>
          </a:p>
          <a:p>
            <a:endParaRPr lang="en-US" sz="1200" b="1" dirty="0" smtClean="0"/>
          </a:p>
        </p:txBody>
      </p:sp>
      <p:sp>
        <p:nvSpPr>
          <p:cNvPr id="11" name="Rectangle 10"/>
          <p:cNvSpPr/>
          <p:nvPr/>
        </p:nvSpPr>
        <p:spPr>
          <a:xfrm>
            <a:off x="5238425" y="151855"/>
            <a:ext cx="3638459" cy="2877565"/>
          </a:xfrm>
          <a:prstGeom prst="rect">
            <a:avLst/>
          </a:prstGeom>
          <a:blipFill dpi="0" rotWithShape="1">
            <a:blip r:embed="rId2">
              <a:alphaModFix amt="46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smtClean="0">
              <a:solidFill>
                <a:schemeClr val="bg1"/>
              </a:solidFill>
            </a:endParaRPr>
          </a:p>
        </p:txBody>
      </p:sp>
    </p:spTree>
    <p:extLst>
      <p:ext uri="{BB962C8B-B14F-4D97-AF65-F5344CB8AC3E}">
        <p14:creationId xmlns:p14="http://schemas.microsoft.com/office/powerpoint/2010/main" val="693118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50"/>
                                        <p:tgtEl>
                                          <p:spTgt spid="3">
                                            <p:txEl>
                                              <p:pRg st="0" end="0"/>
                                            </p:txEl>
                                          </p:spTgt>
                                        </p:tgtEl>
                                      </p:cBhvr>
                                    </p:animEffect>
                                  </p:childTnLst>
                                </p:cTn>
                              </p:par>
                            </p:childTnLst>
                          </p:cTn>
                        </p:par>
                        <p:par>
                          <p:cTn id="11" fill="hold">
                            <p:stCondLst>
                              <p:cond delay="1500"/>
                            </p:stCondLst>
                            <p:childTnLst>
                              <p:par>
                                <p:cTn id="12" presetID="10" presetClass="entr" presetSubtype="0" fill="hold" grpId="0" nodeType="afterEffect">
                                  <p:stCondLst>
                                    <p:cond delay="50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750"/>
                                        <p:tgtEl>
                                          <p:spTgt spid="3">
                                            <p:txEl>
                                              <p:pRg st="1" end="1"/>
                                            </p:txEl>
                                          </p:spTgt>
                                        </p:tgtEl>
                                      </p:cBhvr>
                                    </p:animEffect>
                                  </p:childTnLst>
                                </p:cTn>
                              </p:par>
                            </p:childTnLst>
                          </p:cTn>
                        </p:par>
                        <p:par>
                          <p:cTn id="15" fill="hold">
                            <p:stCondLst>
                              <p:cond delay="2750"/>
                            </p:stCondLst>
                            <p:childTnLst>
                              <p:par>
                                <p:cTn id="16" presetID="10"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750"/>
                                        <p:tgtEl>
                                          <p:spTgt spid="3">
                                            <p:txEl>
                                              <p:pRg st="2" end="2"/>
                                            </p:txEl>
                                          </p:spTgt>
                                        </p:tgtEl>
                                      </p:cBhvr>
                                    </p:animEffect>
                                  </p:childTnLst>
                                </p:cTn>
                              </p:par>
                            </p:childTnLst>
                          </p:cTn>
                        </p:par>
                        <p:par>
                          <p:cTn id="19" fill="hold">
                            <p:stCondLst>
                              <p:cond delay="3500"/>
                            </p:stCondLst>
                            <p:childTnLst>
                              <p:par>
                                <p:cTn id="20" presetID="10" presetClass="entr" presetSubtype="0"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750"/>
                                        <p:tgtEl>
                                          <p:spTgt spid="3">
                                            <p:txEl>
                                              <p:pRg st="3" end="3"/>
                                            </p:txEl>
                                          </p:spTgt>
                                        </p:tgtEl>
                                      </p:cBhvr>
                                    </p:animEffect>
                                  </p:childTnLst>
                                </p:cTn>
                              </p:par>
                            </p:childTnLst>
                          </p:cTn>
                        </p:par>
                        <p:par>
                          <p:cTn id="23" fill="hold">
                            <p:stCondLst>
                              <p:cond delay="4250"/>
                            </p:stCondLst>
                            <p:childTnLst>
                              <p:par>
                                <p:cTn id="24" presetID="10" presetClass="entr" presetSubtype="0"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a:t>What is </a:t>
            </a:r>
            <a:r>
              <a:rPr lang="en-US" b="1" dirty="0" smtClean="0"/>
              <a:t>an Agile Sprint Retrospective?</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5" name="Rectangle 4"/>
          <p:cNvSpPr/>
          <p:nvPr/>
        </p:nvSpPr>
        <p:spPr>
          <a:xfrm>
            <a:off x="20981" y="718781"/>
            <a:ext cx="9069679" cy="1723549"/>
          </a:xfrm>
          <a:prstGeom prst="rect">
            <a:avLst/>
          </a:prstGeom>
        </p:spPr>
        <p:txBody>
          <a:bodyPr wrap="square">
            <a:spAutoFit/>
          </a:bodyPr>
          <a:lstStyle/>
          <a:p>
            <a:r>
              <a:rPr lang="en-US" sz="2800" b="1" dirty="0" smtClean="0">
                <a:solidFill>
                  <a:srgbClr val="1A2D65"/>
                </a:solidFill>
              </a:rPr>
              <a:t>Turning Sprint </a:t>
            </a:r>
            <a:r>
              <a:rPr lang="en-US" sz="2800" b="1" dirty="0" smtClean="0">
                <a:solidFill>
                  <a:srgbClr val="1A2D65"/>
                </a:solidFill>
              </a:rPr>
              <a:t>Metrics </a:t>
            </a:r>
            <a:r>
              <a:rPr lang="en-US" sz="2800" b="1" dirty="0" smtClean="0">
                <a:solidFill>
                  <a:srgbClr val="1A2D65"/>
                </a:solidFill>
              </a:rPr>
              <a:t>and Experiences into Sprint Wisdom</a:t>
            </a:r>
            <a:r>
              <a:rPr lang="en-US" sz="1600" b="1" dirty="0" smtClean="0"/>
              <a:t/>
            </a:r>
            <a:br>
              <a:rPr lang="en-US" sz="1600" b="1" dirty="0" smtClean="0"/>
            </a:br>
            <a:endParaRPr lang="en-US" sz="600" b="1" dirty="0"/>
          </a:p>
          <a:p>
            <a:r>
              <a:rPr lang="en-US" sz="1600" b="1" i="1" dirty="0">
                <a:solidFill>
                  <a:srgbClr val="1A2D65"/>
                </a:solidFill>
              </a:rPr>
              <a:t>The Sprint Retrospective Process creates Sprint Wisdom from the current Sprint </a:t>
            </a:r>
            <a:r>
              <a:rPr lang="en-US" sz="1600" b="1" i="1" dirty="0" smtClean="0">
                <a:solidFill>
                  <a:srgbClr val="1A2D65"/>
                </a:solidFill>
              </a:rPr>
              <a:t>iteration and is run by an assigned “Retrospective Master”. This can be any role but is generally the Agile Process Master.</a:t>
            </a:r>
          </a:p>
          <a:p>
            <a:endParaRPr lang="en-US" sz="800" b="1" i="1" dirty="0">
              <a:solidFill>
                <a:srgbClr val="1A2D65"/>
              </a:solidFill>
            </a:endParaRPr>
          </a:p>
          <a:p>
            <a:r>
              <a:rPr lang="en-US" sz="1600" b="1" i="1" dirty="0" smtClean="0">
                <a:solidFill>
                  <a:srgbClr val="1A2D65"/>
                </a:solidFill>
              </a:rPr>
              <a:t>By </a:t>
            </a:r>
            <a:r>
              <a:rPr lang="en-US" sz="1600" b="1" i="1" dirty="0">
                <a:solidFill>
                  <a:srgbClr val="1A2D65"/>
                </a:solidFill>
              </a:rPr>
              <a:t>organizing the Sprint Raw Data, Processed Information and </a:t>
            </a:r>
            <a:r>
              <a:rPr lang="en-US" sz="1600" b="1" i="1" dirty="0" smtClean="0">
                <a:solidFill>
                  <a:srgbClr val="1A2D65"/>
                </a:solidFill>
              </a:rPr>
              <a:t>related </a:t>
            </a:r>
            <a:r>
              <a:rPr lang="en-US" sz="1600" b="1" i="1" dirty="0">
                <a:solidFill>
                  <a:srgbClr val="1A2D65"/>
                </a:solidFill>
              </a:rPr>
              <a:t>Knowledge we can create reusable </a:t>
            </a:r>
            <a:r>
              <a:rPr lang="en-US" sz="1600" b="1" i="1" dirty="0" smtClean="0">
                <a:solidFill>
                  <a:srgbClr val="1A2D65"/>
                </a:solidFill>
              </a:rPr>
              <a:t>Sprint Wisdom </a:t>
            </a:r>
            <a:r>
              <a:rPr lang="en-US" sz="1600" b="1" i="1" dirty="0">
                <a:solidFill>
                  <a:srgbClr val="1A2D65"/>
                </a:solidFill>
              </a:rPr>
              <a:t>that will improve the results of future Sprint iterations.</a:t>
            </a:r>
            <a:endParaRPr lang="en-US" sz="600" b="1" dirty="0" smtClean="0">
              <a:solidFill>
                <a:srgbClr val="002060"/>
              </a:solidFill>
            </a:endParaRPr>
          </a:p>
        </p:txBody>
      </p:sp>
      <p:sp>
        <p:nvSpPr>
          <p:cNvPr id="2" name="Rectangle 1"/>
          <p:cNvSpPr/>
          <p:nvPr/>
        </p:nvSpPr>
        <p:spPr>
          <a:xfrm>
            <a:off x="2136564" y="2633286"/>
            <a:ext cx="6290678" cy="923330"/>
          </a:xfrm>
          <a:prstGeom prst="rect">
            <a:avLst/>
          </a:prstGeom>
        </p:spPr>
        <p:txBody>
          <a:bodyPr wrap="square">
            <a:spAutoFit/>
          </a:bodyPr>
          <a:lstStyle/>
          <a:p>
            <a:r>
              <a:rPr lang="en-US" b="1" i="1" dirty="0">
                <a:solidFill>
                  <a:schemeClr val="accent6">
                    <a:lumMod val="50000"/>
                  </a:schemeClr>
                </a:solidFill>
              </a:rPr>
              <a:t>Sprint Iteration Experiences a</a:t>
            </a:r>
            <a:r>
              <a:rPr lang="en-US" b="1" i="1" dirty="0" smtClean="0">
                <a:solidFill>
                  <a:schemeClr val="accent6">
                    <a:lumMod val="50000"/>
                  </a:schemeClr>
                </a:solidFill>
              </a:rPr>
              <a:t>re Discussed in the Retrospective</a:t>
            </a:r>
          </a:p>
          <a:p>
            <a:r>
              <a:rPr lang="en-US" b="1" i="1" dirty="0" smtClean="0">
                <a:solidFill>
                  <a:schemeClr val="accent6">
                    <a:lumMod val="50000"/>
                  </a:schemeClr>
                </a:solidFill>
              </a:rPr>
              <a:t>… For the Purpose of Gaining Wisdom </a:t>
            </a:r>
          </a:p>
          <a:p>
            <a:r>
              <a:rPr lang="en-US" b="1" i="1" dirty="0" smtClean="0">
                <a:solidFill>
                  <a:schemeClr val="accent6">
                    <a:lumMod val="50000"/>
                  </a:schemeClr>
                </a:solidFill>
              </a:rPr>
              <a:t>…… For Future Spring Planning and Execution</a:t>
            </a:r>
            <a:endParaRPr lang="en-US" b="1" i="1" dirty="0">
              <a:solidFill>
                <a:schemeClr val="accent6">
                  <a:lumMod val="50000"/>
                </a:schemeClr>
              </a:solidFill>
            </a:endParaRPr>
          </a:p>
        </p:txBody>
      </p:sp>
      <p:pic>
        <p:nvPicPr>
          <p:cNvPr id="1026" name="Picture 2" descr="C:\Users\BHuett\Dropbox\WordPress\Templates\Images\RawImages\NavBar\Wisdoms\Wisdom_04.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7992" y="2531389"/>
            <a:ext cx="1502832" cy="112712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5741" y="5913596"/>
            <a:ext cx="9123019" cy="553998"/>
          </a:xfrm>
          <a:prstGeom prst="rect">
            <a:avLst/>
          </a:prstGeom>
        </p:spPr>
        <p:txBody>
          <a:bodyPr wrap="square">
            <a:spAutoFit/>
          </a:bodyPr>
          <a:lstStyle/>
          <a:p>
            <a:pPr algn="ctr"/>
            <a:r>
              <a:rPr lang="en-US" sz="1500" b="1" i="1" dirty="0" smtClean="0">
                <a:solidFill>
                  <a:schemeClr val="accent6">
                    <a:lumMod val="50000"/>
                  </a:schemeClr>
                </a:solidFill>
              </a:rPr>
              <a:t>Sprint Wisdom gained during each Sprint iteration is available for immediate use to create new Data. This Information generates Sprint Knowledge used to gain reusable Sprint Iteration Wisdom for the new Sprint</a:t>
            </a:r>
            <a:endParaRPr lang="en-US" sz="1500" b="1" i="1" dirty="0">
              <a:solidFill>
                <a:schemeClr val="accent6">
                  <a:lumMod val="50000"/>
                </a:schemeClr>
              </a:solidFill>
            </a:endParaRPr>
          </a:p>
        </p:txBody>
      </p:sp>
      <p:pic>
        <p:nvPicPr>
          <p:cNvPr id="9" name="Picture 2" descr="C:\Users\BHuett\Dropbox\WordPress\Templates\Images\Content\NavPages\Wisdoms\WisdomTriangle.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38606" y="3664328"/>
            <a:ext cx="2597028" cy="207762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51460" y="3717668"/>
            <a:ext cx="5709259" cy="307777"/>
          </a:xfrm>
          <a:prstGeom prst="rect">
            <a:avLst/>
          </a:prstGeom>
        </p:spPr>
        <p:txBody>
          <a:bodyPr wrap="square">
            <a:spAutoFit/>
          </a:bodyPr>
          <a:lstStyle/>
          <a:p>
            <a:pPr algn="just"/>
            <a:r>
              <a:rPr lang="en-US" sz="1400" b="1" dirty="0" smtClean="0">
                <a:solidFill>
                  <a:srgbClr val="C00000"/>
                </a:solidFill>
              </a:rPr>
              <a:t>Sprint Data </a:t>
            </a:r>
            <a:r>
              <a:rPr lang="en-US" sz="1400" b="1" dirty="0" smtClean="0">
                <a:solidFill>
                  <a:schemeClr val="accent5">
                    <a:lumMod val="75000"/>
                  </a:schemeClr>
                </a:solidFill>
              </a:rPr>
              <a:t>– </a:t>
            </a:r>
            <a:r>
              <a:rPr lang="en-US" sz="1400" i="1" dirty="0" smtClean="0">
                <a:solidFill>
                  <a:schemeClr val="accent5">
                    <a:lumMod val="75000"/>
                  </a:schemeClr>
                </a:solidFill>
              </a:rPr>
              <a:t>Sprint Metric data is collected during the Sprint.</a:t>
            </a:r>
            <a:endParaRPr lang="en-US" i="1" dirty="0" smtClean="0">
              <a:solidFill>
                <a:schemeClr val="accent5">
                  <a:lumMod val="75000"/>
                </a:schemeClr>
              </a:solidFill>
            </a:endParaRPr>
          </a:p>
        </p:txBody>
      </p:sp>
      <p:sp>
        <p:nvSpPr>
          <p:cNvPr id="11" name="Rectangle 10"/>
          <p:cNvSpPr/>
          <p:nvPr/>
        </p:nvSpPr>
        <p:spPr>
          <a:xfrm>
            <a:off x="51458" y="3994965"/>
            <a:ext cx="5709259" cy="523220"/>
          </a:xfrm>
          <a:prstGeom prst="rect">
            <a:avLst/>
          </a:prstGeom>
        </p:spPr>
        <p:txBody>
          <a:bodyPr wrap="square">
            <a:spAutoFit/>
          </a:bodyPr>
          <a:lstStyle/>
          <a:p>
            <a:pPr algn="just"/>
            <a:r>
              <a:rPr lang="en-US" sz="1400" b="1" dirty="0" smtClean="0">
                <a:solidFill>
                  <a:srgbClr val="C00000"/>
                </a:solidFill>
              </a:rPr>
              <a:t>Sprint Information </a:t>
            </a:r>
            <a:r>
              <a:rPr lang="en-US" sz="1400" b="1" dirty="0" smtClean="0">
                <a:solidFill>
                  <a:schemeClr val="accent5">
                    <a:lumMod val="75000"/>
                  </a:schemeClr>
                </a:solidFill>
              </a:rPr>
              <a:t>– </a:t>
            </a:r>
            <a:r>
              <a:rPr lang="en-US" sz="1400" i="1" dirty="0" smtClean="0">
                <a:solidFill>
                  <a:schemeClr val="accent5">
                    <a:lumMod val="75000"/>
                  </a:schemeClr>
                </a:solidFill>
              </a:rPr>
              <a:t>Other information about the daily activities are assimilated and stored for correlation during the Sprint Retrospective.</a:t>
            </a:r>
            <a:endParaRPr lang="en-US" i="1" dirty="0" smtClean="0">
              <a:solidFill>
                <a:schemeClr val="accent5">
                  <a:lumMod val="75000"/>
                </a:schemeClr>
              </a:solidFill>
            </a:endParaRPr>
          </a:p>
        </p:txBody>
      </p:sp>
      <p:sp>
        <p:nvSpPr>
          <p:cNvPr id="12" name="Rectangle 11"/>
          <p:cNvSpPr/>
          <p:nvPr/>
        </p:nvSpPr>
        <p:spPr>
          <a:xfrm>
            <a:off x="51457" y="4434365"/>
            <a:ext cx="5709259" cy="954107"/>
          </a:xfrm>
          <a:prstGeom prst="rect">
            <a:avLst/>
          </a:prstGeom>
        </p:spPr>
        <p:txBody>
          <a:bodyPr wrap="square">
            <a:spAutoFit/>
          </a:bodyPr>
          <a:lstStyle/>
          <a:p>
            <a:pPr algn="just"/>
            <a:r>
              <a:rPr lang="en-US" sz="1400" b="1" dirty="0" smtClean="0">
                <a:solidFill>
                  <a:srgbClr val="C00000"/>
                </a:solidFill>
              </a:rPr>
              <a:t>Sprint Knowledge </a:t>
            </a:r>
            <a:r>
              <a:rPr lang="en-US" sz="1400" b="1" dirty="0" smtClean="0">
                <a:solidFill>
                  <a:schemeClr val="accent5">
                    <a:lumMod val="75000"/>
                  </a:schemeClr>
                </a:solidFill>
              </a:rPr>
              <a:t>– </a:t>
            </a:r>
            <a:r>
              <a:rPr lang="en-US" sz="1400" i="1" dirty="0" smtClean="0">
                <a:solidFill>
                  <a:schemeClr val="accent5">
                    <a:lumMod val="75000"/>
                  </a:schemeClr>
                </a:solidFill>
              </a:rPr>
              <a:t>The Sprint Retrospective analyzes and dissects the acquired Information and generates Knowledge about the Strengths, Weaknesses, Opportunities and Threats through the S.M.A.R.T. process of assessment</a:t>
            </a:r>
            <a:endParaRPr lang="en-US" i="1" dirty="0" smtClean="0">
              <a:solidFill>
                <a:schemeClr val="accent5">
                  <a:lumMod val="75000"/>
                </a:schemeClr>
              </a:solidFill>
            </a:endParaRPr>
          </a:p>
        </p:txBody>
      </p:sp>
      <p:sp>
        <p:nvSpPr>
          <p:cNvPr id="13" name="Rectangle 12"/>
          <p:cNvSpPr/>
          <p:nvPr/>
        </p:nvSpPr>
        <p:spPr>
          <a:xfrm>
            <a:off x="59081" y="5279262"/>
            <a:ext cx="5709259" cy="738664"/>
          </a:xfrm>
          <a:prstGeom prst="rect">
            <a:avLst/>
          </a:prstGeom>
        </p:spPr>
        <p:txBody>
          <a:bodyPr wrap="square">
            <a:spAutoFit/>
          </a:bodyPr>
          <a:lstStyle/>
          <a:p>
            <a:pPr algn="just"/>
            <a:r>
              <a:rPr lang="en-US" sz="1400" b="1" dirty="0" smtClean="0">
                <a:solidFill>
                  <a:srgbClr val="C00000"/>
                </a:solidFill>
              </a:rPr>
              <a:t>Sprint Wisdom </a:t>
            </a:r>
            <a:r>
              <a:rPr lang="en-US" sz="1400" b="1" dirty="0" smtClean="0">
                <a:solidFill>
                  <a:schemeClr val="accent5">
                    <a:lumMod val="75000"/>
                  </a:schemeClr>
                </a:solidFill>
              </a:rPr>
              <a:t>– </a:t>
            </a:r>
            <a:r>
              <a:rPr lang="en-US" sz="1400" i="1" dirty="0" smtClean="0">
                <a:solidFill>
                  <a:schemeClr val="accent5">
                    <a:lumMod val="75000"/>
                  </a:schemeClr>
                </a:solidFill>
              </a:rPr>
              <a:t>Wisdom is gained when Knowledge is put into use to create a positive result. The information from the retrospective is used immediately.</a:t>
            </a:r>
            <a:endParaRPr lang="en-US" i="1" dirty="0" smtClean="0">
              <a:solidFill>
                <a:schemeClr val="accent5">
                  <a:lumMod val="75000"/>
                </a:schemeClr>
              </a:solidFill>
            </a:endParaRPr>
          </a:p>
        </p:txBody>
      </p:sp>
    </p:spTree>
    <p:extLst>
      <p:ext uri="{BB962C8B-B14F-4D97-AF65-F5344CB8AC3E}">
        <p14:creationId xmlns:p14="http://schemas.microsoft.com/office/powerpoint/2010/main" val="3375056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500"/>
                                        <p:tgtEl>
                                          <p:spTgt spid="5"/>
                                        </p:tgtEl>
                                      </p:cBhvr>
                                    </p:animEffect>
                                  </p:childTnLst>
                                </p:cTn>
                              </p:par>
                            </p:childTnLst>
                          </p:cTn>
                        </p:par>
                        <p:par>
                          <p:cTn id="8" fill="hold">
                            <p:stCondLst>
                              <p:cond delay="1750"/>
                            </p:stCondLst>
                            <p:childTnLst>
                              <p:par>
                                <p:cTn id="9" presetID="53" presetClass="entr" presetSubtype="16" fill="hold" grpId="0" nodeType="afterEffect">
                                  <p:stCondLst>
                                    <p:cond delay="500"/>
                                  </p:stCondLst>
                                  <p:childTnLst>
                                    <p:set>
                                      <p:cBhvr>
                                        <p:cTn id="10" dur="1" fill="hold">
                                          <p:stCondLst>
                                            <p:cond delay="0"/>
                                          </p:stCondLst>
                                        </p:cTn>
                                        <p:tgtEl>
                                          <p:spTgt spid="2"/>
                                        </p:tgtEl>
                                        <p:attrNameLst>
                                          <p:attrName>style.visibility</p:attrName>
                                        </p:attrNameLst>
                                      </p:cBhvr>
                                      <p:to>
                                        <p:strVal val="visible"/>
                                      </p:to>
                                    </p:set>
                                    <p:anim calcmode="lin" valueType="num">
                                      <p:cBhvr>
                                        <p:cTn id="11" dur="1500" fill="hold"/>
                                        <p:tgtEl>
                                          <p:spTgt spid="2"/>
                                        </p:tgtEl>
                                        <p:attrNameLst>
                                          <p:attrName>ppt_w</p:attrName>
                                        </p:attrNameLst>
                                      </p:cBhvr>
                                      <p:tavLst>
                                        <p:tav tm="0">
                                          <p:val>
                                            <p:fltVal val="0"/>
                                          </p:val>
                                        </p:tav>
                                        <p:tav tm="100000">
                                          <p:val>
                                            <p:strVal val="#ppt_w"/>
                                          </p:val>
                                        </p:tav>
                                      </p:tavLst>
                                    </p:anim>
                                    <p:anim calcmode="lin" valueType="num">
                                      <p:cBhvr>
                                        <p:cTn id="12" dur="1500" fill="hold"/>
                                        <p:tgtEl>
                                          <p:spTgt spid="2"/>
                                        </p:tgtEl>
                                        <p:attrNameLst>
                                          <p:attrName>ppt_h</p:attrName>
                                        </p:attrNameLst>
                                      </p:cBhvr>
                                      <p:tavLst>
                                        <p:tav tm="0">
                                          <p:val>
                                            <p:fltVal val="0"/>
                                          </p:val>
                                        </p:tav>
                                        <p:tav tm="100000">
                                          <p:val>
                                            <p:strVal val="#ppt_h"/>
                                          </p:val>
                                        </p:tav>
                                      </p:tavLst>
                                    </p:anim>
                                    <p:animEffect transition="in" filter="fade">
                                      <p:cBhvr>
                                        <p:cTn id="13" dur="1500"/>
                                        <p:tgtEl>
                                          <p:spTgt spid="2"/>
                                        </p:tgtEl>
                                      </p:cBhvr>
                                    </p:animEffect>
                                  </p:childTnLst>
                                </p:cTn>
                              </p:par>
                            </p:childTnLst>
                          </p:cTn>
                        </p:par>
                        <p:par>
                          <p:cTn id="14" fill="hold">
                            <p:stCondLst>
                              <p:cond delay="3750"/>
                            </p:stCondLst>
                            <p:childTnLst>
                              <p:par>
                                <p:cTn id="15" presetID="53" presetClass="entr" presetSubtype="16" fill="hold" nodeType="afterEffect">
                                  <p:stCondLst>
                                    <p:cond delay="500"/>
                                  </p:stCondLst>
                                  <p:childTnLst>
                                    <p:set>
                                      <p:cBhvr>
                                        <p:cTn id="16" dur="1" fill="hold">
                                          <p:stCondLst>
                                            <p:cond delay="0"/>
                                          </p:stCondLst>
                                        </p:cTn>
                                        <p:tgtEl>
                                          <p:spTgt spid="1026"/>
                                        </p:tgtEl>
                                        <p:attrNameLst>
                                          <p:attrName>style.visibility</p:attrName>
                                        </p:attrNameLst>
                                      </p:cBhvr>
                                      <p:to>
                                        <p:strVal val="visible"/>
                                      </p:to>
                                    </p:set>
                                    <p:anim calcmode="lin" valueType="num">
                                      <p:cBhvr>
                                        <p:cTn id="17" dur="1500" fill="hold"/>
                                        <p:tgtEl>
                                          <p:spTgt spid="1026"/>
                                        </p:tgtEl>
                                        <p:attrNameLst>
                                          <p:attrName>ppt_w</p:attrName>
                                        </p:attrNameLst>
                                      </p:cBhvr>
                                      <p:tavLst>
                                        <p:tav tm="0">
                                          <p:val>
                                            <p:fltVal val="0"/>
                                          </p:val>
                                        </p:tav>
                                        <p:tav tm="100000">
                                          <p:val>
                                            <p:strVal val="#ppt_w"/>
                                          </p:val>
                                        </p:tav>
                                      </p:tavLst>
                                    </p:anim>
                                    <p:anim calcmode="lin" valueType="num">
                                      <p:cBhvr>
                                        <p:cTn id="18" dur="1500" fill="hold"/>
                                        <p:tgtEl>
                                          <p:spTgt spid="1026"/>
                                        </p:tgtEl>
                                        <p:attrNameLst>
                                          <p:attrName>ppt_h</p:attrName>
                                        </p:attrNameLst>
                                      </p:cBhvr>
                                      <p:tavLst>
                                        <p:tav tm="0">
                                          <p:val>
                                            <p:fltVal val="0"/>
                                          </p:val>
                                        </p:tav>
                                        <p:tav tm="100000">
                                          <p:val>
                                            <p:strVal val="#ppt_h"/>
                                          </p:val>
                                        </p:tav>
                                      </p:tavLst>
                                    </p:anim>
                                    <p:animEffect transition="in" filter="fade">
                                      <p:cBhvr>
                                        <p:cTn id="19" dur="1500"/>
                                        <p:tgtEl>
                                          <p:spTgt spid="1026"/>
                                        </p:tgtEl>
                                      </p:cBhvr>
                                    </p:animEffect>
                                  </p:childTnLst>
                                </p:cTn>
                              </p:par>
                            </p:childTnLst>
                          </p:cTn>
                        </p:par>
                        <p:par>
                          <p:cTn id="20" fill="hold">
                            <p:stCondLst>
                              <p:cond delay="5750"/>
                            </p:stCondLst>
                            <p:childTnLst>
                              <p:par>
                                <p:cTn id="21" presetID="10" presetClass="entr" presetSubtype="0" fill="hold" nodeType="afterEffect">
                                  <p:stCondLst>
                                    <p:cond delay="100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500"/>
                                        <p:tgtEl>
                                          <p:spTgt spid="9"/>
                                        </p:tgtEl>
                                      </p:cBhvr>
                                    </p:animEffect>
                                  </p:childTnLst>
                                </p:cTn>
                              </p:par>
                            </p:childTnLst>
                          </p:cTn>
                        </p:par>
                        <p:par>
                          <p:cTn id="24" fill="hold">
                            <p:stCondLst>
                              <p:cond delay="8250"/>
                            </p:stCondLst>
                            <p:childTnLst>
                              <p:par>
                                <p:cTn id="25" presetID="10" presetClass="entr" presetSubtype="0" fill="hold" grpId="0" nodeType="afterEffect">
                                  <p:stCondLst>
                                    <p:cond delay="100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500"/>
                                        <p:tgtEl>
                                          <p:spTgt spid="10"/>
                                        </p:tgtEl>
                                      </p:cBhvr>
                                    </p:animEffect>
                                  </p:childTnLst>
                                </p:cTn>
                              </p:par>
                            </p:childTnLst>
                          </p:cTn>
                        </p:par>
                        <p:par>
                          <p:cTn id="28" fill="hold">
                            <p:stCondLst>
                              <p:cond delay="10750"/>
                            </p:stCondLst>
                            <p:childTnLst>
                              <p:par>
                                <p:cTn id="29" presetID="10" presetClass="entr" presetSubtype="0" fill="hold" grpId="0" nodeType="afterEffect">
                                  <p:stCondLst>
                                    <p:cond delay="100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500"/>
                                        <p:tgtEl>
                                          <p:spTgt spid="11"/>
                                        </p:tgtEl>
                                      </p:cBhvr>
                                    </p:animEffect>
                                  </p:childTnLst>
                                </p:cTn>
                              </p:par>
                            </p:childTnLst>
                          </p:cTn>
                        </p:par>
                        <p:par>
                          <p:cTn id="32" fill="hold">
                            <p:stCondLst>
                              <p:cond delay="13250"/>
                            </p:stCondLst>
                            <p:childTnLst>
                              <p:par>
                                <p:cTn id="33" presetID="10" presetClass="entr" presetSubtype="0" fill="hold" grpId="0" nodeType="afterEffect">
                                  <p:stCondLst>
                                    <p:cond delay="100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500"/>
                                        <p:tgtEl>
                                          <p:spTgt spid="12"/>
                                        </p:tgtEl>
                                      </p:cBhvr>
                                    </p:animEffect>
                                  </p:childTnLst>
                                </p:cTn>
                              </p:par>
                            </p:childTnLst>
                          </p:cTn>
                        </p:par>
                        <p:par>
                          <p:cTn id="36" fill="hold">
                            <p:stCondLst>
                              <p:cond delay="15750"/>
                            </p:stCondLst>
                            <p:childTnLst>
                              <p:par>
                                <p:cTn id="37" presetID="10" presetClass="entr" presetSubtype="0" fill="hold" grpId="0" nodeType="afterEffect">
                                  <p:stCondLst>
                                    <p:cond delay="100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1500"/>
                                        <p:tgtEl>
                                          <p:spTgt spid="13"/>
                                        </p:tgtEl>
                                      </p:cBhvr>
                                    </p:animEffect>
                                  </p:childTnLst>
                                </p:cTn>
                              </p:par>
                            </p:childTnLst>
                          </p:cTn>
                        </p:par>
                        <p:par>
                          <p:cTn id="40" fill="hold">
                            <p:stCondLst>
                              <p:cond delay="18250"/>
                            </p:stCondLst>
                            <p:childTnLst>
                              <p:par>
                                <p:cTn id="41" presetID="53" presetClass="entr" presetSubtype="16" fill="hold" grpId="0" nodeType="afterEffect">
                                  <p:stCondLst>
                                    <p:cond delay="500"/>
                                  </p:stCondLst>
                                  <p:childTnLst>
                                    <p:set>
                                      <p:cBhvr>
                                        <p:cTn id="42" dur="1" fill="hold">
                                          <p:stCondLst>
                                            <p:cond delay="0"/>
                                          </p:stCondLst>
                                        </p:cTn>
                                        <p:tgtEl>
                                          <p:spTgt spid="8"/>
                                        </p:tgtEl>
                                        <p:attrNameLst>
                                          <p:attrName>style.visibility</p:attrName>
                                        </p:attrNameLst>
                                      </p:cBhvr>
                                      <p:to>
                                        <p:strVal val="visible"/>
                                      </p:to>
                                    </p:set>
                                    <p:anim calcmode="lin" valueType="num">
                                      <p:cBhvr>
                                        <p:cTn id="43" dur="1500" fill="hold"/>
                                        <p:tgtEl>
                                          <p:spTgt spid="8"/>
                                        </p:tgtEl>
                                        <p:attrNameLst>
                                          <p:attrName>ppt_w</p:attrName>
                                        </p:attrNameLst>
                                      </p:cBhvr>
                                      <p:tavLst>
                                        <p:tav tm="0">
                                          <p:val>
                                            <p:fltVal val="0"/>
                                          </p:val>
                                        </p:tav>
                                        <p:tav tm="100000">
                                          <p:val>
                                            <p:strVal val="#ppt_w"/>
                                          </p:val>
                                        </p:tav>
                                      </p:tavLst>
                                    </p:anim>
                                    <p:anim calcmode="lin" valueType="num">
                                      <p:cBhvr>
                                        <p:cTn id="44" dur="1500" fill="hold"/>
                                        <p:tgtEl>
                                          <p:spTgt spid="8"/>
                                        </p:tgtEl>
                                        <p:attrNameLst>
                                          <p:attrName>ppt_h</p:attrName>
                                        </p:attrNameLst>
                                      </p:cBhvr>
                                      <p:tavLst>
                                        <p:tav tm="0">
                                          <p:val>
                                            <p:fltVal val="0"/>
                                          </p:val>
                                        </p:tav>
                                        <p:tav tm="100000">
                                          <p:val>
                                            <p:strVal val="#ppt_h"/>
                                          </p:val>
                                        </p:tav>
                                      </p:tavLst>
                                    </p:anim>
                                    <p:animEffect transition="in" filter="fade">
                                      <p:cBhvr>
                                        <p:cTn id="45" dur="1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8" grpId="0"/>
      <p:bldP spid="10" grpId="0"/>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a:t>What </a:t>
            </a:r>
            <a:r>
              <a:rPr lang="en-US" b="1" dirty="0" smtClean="0"/>
              <a:t>are the Sprint Retrospective Goals?</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5" name="Rectangle 4"/>
          <p:cNvSpPr/>
          <p:nvPr/>
        </p:nvSpPr>
        <p:spPr>
          <a:xfrm>
            <a:off x="20981" y="718781"/>
            <a:ext cx="9069679" cy="1769715"/>
          </a:xfrm>
          <a:prstGeom prst="rect">
            <a:avLst/>
          </a:prstGeom>
        </p:spPr>
        <p:txBody>
          <a:bodyPr wrap="square">
            <a:spAutoFit/>
          </a:bodyPr>
          <a:lstStyle/>
          <a:p>
            <a:r>
              <a:rPr lang="en-US" sz="2800" b="1" dirty="0" smtClean="0">
                <a:solidFill>
                  <a:srgbClr val="1A2D65"/>
                </a:solidFill>
              </a:rPr>
              <a:t>Achieving Excellence through Constructive Discussions  </a:t>
            </a:r>
            <a:r>
              <a:rPr lang="en-US" sz="1600" b="1" dirty="0" smtClean="0"/>
              <a:t/>
            </a:r>
            <a:br>
              <a:rPr lang="en-US" sz="1600" b="1" dirty="0" smtClean="0"/>
            </a:br>
            <a:endParaRPr lang="en-US" sz="600" b="1" dirty="0"/>
          </a:p>
          <a:p>
            <a:r>
              <a:rPr lang="en-US" sz="1600" b="1" i="1" dirty="0">
                <a:solidFill>
                  <a:srgbClr val="1A2D65"/>
                </a:solidFill>
              </a:rPr>
              <a:t>The goal of the Agile framework methodology is to deliver functioning product to the Business Team during the </a:t>
            </a:r>
            <a:r>
              <a:rPr lang="en-US" sz="1600" b="1" i="1" dirty="0" smtClean="0">
                <a:solidFill>
                  <a:srgbClr val="1A2D65"/>
                </a:solidFill>
              </a:rPr>
              <a:t>Showcase Demonstration phase </a:t>
            </a:r>
            <a:r>
              <a:rPr lang="en-US" sz="1600" b="1" i="1" dirty="0">
                <a:solidFill>
                  <a:srgbClr val="1A2D65"/>
                </a:solidFill>
              </a:rPr>
              <a:t>of each Sprint</a:t>
            </a:r>
            <a:r>
              <a:rPr lang="en-US" sz="1600" b="1" i="1" dirty="0" smtClean="0">
                <a:solidFill>
                  <a:srgbClr val="1A2D65"/>
                </a:solidFill>
              </a:rPr>
              <a:t>.</a:t>
            </a:r>
          </a:p>
          <a:p>
            <a:endParaRPr lang="en-US" sz="800" b="1" i="1" dirty="0" smtClean="0">
              <a:solidFill>
                <a:srgbClr val="1A2D65"/>
              </a:solidFill>
            </a:endParaRPr>
          </a:p>
          <a:p>
            <a:r>
              <a:rPr lang="en-US" sz="1600" b="1" i="1" dirty="0" smtClean="0">
                <a:solidFill>
                  <a:srgbClr val="1A2D65"/>
                </a:solidFill>
              </a:rPr>
              <a:t>The </a:t>
            </a:r>
            <a:r>
              <a:rPr lang="en-US" sz="1600" b="1" i="1" dirty="0">
                <a:solidFill>
                  <a:srgbClr val="1A2D65"/>
                </a:solidFill>
              </a:rPr>
              <a:t>methodology also requires that the Agile Teams support the Scrum Team’s ability to improve through wisdom gained by each completed Sprint.</a:t>
            </a:r>
            <a:endParaRPr lang="en-US" sz="1600" b="1" i="1" dirty="0" smtClean="0">
              <a:solidFill>
                <a:srgbClr val="1A2D65"/>
              </a:solidFill>
            </a:endParaRPr>
          </a:p>
        </p:txBody>
      </p:sp>
      <p:pic>
        <p:nvPicPr>
          <p:cNvPr id="2050" name="Picture 2" descr="C:\Users\BHuett\Dropbox\WordPress\Templates\Images\Content\Blogs\AgileSeries\Retrospective\Retro_Gear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081" y="2701856"/>
            <a:ext cx="3624222" cy="33870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3729023" y="2739956"/>
            <a:ext cx="5353539" cy="1077218"/>
          </a:xfrm>
          <a:prstGeom prst="rect">
            <a:avLst/>
          </a:prstGeom>
        </p:spPr>
        <p:txBody>
          <a:bodyPr wrap="square">
            <a:spAutoFit/>
          </a:bodyPr>
          <a:lstStyle/>
          <a:p>
            <a:r>
              <a:rPr lang="en-US" sz="1600" b="1" i="1" dirty="0" smtClean="0">
                <a:solidFill>
                  <a:srgbClr val="1A2D65"/>
                </a:solidFill>
              </a:rPr>
              <a:t>The Sprint Retrospective is held every other Tuesday afternoon, Last Sprint Day Plus Two / Current Sprint Day Two. The time is calculated into the capacity commitments for the team members.</a:t>
            </a:r>
          </a:p>
        </p:txBody>
      </p:sp>
      <p:sp>
        <p:nvSpPr>
          <p:cNvPr id="3" name="Rectangle 2"/>
          <p:cNvSpPr/>
          <p:nvPr/>
        </p:nvSpPr>
        <p:spPr>
          <a:xfrm>
            <a:off x="3902868" y="4013538"/>
            <a:ext cx="5027772" cy="923330"/>
          </a:xfrm>
          <a:prstGeom prst="rect">
            <a:avLst/>
          </a:prstGeom>
        </p:spPr>
        <p:txBody>
          <a:bodyPr wrap="square">
            <a:spAutoFit/>
          </a:bodyPr>
          <a:lstStyle/>
          <a:p>
            <a:r>
              <a:rPr lang="en-US" b="1" dirty="0">
                <a:solidFill>
                  <a:schemeClr val="accent6">
                    <a:lumMod val="50000"/>
                  </a:schemeClr>
                </a:solidFill>
              </a:rPr>
              <a:t>The Purpose of a Sprint </a:t>
            </a:r>
            <a:r>
              <a:rPr lang="en-US" b="1" dirty="0" smtClean="0">
                <a:solidFill>
                  <a:schemeClr val="accent6">
                    <a:lumMod val="50000"/>
                  </a:schemeClr>
                </a:solidFill>
              </a:rPr>
              <a:t>Retrospective</a:t>
            </a:r>
            <a:endParaRPr lang="en-US" b="1" dirty="0">
              <a:solidFill>
                <a:schemeClr val="accent6">
                  <a:lumMod val="50000"/>
                </a:schemeClr>
              </a:solidFill>
            </a:endParaRPr>
          </a:p>
          <a:p>
            <a:r>
              <a:rPr lang="en-US" i="1" dirty="0">
                <a:solidFill>
                  <a:schemeClr val="accent6">
                    <a:lumMod val="50000"/>
                  </a:schemeClr>
                </a:solidFill>
              </a:rPr>
              <a:t>… Archive Wisdom </a:t>
            </a:r>
            <a:r>
              <a:rPr lang="en-US" i="1" dirty="0" smtClean="0">
                <a:solidFill>
                  <a:schemeClr val="accent6">
                    <a:lumMod val="50000"/>
                  </a:schemeClr>
                </a:solidFill>
              </a:rPr>
              <a:t>based </a:t>
            </a:r>
            <a:r>
              <a:rPr lang="en-US" i="1" dirty="0">
                <a:solidFill>
                  <a:schemeClr val="accent6">
                    <a:lumMod val="50000"/>
                  </a:schemeClr>
                </a:solidFill>
              </a:rPr>
              <a:t>on the Knowledge </a:t>
            </a:r>
            <a:r>
              <a:rPr lang="en-US" i="1" dirty="0" smtClean="0">
                <a:solidFill>
                  <a:schemeClr val="accent6">
                    <a:lumMod val="50000"/>
                  </a:schemeClr>
                </a:solidFill>
              </a:rPr>
              <a:t>Gained</a:t>
            </a:r>
            <a:endParaRPr lang="en-US" i="1" dirty="0">
              <a:solidFill>
                <a:schemeClr val="accent6">
                  <a:lumMod val="50000"/>
                </a:schemeClr>
              </a:solidFill>
            </a:endParaRPr>
          </a:p>
          <a:p>
            <a:r>
              <a:rPr lang="en-US" i="1" dirty="0">
                <a:solidFill>
                  <a:schemeClr val="accent6">
                    <a:lumMod val="50000"/>
                  </a:schemeClr>
                </a:solidFill>
              </a:rPr>
              <a:t>…… By </a:t>
            </a:r>
            <a:r>
              <a:rPr lang="en-US" i="1" dirty="0" smtClean="0">
                <a:solidFill>
                  <a:schemeClr val="accent6">
                    <a:lumMod val="50000"/>
                  </a:schemeClr>
                </a:solidFill>
              </a:rPr>
              <a:t>Strengths </a:t>
            </a:r>
            <a:r>
              <a:rPr lang="en-US" i="1" dirty="0">
                <a:solidFill>
                  <a:schemeClr val="accent6">
                    <a:lumMod val="50000"/>
                  </a:schemeClr>
                </a:solidFill>
              </a:rPr>
              <a:t>and Weaknesses of the </a:t>
            </a:r>
            <a:r>
              <a:rPr lang="en-US" i="1" dirty="0" smtClean="0">
                <a:solidFill>
                  <a:schemeClr val="accent6">
                    <a:lumMod val="50000"/>
                  </a:schemeClr>
                </a:solidFill>
              </a:rPr>
              <a:t>Last Sprint</a:t>
            </a:r>
            <a:endParaRPr lang="en-US" i="1" dirty="0">
              <a:solidFill>
                <a:schemeClr val="accent6">
                  <a:lumMod val="50000"/>
                </a:schemeClr>
              </a:solidFill>
            </a:endParaRPr>
          </a:p>
        </p:txBody>
      </p:sp>
      <p:sp>
        <p:nvSpPr>
          <p:cNvPr id="17" name="Rectangle 16"/>
          <p:cNvSpPr/>
          <p:nvPr/>
        </p:nvSpPr>
        <p:spPr>
          <a:xfrm>
            <a:off x="3729023" y="5254556"/>
            <a:ext cx="5353539" cy="830997"/>
          </a:xfrm>
          <a:prstGeom prst="rect">
            <a:avLst/>
          </a:prstGeom>
        </p:spPr>
        <p:txBody>
          <a:bodyPr wrap="square">
            <a:spAutoFit/>
          </a:bodyPr>
          <a:lstStyle/>
          <a:p>
            <a:r>
              <a:rPr lang="en-US" sz="1600" b="1" i="1" dirty="0" smtClean="0">
                <a:solidFill>
                  <a:srgbClr val="1A2D65"/>
                </a:solidFill>
              </a:rPr>
              <a:t>The Retrospective is a Two hour time boxed process driven by the </a:t>
            </a:r>
            <a:r>
              <a:rPr lang="en-US" sz="1600" b="1" i="1" dirty="0" smtClean="0">
                <a:solidFill>
                  <a:srgbClr val="1A2D65"/>
                </a:solidFill>
                <a:hlinkClick r:id="rId6"/>
              </a:rPr>
              <a:t>S.M.A.R.T</a:t>
            </a:r>
            <a:r>
              <a:rPr lang="en-US" sz="1600" b="1" i="1" dirty="0" smtClean="0">
                <a:solidFill>
                  <a:srgbClr val="1A2D65"/>
                </a:solidFill>
              </a:rPr>
              <a:t>. paradigm. The session is clearly defined and a maximum time frame is assigned to each area discussed</a:t>
            </a:r>
          </a:p>
        </p:txBody>
      </p:sp>
    </p:spTree>
    <p:extLst>
      <p:ext uri="{BB962C8B-B14F-4D97-AF65-F5344CB8AC3E}">
        <p14:creationId xmlns:p14="http://schemas.microsoft.com/office/powerpoint/2010/main" val="1161665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500"/>
                                        <p:tgtEl>
                                          <p:spTgt spid="5"/>
                                        </p:tgtEl>
                                      </p:cBhvr>
                                    </p:animEffect>
                                  </p:childTnLst>
                                </p:cTn>
                              </p:par>
                            </p:childTnLst>
                          </p:cTn>
                        </p:par>
                        <p:par>
                          <p:cTn id="8" fill="hold">
                            <p:stCondLst>
                              <p:cond delay="2000"/>
                            </p:stCondLst>
                            <p:childTnLst>
                              <p:par>
                                <p:cTn id="9" presetID="53" presetClass="entr" presetSubtype="16" fill="hold" nodeType="afterEffect">
                                  <p:stCondLst>
                                    <p:cond delay="500"/>
                                  </p:stCondLst>
                                  <p:childTnLst>
                                    <p:set>
                                      <p:cBhvr>
                                        <p:cTn id="10" dur="1" fill="hold">
                                          <p:stCondLst>
                                            <p:cond delay="0"/>
                                          </p:stCondLst>
                                        </p:cTn>
                                        <p:tgtEl>
                                          <p:spTgt spid="2050"/>
                                        </p:tgtEl>
                                        <p:attrNameLst>
                                          <p:attrName>style.visibility</p:attrName>
                                        </p:attrNameLst>
                                      </p:cBhvr>
                                      <p:to>
                                        <p:strVal val="visible"/>
                                      </p:to>
                                    </p:set>
                                    <p:anim calcmode="lin" valueType="num">
                                      <p:cBhvr>
                                        <p:cTn id="11" dur="1500" fill="hold"/>
                                        <p:tgtEl>
                                          <p:spTgt spid="2050"/>
                                        </p:tgtEl>
                                        <p:attrNameLst>
                                          <p:attrName>ppt_w</p:attrName>
                                        </p:attrNameLst>
                                      </p:cBhvr>
                                      <p:tavLst>
                                        <p:tav tm="0">
                                          <p:val>
                                            <p:fltVal val="0"/>
                                          </p:val>
                                        </p:tav>
                                        <p:tav tm="100000">
                                          <p:val>
                                            <p:strVal val="#ppt_w"/>
                                          </p:val>
                                        </p:tav>
                                      </p:tavLst>
                                    </p:anim>
                                    <p:anim calcmode="lin" valueType="num">
                                      <p:cBhvr>
                                        <p:cTn id="12" dur="1500" fill="hold"/>
                                        <p:tgtEl>
                                          <p:spTgt spid="2050"/>
                                        </p:tgtEl>
                                        <p:attrNameLst>
                                          <p:attrName>ppt_h</p:attrName>
                                        </p:attrNameLst>
                                      </p:cBhvr>
                                      <p:tavLst>
                                        <p:tav tm="0">
                                          <p:val>
                                            <p:fltVal val="0"/>
                                          </p:val>
                                        </p:tav>
                                        <p:tav tm="100000">
                                          <p:val>
                                            <p:strVal val="#ppt_h"/>
                                          </p:val>
                                        </p:tav>
                                      </p:tavLst>
                                    </p:anim>
                                    <p:animEffect transition="in" filter="fade">
                                      <p:cBhvr>
                                        <p:cTn id="13" dur="1500"/>
                                        <p:tgtEl>
                                          <p:spTgt spid="2050"/>
                                        </p:tgtEl>
                                      </p:cBhvr>
                                    </p:animEffect>
                                  </p:childTnLst>
                                </p:cTn>
                              </p:par>
                            </p:childTnLst>
                          </p:cTn>
                        </p:par>
                        <p:par>
                          <p:cTn id="14" fill="hold">
                            <p:stCondLst>
                              <p:cond delay="4000"/>
                            </p:stCondLst>
                            <p:childTnLst>
                              <p:par>
                                <p:cTn id="15" presetID="10" presetClass="entr" presetSubtype="0" fill="hold" grpId="0" nodeType="afterEffect">
                                  <p:stCondLst>
                                    <p:cond delay="50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500"/>
                                        <p:tgtEl>
                                          <p:spTgt spid="15"/>
                                        </p:tgtEl>
                                      </p:cBhvr>
                                    </p:animEffect>
                                  </p:childTnLst>
                                </p:cTn>
                              </p:par>
                            </p:childTnLst>
                          </p:cTn>
                        </p:par>
                        <p:par>
                          <p:cTn id="18" fill="hold">
                            <p:stCondLst>
                              <p:cond delay="6000"/>
                            </p:stCondLst>
                            <p:childTnLst>
                              <p:par>
                                <p:cTn id="19" presetID="53" presetClass="entr" presetSubtype="16" fill="hold" grpId="0" nodeType="afterEffect">
                                  <p:stCondLst>
                                    <p:cond delay="500"/>
                                  </p:stCondLst>
                                  <p:childTnLst>
                                    <p:set>
                                      <p:cBhvr>
                                        <p:cTn id="20" dur="1" fill="hold">
                                          <p:stCondLst>
                                            <p:cond delay="0"/>
                                          </p:stCondLst>
                                        </p:cTn>
                                        <p:tgtEl>
                                          <p:spTgt spid="3"/>
                                        </p:tgtEl>
                                        <p:attrNameLst>
                                          <p:attrName>style.visibility</p:attrName>
                                        </p:attrNameLst>
                                      </p:cBhvr>
                                      <p:to>
                                        <p:strVal val="visible"/>
                                      </p:to>
                                    </p:set>
                                    <p:anim calcmode="lin" valueType="num">
                                      <p:cBhvr>
                                        <p:cTn id="21" dur="1500" fill="hold"/>
                                        <p:tgtEl>
                                          <p:spTgt spid="3"/>
                                        </p:tgtEl>
                                        <p:attrNameLst>
                                          <p:attrName>ppt_w</p:attrName>
                                        </p:attrNameLst>
                                      </p:cBhvr>
                                      <p:tavLst>
                                        <p:tav tm="0">
                                          <p:val>
                                            <p:fltVal val="0"/>
                                          </p:val>
                                        </p:tav>
                                        <p:tav tm="100000">
                                          <p:val>
                                            <p:strVal val="#ppt_w"/>
                                          </p:val>
                                        </p:tav>
                                      </p:tavLst>
                                    </p:anim>
                                    <p:anim calcmode="lin" valueType="num">
                                      <p:cBhvr>
                                        <p:cTn id="22" dur="1500" fill="hold"/>
                                        <p:tgtEl>
                                          <p:spTgt spid="3"/>
                                        </p:tgtEl>
                                        <p:attrNameLst>
                                          <p:attrName>ppt_h</p:attrName>
                                        </p:attrNameLst>
                                      </p:cBhvr>
                                      <p:tavLst>
                                        <p:tav tm="0">
                                          <p:val>
                                            <p:fltVal val="0"/>
                                          </p:val>
                                        </p:tav>
                                        <p:tav tm="100000">
                                          <p:val>
                                            <p:strVal val="#ppt_h"/>
                                          </p:val>
                                        </p:tav>
                                      </p:tavLst>
                                    </p:anim>
                                    <p:animEffect transition="in" filter="fade">
                                      <p:cBhvr>
                                        <p:cTn id="23" dur="1500"/>
                                        <p:tgtEl>
                                          <p:spTgt spid="3"/>
                                        </p:tgtEl>
                                      </p:cBhvr>
                                    </p:animEffect>
                                  </p:childTnLst>
                                </p:cTn>
                              </p:par>
                            </p:childTnLst>
                          </p:cTn>
                        </p:par>
                        <p:par>
                          <p:cTn id="24" fill="hold">
                            <p:stCondLst>
                              <p:cond delay="8000"/>
                            </p:stCondLst>
                            <p:childTnLst>
                              <p:par>
                                <p:cTn id="25" presetID="10" presetClass="entr" presetSubtype="0" fill="hold" grpId="0" nodeType="afterEffect">
                                  <p:stCondLst>
                                    <p:cond delay="50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1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5" grpId="0"/>
      <p:bldP spid="3" grpId="0"/>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BHuett\Dropbox\WordPress\Templates\Images\RawImages\Sliders\TheCodingProcess\CodingProcess_0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052" y="1137529"/>
            <a:ext cx="2104528" cy="1576362"/>
          </a:xfrm>
          <a:prstGeom prst="rect">
            <a:avLst/>
          </a:prstGeom>
          <a:noFill/>
          <a:extLst>
            <a:ext uri="{909E8E84-426E-40DD-AFC4-6F175D3DCCD1}">
              <a14:hiddenFill xmlns:a14="http://schemas.microsoft.com/office/drawing/2010/main">
                <a:solidFill>
                  <a:srgbClr val="FFFFFF"/>
                </a:solidFill>
              </a14:hiddenFill>
            </a:ext>
          </a:extLst>
        </p:spPr>
      </p:pic>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a:t>What is the Sprint Retrospective </a:t>
            </a:r>
            <a:r>
              <a:rPr lang="en-US" b="1" dirty="0" smtClean="0"/>
              <a:t>Overview?</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5" name="Rectangle 4"/>
          <p:cNvSpPr/>
          <p:nvPr/>
        </p:nvSpPr>
        <p:spPr>
          <a:xfrm>
            <a:off x="20981" y="718781"/>
            <a:ext cx="9069679" cy="523220"/>
          </a:xfrm>
          <a:prstGeom prst="rect">
            <a:avLst/>
          </a:prstGeom>
        </p:spPr>
        <p:txBody>
          <a:bodyPr wrap="square">
            <a:spAutoFit/>
          </a:bodyPr>
          <a:lstStyle/>
          <a:p>
            <a:r>
              <a:rPr lang="en-US" sz="2800" b="1" dirty="0" smtClean="0">
                <a:solidFill>
                  <a:srgbClr val="1A2D65"/>
                </a:solidFill>
              </a:rPr>
              <a:t>Creating a Productive and Creative Time Boxed Forum </a:t>
            </a:r>
            <a:endParaRPr lang="en-US" sz="600" b="1" dirty="0"/>
          </a:p>
        </p:txBody>
      </p:sp>
      <p:sp>
        <p:nvSpPr>
          <p:cNvPr id="12" name="Rectangle 11"/>
          <p:cNvSpPr/>
          <p:nvPr/>
        </p:nvSpPr>
        <p:spPr>
          <a:xfrm>
            <a:off x="2375798" y="1190109"/>
            <a:ext cx="6569604" cy="1600438"/>
          </a:xfrm>
          <a:prstGeom prst="rect">
            <a:avLst/>
          </a:prstGeom>
        </p:spPr>
        <p:txBody>
          <a:bodyPr wrap="square">
            <a:spAutoFit/>
          </a:bodyPr>
          <a:lstStyle/>
          <a:p>
            <a:r>
              <a:rPr lang="en-US" b="1" i="1" dirty="0" smtClean="0">
                <a:solidFill>
                  <a:srgbClr val="1A2D65"/>
                </a:solidFill>
              </a:rPr>
              <a:t>The retrospective can be a painful experience if it is allowed to digress into a complaining session about all the things that went wrong. </a:t>
            </a:r>
            <a:br>
              <a:rPr lang="en-US" b="1" i="1" dirty="0" smtClean="0">
                <a:solidFill>
                  <a:srgbClr val="1A2D65"/>
                </a:solidFill>
              </a:rPr>
            </a:br>
            <a:endParaRPr lang="en-US" sz="800" b="1" i="1" dirty="0" smtClean="0">
              <a:solidFill>
                <a:srgbClr val="1A2D65"/>
              </a:solidFill>
            </a:endParaRPr>
          </a:p>
          <a:p>
            <a:r>
              <a:rPr lang="en-US" b="1" i="1" dirty="0" smtClean="0">
                <a:solidFill>
                  <a:srgbClr val="1A2D65"/>
                </a:solidFill>
              </a:rPr>
              <a:t>The goal is to have a constructive exchange of thoughts and ideas that will aid in creating more effective Sprints in the future.</a:t>
            </a:r>
          </a:p>
        </p:txBody>
      </p:sp>
      <p:sp>
        <p:nvSpPr>
          <p:cNvPr id="14" name="Rectangle 13"/>
          <p:cNvSpPr/>
          <p:nvPr/>
        </p:nvSpPr>
        <p:spPr>
          <a:xfrm>
            <a:off x="190499" y="2828186"/>
            <a:ext cx="8633935" cy="430887"/>
          </a:xfrm>
          <a:prstGeom prst="rect">
            <a:avLst/>
          </a:prstGeom>
        </p:spPr>
        <p:txBody>
          <a:bodyPr wrap="square">
            <a:spAutoFit/>
          </a:bodyPr>
          <a:lstStyle/>
          <a:p>
            <a:pPr algn="ctr"/>
            <a:r>
              <a:rPr lang="en-US" sz="2200" b="1" i="1" dirty="0">
                <a:solidFill>
                  <a:schemeClr val="accent6">
                    <a:lumMod val="50000"/>
                  </a:schemeClr>
                </a:solidFill>
              </a:rPr>
              <a:t>The Sprint Retrospective </a:t>
            </a:r>
            <a:r>
              <a:rPr lang="en-US" sz="2200" b="1" i="1" dirty="0" smtClean="0">
                <a:solidFill>
                  <a:schemeClr val="accent6">
                    <a:lumMod val="50000"/>
                  </a:schemeClr>
                </a:solidFill>
              </a:rPr>
              <a:t>Session </a:t>
            </a:r>
            <a:r>
              <a:rPr lang="en-US" sz="2200" b="1" i="1" dirty="0">
                <a:solidFill>
                  <a:schemeClr val="accent6">
                    <a:lumMod val="50000"/>
                  </a:schemeClr>
                </a:solidFill>
              </a:rPr>
              <a:t>is </a:t>
            </a:r>
            <a:r>
              <a:rPr lang="en-US" sz="2200" b="1" i="1" dirty="0" smtClean="0">
                <a:solidFill>
                  <a:schemeClr val="accent6">
                    <a:lumMod val="50000"/>
                  </a:schemeClr>
                </a:solidFill>
              </a:rPr>
              <a:t>Time Boxed for Two Hours </a:t>
            </a:r>
          </a:p>
        </p:txBody>
      </p:sp>
      <p:sp>
        <p:nvSpPr>
          <p:cNvPr id="16" name="Rectangle 15"/>
          <p:cNvSpPr/>
          <p:nvPr/>
        </p:nvSpPr>
        <p:spPr>
          <a:xfrm>
            <a:off x="129538" y="4847486"/>
            <a:ext cx="8838724" cy="1615827"/>
          </a:xfrm>
          <a:prstGeom prst="rect">
            <a:avLst/>
          </a:prstGeom>
        </p:spPr>
        <p:txBody>
          <a:bodyPr wrap="square">
            <a:spAutoFit/>
          </a:bodyPr>
          <a:lstStyle/>
          <a:p>
            <a:r>
              <a:rPr lang="en-US" b="1" i="1" dirty="0" smtClean="0">
                <a:solidFill>
                  <a:srgbClr val="1A2D65"/>
                </a:solidFill>
              </a:rPr>
              <a:t>The Sprint </a:t>
            </a:r>
            <a:r>
              <a:rPr lang="en-US" b="1" i="1" dirty="0">
                <a:solidFill>
                  <a:srgbClr val="1A2D65"/>
                </a:solidFill>
              </a:rPr>
              <a:t>Retrospective uses a modified version of the Effective Sprint Retrospective process from </a:t>
            </a:r>
            <a:r>
              <a:rPr lang="en-US" b="1" i="1" dirty="0">
                <a:solidFill>
                  <a:srgbClr val="1A2D65"/>
                </a:solidFill>
                <a:hlinkClick r:id="rId6"/>
              </a:rPr>
              <a:t>VERSONONE </a:t>
            </a:r>
            <a:r>
              <a:rPr lang="en-US" b="1" i="1" dirty="0">
                <a:solidFill>
                  <a:srgbClr val="1A2D65"/>
                </a:solidFill>
              </a:rPr>
              <a:t>as the format structure for the Sprint information gathering process</a:t>
            </a:r>
            <a:r>
              <a:rPr lang="en-US" b="1" i="1" dirty="0" smtClean="0">
                <a:solidFill>
                  <a:srgbClr val="1A2D65"/>
                </a:solidFill>
              </a:rPr>
              <a:t>.</a:t>
            </a:r>
          </a:p>
          <a:p>
            <a:endParaRPr lang="en-US" sz="900" b="1" i="1" dirty="0">
              <a:solidFill>
                <a:srgbClr val="1A2D65"/>
              </a:solidFill>
            </a:endParaRPr>
          </a:p>
          <a:p>
            <a:r>
              <a:rPr lang="en-US" b="1" i="1" dirty="0">
                <a:solidFill>
                  <a:srgbClr val="1A2D65"/>
                </a:solidFill>
              </a:rPr>
              <a:t>There are five areas in this process and each have a fixed time limit to ensure that the session only takes two hours.</a:t>
            </a:r>
            <a:endParaRPr lang="en-US" b="1" i="1" dirty="0" smtClean="0">
              <a:solidFill>
                <a:srgbClr val="1A2D65"/>
              </a:solidFill>
            </a:endParaRPr>
          </a:p>
        </p:txBody>
      </p:sp>
      <p:sp>
        <p:nvSpPr>
          <p:cNvPr id="18" name="Rectangle 17"/>
          <p:cNvSpPr/>
          <p:nvPr/>
        </p:nvSpPr>
        <p:spPr>
          <a:xfrm>
            <a:off x="129537" y="3232046"/>
            <a:ext cx="8846345" cy="1600438"/>
          </a:xfrm>
          <a:prstGeom prst="rect">
            <a:avLst/>
          </a:prstGeom>
        </p:spPr>
        <p:txBody>
          <a:bodyPr wrap="square">
            <a:spAutoFit/>
          </a:bodyPr>
          <a:lstStyle/>
          <a:p>
            <a:r>
              <a:rPr lang="en-US" b="1" i="1" dirty="0" smtClean="0">
                <a:solidFill>
                  <a:srgbClr val="1A2D65"/>
                </a:solidFill>
              </a:rPr>
              <a:t>The </a:t>
            </a:r>
            <a:r>
              <a:rPr lang="en-US" b="1" i="1" dirty="0">
                <a:solidFill>
                  <a:srgbClr val="1A2D65"/>
                </a:solidFill>
              </a:rPr>
              <a:t>Sprint Retrospective is held after the scheduled Sprint Release Product Demonstration which is scheduled for the Tuesday after the completed of the “Sprint Under Review</a:t>
            </a:r>
            <a:r>
              <a:rPr lang="en-US" b="1" i="1" dirty="0" smtClean="0">
                <a:solidFill>
                  <a:srgbClr val="1A2D65"/>
                </a:solidFill>
              </a:rPr>
              <a:t>”.  </a:t>
            </a:r>
          </a:p>
          <a:p>
            <a:endParaRPr lang="en-US" sz="800" b="1" i="1" dirty="0">
              <a:solidFill>
                <a:srgbClr val="1A2D65"/>
              </a:solidFill>
            </a:endParaRPr>
          </a:p>
          <a:p>
            <a:r>
              <a:rPr lang="en-US" b="1" i="1" dirty="0" smtClean="0">
                <a:solidFill>
                  <a:srgbClr val="1A2D65"/>
                </a:solidFill>
              </a:rPr>
              <a:t>The </a:t>
            </a:r>
            <a:r>
              <a:rPr lang="en-US" b="1" i="1" dirty="0">
                <a:solidFill>
                  <a:srgbClr val="1A2D65"/>
                </a:solidFill>
              </a:rPr>
              <a:t>Sprint Release Product is scheduled for the Monday, the first day of the new </a:t>
            </a:r>
            <a:r>
              <a:rPr lang="en-US" b="1" i="1" dirty="0" smtClean="0">
                <a:solidFill>
                  <a:srgbClr val="1A2D65"/>
                </a:solidFill>
              </a:rPr>
              <a:t>Sprint. The comments and suggestions from the Business Team members viewing the demonstration are key elements of the retrospective process </a:t>
            </a:r>
          </a:p>
        </p:txBody>
      </p:sp>
    </p:spTree>
    <p:extLst>
      <p:ext uri="{BB962C8B-B14F-4D97-AF65-F5344CB8AC3E}">
        <p14:creationId xmlns:p14="http://schemas.microsoft.com/office/powerpoint/2010/main" val="1299802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500"/>
                                        <p:tgtEl>
                                          <p:spTgt spid="5"/>
                                        </p:tgtEl>
                                      </p:cBhvr>
                                    </p:animEffect>
                                  </p:childTnLst>
                                </p:cTn>
                              </p:par>
                            </p:childTnLst>
                          </p:cTn>
                        </p:par>
                        <p:par>
                          <p:cTn id="8" fill="hold">
                            <p:stCondLst>
                              <p:cond delay="2000"/>
                            </p:stCondLst>
                            <p:childTnLst>
                              <p:par>
                                <p:cTn id="9" presetID="53" presetClass="entr" presetSubtype="16" fill="hold" nodeType="afterEffect">
                                  <p:stCondLst>
                                    <p:cond delay="500"/>
                                  </p:stCondLst>
                                  <p:childTnLst>
                                    <p:set>
                                      <p:cBhvr>
                                        <p:cTn id="10" dur="1" fill="hold">
                                          <p:stCondLst>
                                            <p:cond delay="0"/>
                                          </p:stCondLst>
                                        </p:cTn>
                                        <p:tgtEl>
                                          <p:spTgt spid="3074"/>
                                        </p:tgtEl>
                                        <p:attrNameLst>
                                          <p:attrName>style.visibility</p:attrName>
                                        </p:attrNameLst>
                                      </p:cBhvr>
                                      <p:to>
                                        <p:strVal val="visible"/>
                                      </p:to>
                                    </p:set>
                                    <p:anim calcmode="lin" valueType="num">
                                      <p:cBhvr>
                                        <p:cTn id="11" dur="1500" fill="hold"/>
                                        <p:tgtEl>
                                          <p:spTgt spid="3074"/>
                                        </p:tgtEl>
                                        <p:attrNameLst>
                                          <p:attrName>ppt_w</p:attrName>
                                        </p:attrNameLst>
                                      </p:cBhvr>
                                      <p:tavLst>
                                        <p:tav tm="0">
                                          <p:val>
                                            <p:fltVal val="0"/>
                                          </p:val>
                                        </p:tav>
                                        <p:tav tm="100000">
                                          <p:val>
                                            <p:strVal val="#ppt_w"/>
                                          </p:val>
                                        </p:tav>
                                      </p:tavLst>
                                    </p:anim>
                                    <p:anim calcmode="lin" valueType="num">
                                      <p:cBhvr>
                                        <p:cTn id="12" dur="1500" fill="hold"/>
                                        <p:tgtEl>
                                          <p:spTgt spid="3074"/>
                                        </p:tgtEl>
                                        <p:attrNameLst>
                                          <p:attrName>ppt_h</p:attrName>
                                        </p:attrNameLst>
                                      </p:cBhvr>
                                      <p:tavLst>
                                        <p:tav tm="0">
                                          <p:val>
                                            <p:fltVal val="0"/>
                                          </p:val>
                                        </p:tav>
                                        <p:tav tm="100000">
                                          <p:val>
                                            <p:strVal val="#ppt_h"/>
                                          </p:val>
                                        </p:tav>
                                      </p:tavLst>
                                    </p:anim>
                                    <p:animEffect transition="in" filter="fade">
                                      <p:cBhvr>
                                        <p:cTn id="13" dur="1500"/>
                                        <p:tgtEl>
                                          <p:spTgt spid="3074"/>
                                        </p:tgtEl>
                                      </p:cBhvr>
                                    </p:animEffect>
                                  </p:childTnLst>
                                </p:cTn>
                              </p:par>
                            </p:childTnLst>
                          </p:cTn>
                        </p:par>
                        <p:par>
                          <p:cTn id="14" fill="hold">
                            <p:stCondLst>
                              <p:cond delay="4000"/>
                            </p:stCondLst>
                            <p:childTnLst>
                              <p:par>
                                <p:cTn id="15" presetID="53" presetClass="entr" presetSubtype="16" fill="hold" grpId="0" nodeType="afterEffect">
                                  <p:stCondLst>
                                    <p:cond delay="50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500" fill="hold"/>
                                        <p:tgtEl>
                                          <p:spTgt spid="12"/>
                                        </p:tgtEl>
                                        <p:attrNameLst>
                                          <p:attrName>ppt_w</p:attrName>
                                        </p:attrNameLst>
                                      </p:cBhvr>
                                      <p:tavLst>
                                        <p:tav tm="0">
                                          <p:val>
                                            <p:fltVal val="0"/>
                                          </p:val>
                                        </p:tav>
                                        <p:tav tm="100000">
                                          <p:val>
                                            <p:strVal val="#ppt_w"/>
                                          </p:val>
                                        </p:tav>
                                      </p:tavLst>
                                    </p:anim>
                                    <p:anim calcmode="lin" valueType="num">
                                      <p:cBhvr>
                                        <p:cTn id="18" dur="1500" fill="hold"/>
                                        <p:tgtEl>
                                          <p:spTgt spid="12"/>
                                        </p:tgtEl>
                                        <p:attrNameLst>
                                          <p:attrName>ppt_h</p:attrName>
                                        </p:attrNameLst>
                                      </p:cBhvr>
                                      <p:tavLst>
                                        <p:tav tm="0">
                                          <p:val>
                                            <p:fltVal val="0"/>
                                          </p:val>
                                        </p:tav>
                                        <p:tav tm="100000">
                                          <p:val>
                                            <p:strVal val="#ppt_h"/>
                                          </p:val>
                                        </p:tav>
                                      </p:tavLst>
                                    </p:anim>
                                    <p:animEffect transition="in" filter="fade">
                                      <p:cBhvr>
                                        <p:cTn id="19" dur="1500"/>
                                        <p:tgtEl>
                                          <p:spTgt spid="12"/>
                                        </p:tgtEl>
                                      </p:cBhvr>
                                    </p:animEffect>
                                  </p:childTnLst>
                                </p:cTn>
                              </p:par>
                            </p:childTnLst>
                          </p:cTn>
                        </p:par>
                        <p:par>
                          <p:cTn id="20" fill="hold">
                            <p:stCondLst>
                              <p:cond delay="6000"/>
                            </p:stCondLst>
                            <p:childTnLst>
                              <p:par>
                                <p:cTn id="21" presetID="10" presetClass="entr" presetSubtype="0" fill="hold" grpId="0" nodeType="afterEffect">
                                  <p:stCondLst>
                                    <p:cond delay="50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1500"/>
                                        <p:tgtEl>
                                          <p:spTgt spid="14"/>
                                        </p:tgtEl>
                                      </p:cBhvr>
                                    </p:animEffect>
                                  </p:childTnLst>
                                </p:cTn>
                              </p:par>
                            </p:childTnLst>
                          </p:cTn>
                        </p:par>
                        <p:par>
                          <p:cTn id="24" fill="hold">
                            <p:stCondLst>
                              <p:cond delay="8000"/>
                            </p:stCondLst>
                            <p:childTnLst>
                              <p:par>
                                <p:cTn id="25" presetID="10" presetClass="entr" presetSubtype="0" fill="hold" grpId="0" nodeType="afterEffect">
                                  <p:stCondLst>
                                    <p:cond delay="50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500"/>
                                        <p:tgtEl>
                                          <p:spTgt spid="18"/>
                                        </p:tgtEl>
                                      </p:cBhvr>
                                    </p:animEffect>
                                  </p:childTnLst>
                                </p:cTn>
                              </p:par>
                            </p:childTnLst>
                          </p:cTn>
                        </p:par>
                        <p:par>
                          <p:cTn id="28" fill="hold">
                            <p:stCondLst>
                              <p:cond delay="10000"/>
                            </p:stCondLst>
                            <p:childTnLst>
                              <p:par>
                                <p:cTn id="29" presetID="10" presetClass="entr" presetSubtype="0" fill="hold" grpId="0" nodeType="afterEffect">
                                  <p:stCondLst>
                                    <p:cond delay="50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1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P spid="14" grpId="0"/>
      <p:bldP spid="16"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a:t>What is Part One </a:t>
            </a:r>
            <a:r>
              <a:rPr lang="en-US" b="1" dirty="0" smtClean="0"/>
              <a:t>of the </a:t>
            </a:r>
            <a:r>
              <a:rPr lang="en-US" b="1" dirty="0"/>
              <a:t>Sprint Retrospective </a:t>
            </a:r>
            <a:r>
              <a:rPr lang="en-US" b="1" dirty="0" smtClean="0"/>
              <a:t>Process?</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5" name="Rectangle 4"/>
          <p:cNvSpPr/>
          <p:nvPr/>
        </p:nvSpPr>
        <p:spPr>
          <a:xfrm>
            <a:off x="20981" y="680681"/>
            <a:ext cx="9069679" cy="523220"/>
          </a:xfrm>
          <a:prstGeom prst="rect">
            <a:avLst/>
          </a:prstGeom>
        </p:spPr>
        <p:txBody>
          <a:bodyPr wrap="square">
            <a:spAutoFit/>
          </a:bodyPr>
          <a:lstStyle/>
          <a:p>
            <a:r>
              <a:rPr lang="en-US" sz="2800" b="1" dirty="0" smtClean="0">
                <a:solidFill>
                  <a:srgbClr val="1A2D65"/>
                </a:solidFill>
              </a:rPr>
              <a:t>The Sprint Retrospective Session: </a:t>
            </a:r>
            <a:r>
              <a:rPr lang="en-US" sz="2800" b="1" i="1" dirty="0" smtClean="0">
                <a:solidFill>
                  <a:srgbClr val="1A2D65"/>
                </a:solidFill>
              </a:rPr>
              <a:t>The Good &amp; Bad</a:t>
            </a:r>
            <a:endParaRPr lang="en-US" sz="600" b="1" i="1" dirty="0"/>
          </a:p>
        </p:txBody>
      </p:sp>
      <p:sp>
        <p:nvSpPr>
          <p:cNvPr id="2" name="Rectangle 1"/>
          <p:cNvSpPr/>
          <p:nvPr/>
        </p:nvSpPr>
        <p:spPr>
          <a:xfrm>
            <a:off x="59080" y="1150561"/>
            <a:ext cx="8977761" cy="830997"/>
          </a:xfrm>
          <a:prstGeom prst="rect">
            <a:avLst/>
          </a:prstGeom>
        </p:spPr>
        <p:txBody>
          <a:bodyPr wrap="square">
            <a:spAutoFit/>
          </a:bodyPr>
          <a:lstStyle/>
          <a:p>
            <a:r>
              <a:rPr lang="en-US" sz="1600" b="1" i="1" dirty="0">
                <a:solidFill>
                  <a:srgbClr val="1A2D65"/>
                </a:solidFill>
              </a:rPr>
              <a:t>There are five areas in this process and each have a fixed time limit to ensure that the session only takes two </a:t>
            </a:r>
            <a:r>
              <a:rPr lang="en-US" sz="1600" b="1" i="1" dirty="0" smtClean="0">
                <a:solidFill>
                  <a:srgbClr val="1A2D65"/>
                </a:solidFill>
              </a:rPr>
              <a:t>hours. The </a:t>
            </a:r>
            <a:r>
              <a:rPr lang="en-US" sz="1600" b="1" i="1" dirty="0">
                <a:solidFill>
                  <a:srgbClr val="1A2D65"/>
                </a:solidFill>
              </a:rPr>
              <a:t>Lexicon Master documents the </a:t>
            </a:r>
            <a:r>
              <a:rPr lang="en-US" sz="1600" b="1" i="1" dirty="0" smtClean="0">
                <a:solidFill>
                  <a:srgbClr val="1A2D65"/>
                </a:solidFill>
              </a:rPr>
              <a:t>information </a:t>
            </a:r>
            <a:r>
              <a:rPr lang="en-US" sz="1600" b="1" i="1" dirty="0">
                <a:solidFill>
                  <a:srgbClr val="1A2D65"/>
                </a:solidFill>
              </a:rPr>
              <a:t>gathered for the final phase of the structured session</a:t>
            </a:r>
            <a:r>
              <a:rPr lang="en-US" sz="1600" b="1" i="1" dirty="0" smtClean="0">
                <a:solidFill>
                  <a:srgbClr val="1A2D65"/>
                </a:solidFill>
              </a:rPr>
              <a:t>.</a:t>
            </a:r>
            <a:endParaRPr lang="en-US" sz="1600" b="1" i="1" dirty="0">
              <a:solidFill>
                <a:srgbClr val="1A2D65"/>
              </a:solidFill>
            </a:endParaRPr>
          </a:p>
        </p:txBody>
      </p:sp>
      <p:sp>
        <p:nvSpPr>
          <p:cNvPr id="3" name="Rectangle 2"/>
          <p:cNvSpPr/>
          <p:nvPr/>
        </p:nvSpPr>
        <p:spPr>
          <a:xfrm>
            <a:off x="59080" y="1837136"/>
            <a:ext cx="8977761" cy="400110"/>
          </a:xfrm>
          <a:prstGeom prst="rect">
            <a:avLst/>
          </a:prstGeom>
        </p:spPr>
        <p:txBody>
          <a:bodyPr wrap="square">
            <a:spAutoFit/>
          </a:bodyPr>
          <a:lstStyle/>
          <a:p>
            <a:pPr algn="ctr"/>
            <a:r>
              <a:rPr lang="en-US" sz="2000" b="1" dirty="0" smtClean="0">
                <a:solidFill>
                  <a:schemeClr val="accent6">
                    <a:lumMod val="50000"/>
                  </a:schemeClr>
                </a:solidFill>
              </a:rPr>
              <a:t>Five Areas for an Effective </a:t>
            </a:r>
            <a:r>
              <a:rPr lang="en-US" sz="2000" b="1" dirty="0">
                <a:solidFill>
                  <a:schemeClr val="accent6">
                    <a:lumMod val="50000"/>
                  </a:schemeClr>
                </a:solidFill>
              </a:rPr>
              <a:t>Sprint </a:t>
            </a:r>
            <a:r>
              <a:rPr lang="en-US" sz="2000" b="1" dirty="0" smtClean="0">
                <a:solidFill>
                  <a:schemeClr val="accent6">
                    <a:lumMod val="50000"/>
                  </a:schemeClr>
                </a:solidFill>
              </a:rPr>
              <a:t>Retrospective: </a:t>
            </a:r>
            <a:r>
              <a:rPr lang="en-US" sz="2000" b="1" i="1" dirty="0" smtClean="0">
                <a:solidFill>
                  <a:schemeClr val="accent6">
                    <a:lumMod val="50000"/>
                  </a:schemeClr>
                </a:solidFill>
              </a:rPr>
              <a:t>One &amp; Two </a:t>
            </a:r>
            <a:endParaRPr lang="en-US" sz="2000" b="1" i="1" dirty="0">
              <a:solidFill>
                <a:schemeClr val="accent6">
                  <a:lumMod val="50000"/>
                </a:schemeClr>
              </a:solidFill>
            </a:endParaRPr>
          </a:p>
        </p:txBody>
      </p:sp>
      <p:sp>
        <p:nvSpPr>
          <p:cNvPr id="6" name="Rectangle 5"/>
          <p:cNvSpPr/>
          <p:nvPr/>
        </p:nvSpPr>
        <p:spPr>
          <a:xfrm>
            <a:off x="46198" y="2342705"/>
            <a:ext cx="8990644" cy="738664"/>
          </a:xfrm>
          <a:prstGeom prst="rect">
            <a:avLst/>
          </a:prstGeom>
        </p:spPr>
        <p:txBody>
          <a:bodyPr wrap="square">
            <a:spAutoFit/>
          </a:bodyPr>
          <a:lstStyle/>
          <a:p>
            <a:pPr marL="342900" indent="-342900">
              <a:buFont typeface="+mj-lt"/>
              <a:buAutoNum type="arabicPeriod"/>
            </a:pPr>
            <a:r>
              <a:rPr lang="en-US" sz="1400" b="1" dirty="0">
                <a:solidFill>
                  <a:srgbClr val="002060"/>
                </a:solidFill>
              </a:rPr>
              <a:t>What Worked Well</a:t>
            </a:r>
            <a:r>
              <a:rPr lang="en-US" sz="1400" dirty="0">
                <a:solidFill>
                  <a:srgbClr val="002060"/>
                </a:solidFill>
              </a:rPr>
              <a:t> – These are items that will be carried on to the next Sprint as “</a:t>
            </a:r>
            <a:r>
              <a:rPr lang="en-US" sz="1400" i="1" dirty="0">
                <a:solidFill>
                  <a:srgbClr val="002060"/>
                </a:solidFill>
              </a:rPr>
              <a:t>Wisdom </a:t>
            </a:r>
            <a:r>
              <a:rPr lang="en-US" sz="1400" i="1" dirty="0" smtClean="0">
                <a:solidFill>
                  <a:srgbClr val="002060"/>
                </a:solidFill>
              </a:rPr>
              <a:t>Gained</a:t>
            </a:r>
            <a:r>
              <a:rPr lang="en-US" sz="1400" dirty="0" smtClean="0">
                <a:solidFill>
                  <a:srgbClr val="002060"/>
                </a:solidFill>
              </a:rPr>
              <a:t>”</a:t>
            </a:r>
          </a:p>
          <a:p>
            <a:pPr marL="800100" lvl="1" indent="-342900">
              <a:buFont typeface="+mj-lt"/>
              <a:buAutoNum type="arabicPeriod"/>
            </a:pPr>
            <a:r>
              <a:rPr lang="en-US" sz="1400" b="1" dirty="0" smtClean="0">
                <a:solidFill>
                  <a:srgbClr val="002060"/>
                </a:solidFill>
              </a:rPr>
              <a:t>Action</a:t>
            </a:r>
            <a:r>
              <a:rPr lang="en-US" sz="1400" dirty="0">
                <a:solidFill>
                  <a:srgbClr val="002060"/>
                </a:solidFill>
              </a:rPr>
              <a:t>: </a:t>
            </a:r>
            <a:r>
              <a:rPr lang="en-US" sz="1400" i="1" dirty="0">
                <a:solidFill>
                  <a:srgbClr val="002060"/>
                </a:solidFill>
              </a:rPr>
              <a:t>Documented consensus on the top three factors that worked </a:t>
            </a:r>
            <a:r>
              <a:rPr lang="en-US" sz="1400" i="1" dirty="0" smtClean="0">
                <a:solidFill>
                  <a:srgbClr val="002060"/>
                </a:solidFill>
              </a:rPr>
              <a:t>well</a:t>
            </a:r>
          </a:p>
          <a:p>
            <a:pPr marL="800100" lvl="1" indent="-342900">
              <a:buFont typeface="+mj-lt"/>
              <a:buAutoNum type="arabicPeriod"/>
            </a:pPr>
            <a:r>
              <a:rPr lang="en-US" sz="1400" b="1" dirty="0" smtClean="0">
                <a:solidFill>
                  <a:srgbClr val="002060"/>
                </a:solidFill>
              </a:rPr>
              <a:t>Time</a:t>
            </a:r>
            <a:r>
              <a:rPr lang="en-US" sz="1400" b="1" dirty="0">
                <a:solidFill>
                  <a:srgbClr val="002060"/>
                </a:solidFill>
              </a:rPr>
              <a:t>:</a:t>
            </a:r>
            <a:r>
              <a:rPr lang="en-US" sz="1400" i="1" dirty="0">
                <a:solidFill>
                  <a:srgbClr val="002060"/>
                </a:solidFill>
              </a:rPr>
              <a:t> Fifteen Minutes maximum</a:t>
            </a:r>
            <a:endParaRPr lang="en-US" sz="1400" dirty="0">
              <a:solidFill>
                <a:srgbClr val="002060"/>
              </a:solidFill>
            </a:endParaRPr>
          </a:p>
        </p:txBody>
      </p:sp>
      <p:sp>
        <p:nvSpPr>
          <p:cNvPr id="9" name="Rectangle 8"/>
          <p:cNvSpPr/>
          <p:nvPr/>
        </p:nvSpPr>
        <p:spPr>
          <a:xfrm>
            <a:off x="59080" y="3294789"/>
            <a:ext cx="8977761" cy="1169551"/>
          </a:xfrm>
          <a:prstGeom prst="rect">
            <a:avLst/>
          </a:prstGeom>
        </p:spPr>
        <p:txBody>
          <a:bodyPr wrap="square">
            <a:spAutoFit/>
          </a:bodyPr>
          <a:lstStyle/>
          <a:p>
            <a:pPr marL="342900" indent="-342900">
              <a:buFont typeface="+mj-lt"/>
              <a:buAutoNum type="arabicPeriod" startAt="2"/>
            </a:pPr>
            <a:r>
              <a:rPr lang="en-US" sz="1400" b="1" dirty="0">
                <a:solidFill>
                  <a:srgbClr val="002060"/>
                </a:solidFill>
              </a:rPr>
              <a:t>What Was Problematic</a:t>
            </a:r>
            <a:r>
              <a:rPr lang="en-US" sz="1400" dirty="0">
                <a:solidFill>
                  <a:srgbClr val="002060"/>
                </a:solidFill>
              </a:rPr>
              <a:t> – These are items will be corrected or removed from the </a:t>
            </a:r>
            <a:r>
              <a:rPr lang="en-US" sz="1400" dirty="0" smtClean="0">
                <a:solidFill>
                  <a:srgbClr val="002060"/>
                </a:solidFill>
              </a:rPr>
              <a:t>process</a:t>
            </a:r>
          </a:p>
          <a:p>
            <a:pPr marL="800100" lvl="1" indent="-342900">
              <a:buFont typeface="+mj-lt"/>
              <a:buAutoNum type="arabicPeriod"/>
            </a:pPr>
            <a:r>
              <a:rPr lang="en-US" sz="1400" b="1" dirty="0" smtClean="0">
                <a:solidFill>
                  <a:srgbClr val="002060"/>
                </a:solidFill>
              </a:rPr>
              <a:t>Action</a:t>
            </a:r>
            <a:r>
              <a:rPr lang="en-US" sz="1400" dirty="0">
                <a:solidFill>
                  <a:srgbClr val="002060"/>
                </a:solidFill>
              </a:rPr>
              <a:t>: </a:t>
            </a:r>
            <a:r>
              <a:rPr lang="en-US" sz="1400" i="1" dirty="0">
                <a:solidFill>
                  <a:srgbClr val="002060"/>
                </a:solidFill>
              </a:rPr>
              <a:t>Documented consensus on the top three problem areas. The team engages in meaningful discussions and creates specific actionable items.  </a:t>
            </a:r>
            <a:r>
              <a:rPr lang="en-US" sz="1400" b="1" i="1" dirty="0">
                <a:solidFill>
                  <a:srgbClr val="002060"/>
                </a:solidFill>
              </a:rPr>
              <a:t>Do Not Play the “Blame Game”</a:t>
            </a:r>
            <a:r>
              <a:rPr lang="en-US" sz="1400" i="1" dirty="0">
                <a:solidFill>
                  <a:srgbClr val="002060"/>
                </a:solidFill>
              </a:rPr>
              <a:t>.  Actions are documented and become the responsibility of the Scum Master to take the appropriate corrective </a:t>
            </a:r>
            <a:r>
              <a:rPr lang="en-US" sz="1400" i="1" dirty="0" smtClean="0">
                <a:solidFill>
                  <a:srgbClr val="002060"/>
                </a:solidFill>
              </a:rPr>
              <a:t>measures.</a:t>
            </a:r>
            <a:endParaRPr lang="en-US" sz="1400" dirty="0">
              <a:solidFill>
                <a:srgbClr val="002060"/>
              </a:solidFill>
            </a:endParaRPr>
          </a:p>
          <a:p>
            <a:pPr marL="800100" lvl="1" indent="-342900">
              <a:buFont typeface="+mj-lt"/>
              <a:buAutoNum type="arabicPeriod"/>
            </a:pPr>
            <a:r>
              <a:rPr lang="en-US" sz="1400" b="1" dirty="0" smtClean="0">
                <a:solidFill>
                  <a:srgbClr val="002060"/>
                </a:solidFill>
              </a:rPr>
              <a:t>Time</a:t>
            </a:r>
            <a:r>
              <a:rPr lang="en-US" sz="1400" b="1" dirty="0">
                <a:solidFill>
                  <a:srgbClr val="002060"/>
                </a:solidFill>
              </a:rPr>
              <a:t>:</a:t>
            </a:r>
            <a:r>
              <a:rPr lang="en-US" sz="1400" i="1" dirty="0">
                <a:solidFill>
                  <a:srgbClr val="002060"/>
                </a:solidFill>
              </a:rPr>
              <a:t> Fifteen Minutes maximum</a:t>
            </a:r>
            <a:endParaRPr lang="en-US" sz="1400" dirty="0">
              <a:solidFill>
                <a:srgbClr val="002060"/>
              </a:solidFill>
            </a:endParaRPr>
          </a:p>
        </p:txBody>
      </p:sp>
      <p:sp>
        <p:nvSpPr>
          <p:cNvPr id="19" name="Rectangle 18"/>
          <p:cNvSpPr/>
          <p:nvPr/>
        </p:nvSpPr>
        <p:spPr>
          <a:xfrm>
            <a:off x="302922" y="4633436"/>
            <a:ext cx="8666294" cy="1738938"/>
          </a:xfrm>
          <a:prstGeom prst="rect">
            <a:avLst/>
          </a:prstGeom>
        </p:spPr>
        <p:txBody>
          <a:bodyPr wrap="square">
            <a:spAutoFit/>
          </a:bodyPr>
          <a:lstStyle/>
          <a:p>
            <a:r>
              <a:rPr lang="en-US" sz="1600" b="1" i="1" dirty="0" smtClean="0">
                <a:solidFill>
                  <a:srgbClr val="002060"/>
                </a:solidFill>
              </a:rPr>
              <a:t>The documented consensus is the key take away from the session. </a:t>
            </a:r>
          </a:p>
          <a:p>
            <a:endParaRPr lang="en-US" sz="800" b="1" i="1" dirty="0">
              <a:solidFill>
                <a:srgbClr val="002060"/>
              </a:solidFill>
            </a:endParaRPr>
          </a:p>
          <a:p>
            <a:r>
              <a:rPr lang="en-US" sz="1600" b="1" i="1" dirty="0" smtClean="0">
                <a:solidFill>
                  <a:srgbClr val="002060"/>
                </a:solidFill>
              </a:rPr>
              <a:t>These items must be addressed and solved as much as possible.</a:t>
            </a:r>
          </a:p>
          <a:p>
            <a:r>
              <a:rPr lang="en-US" sz="800" b="1" i="1" dirty="0" smtClean="0">
                <a:solidFill>
                  <a:srgbClr val="002060"/>
                </a:solidFill>
              </a:rPr>
              <a:t/>
            </a:r>
            <a:br>
              <a:rPr lang="en-US" sz="800" b="1" i="1" dirty="0" smtClean="0">
                <a:solidFill>
                  <a:srgbClr val="002060"/>
                </a:solidFill>
              </a:rPr>
            </a:br>
            <a:r>
              <a:rPr lang="en-US" sz="1600" b="1" i="1" dirty="0" smtClean="0">
                <a:solidFill>
                  <a:srgbClr val="002060"/>
                </a:solidFill>
              </a:rPr>
              <a:t>The solutions must be implemented into the next Sprint planning that begins that Friday.</a:t>
            </a:r>
            <a:br>
              <a:rPr lang="en-US" sz="1600" b="1" i="1" dirty="0" smtClean="0">
                <a:solidFill>
                  <a:srgbClr val="002060"/>
                </a:solidFill>
              </a:rPr>
            </a:br>
            <a:endParaRPr lang="en-US" sz="800" b="1" i="1" dirty="0" smtClean="0">
              <a:solidFill>
                <a:srgbClr val="002060"/>
              </a:solidFill>
            </a:endParaRPr>
          </a:p>
          <a:p>
            <a:r>
              <a:rPr lang="en-US" sz="1600" b="1" i="1" dirty="0" smtClean="0">
                <a:solidFill>
                  <a:srgbClr val="002060"/>
                </a:solidFill>
              </a:rPr>
              <a:t>This is important as the cycle will shorten the corrective duration and validate the discovered solutions as soon as possible</a:t>
            </a:r>
            <a:endParaRPr lang="en-US" sz="1600" b="1" i="1" dirty="0">
              <a:solidFill>
                <a:srgbClr val="002060"/>
              </a:solidFill>
            </a:endParaRPr>
          </a:p>
        </p:txBody>
      </p:sp>
    </p:spTree>
    <p:extLst>
      <p:ext uri="{BB962C8B-B14F-4D97-AF65-F5344CB8AC3E}">
        <p14:creationId xmlns:p14="http://schemas.microsoft.com/office/powerpoint/2010/main" val="1575532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500"/>
                                        <p:tgtEl>
                                          <p:spTgt spid="5"/>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1500"/>
                                        <p:tgtEl>
                                          <p:spTgt spid="3"/>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500"/>
                                        <p:tgtEl>
                                          <p:spTgt spid="2"/>
                                        </p:tgtEl>
                                      </p:cBhvr>
                                    </p:animEffect>
                                  </p:childTnLst>
                                </p:cTn>
                              </p:par>
                            </p:childTnLst>
                          </p:cTn>
                        </p:par>
                        <p:par>
                          <p:cTn id="14" fill="hold">
                            <p:stCondLst>
                              <p:cond delay="2000"/>
                            </p:stCondLst>
                            <p:childTnLst>
                              <p:par>
                                <p:cTn id="15" presetID="53" presetClass="entr" presetSubtype="16" fill="hold" grpId="0" nodeType="afterEffect">
                                  <p:stCondLst>
                                    <p:cond delay="500"/>
                                  </p:stCondLst>
                                  <p:childTnLst>
                                    <p:set>
                                      <p:cBhvr>
                                        <p:cTn id="16" dur="1" fill="hold">
                                          <p:stCondLst>
                                            <p:cond delay="0"/>
                                          </p:stCondLst>
                                        </p:cTn>
                                        <p:tgtEl>
                                          <p:spTgt spid="6"/>
                                        </p:tgtEl>
                                        <p:attrNameLst>
                                          <p:attrName>style.visibility</p:attrName>
                                        </p:attrNameLst>
                                      </p:cBhvr>
                                      <p:to>
                                        <p:strVal val="visible"/>
                                      </p:to>
                                    </p:set>
                                    <p:anim calcmode="lin" valueType="num">
                                      <p:cBhvr>
                                        <p:cTn id="17" dur="1500" fill="hold"/>
                                        <p:tgtEl>
                                          <p:spTgt spid="6"/>
                                        </p:tgtEl>
                                        <p:attrNameLst>
                                          <p:attrName>ppt_w</p:attrName>
                                        </p:attrNameLst>
                                      </p:cBhvr>
                                      <p:tavLst>
                                        <p:tav tm="0">
                                          <p:val>
                                            <p:fltVal val="0"/>
                                          </p:val>
                                        </p:tav>
                                        <p:tav tm="100000">
                                          <p:val>
                                            <p:strVal val="#ppt_w"/>
                                          </p:val>
                                        </p:tav>
                                      </p:tavLst>
                                    </p:anim>
                                    <p:anim calcmode="lin" valueType="num">
                                      <p:cBhvr>
                                        <p:cTn id="18" dur="1500" fill="hold"/>
                                        <p:tgtEl>
                                          <p:spTgt spid="6"/>
                                        </p:tgtEl>
                                        <p:attrNameLst>
                                          <p:attrName>ppt_h</p:attrName>
                                        </p:attrNameLst>
                                      </p:cBhvr>
                                      <p:tavLst>
                                        <p:tav tm="0">
                                          <p:val>
                                            <p:fltVal val="0"/>
                                          </p:val>
                                        </p:tav>
                                        <p:tav tm="100000">
                                          <p:val>
                                            <p:strVal val="#ppt_h"/>
                                          </p:val>
                                        </p:tav>
                                      </p:tavLst>
                                    </p:anim>
                                    <p:animEffect transition="in" filter="fade">
                                      <p:cBhvr>
                                        <p:cTn id="19" dur="1500"/>
                                        <p:tgtEl>
                                          <p:spTgt spid="6"/>
                                        </p:tgtEl>
                                      </p:cBhvr>
                                    </p:animEffect>
                                  </p:childTnLst>
                                </p:cTn>
                              </p:par>
                            </p:childTnLst>
                          </p:cTn>
                        </p:par>
                        <p:par>
                          <p:cTn id="20" fill="hold">
                            <p:stCondLst>
                              <p:cond delay="4000"/>
                            </p:stCondLst>
                            <p:childTnLst>
                              <p:par>
                                <p:cTn id="21" presetID="53" presetClass="entr" presetSubtype="16" fill="hold" grpId="0" nodeType="afterEffect">
                                  <p:stCondLst>
                                    <p:cond delay="500"/>
                                  </p:stCondLst>
                                  <p:childTnLst>
                                    <p:set>
                                      <p:cBhvr>
                                        <p:cTn id="22" dur="1" fill="hold">
                                          <p:stCondLst>
                                            <p:cond delay="0"/>
                                          </p:stCondLst>
                                        </p:cTn>
                                        <p:tgtEl>
                                          <p:spTgt spid="9"/>
                                        </p:tgtEl>
                                        <p:attrNameLst>
                                          <p:attrName>style.visibility</p:attrName>
                                        </p:attrNameLst>
                                      </p:cBhvr>
                                      <p:to>
                                        <p:strVal val="visible"/>
                                      </p:to>
                                    </p:set>
                                    <p:anim calcmode="lin" valueType="num">
                                      <p:cBhvr>
                                        <p:cTn id="23" dur="1500" fill="hold"/>
                                        <p:tgtEl>
                                          <p:spTgt spid="9"/>
                                        </p:tgtEl>
                                        <p:attrNameLst>
                                          <p:attrName>ppt_w</p:attrName>
                                        </p:attrNameLst>
                                      </p:cBhvr>
                                      <p:tavLst>
                                        <p:tav tm="0">
                                          <p:val>
                                            <p:fltVal val="0"/>
                                          </p:val>
                                        </p:tav>
                                        <p:tav tm="100000">
                                          <p:val>
                                            <p:strVal val="#ppt_w"/>
                                          </p:val>
                                        </p:tav>
                                      </p:tavLst>
                                    </p:anim>
                                    <p:anim calcmode="lin" valueType="num">
                                      <p:cBhvr>
                                        <p:cTn id="24" dur="1500" fill="hold"/>
                                        <p:tgtEl>
                                          <p:spTgt spid="9"/>
                                        </p:tgtEl>
                                        <p:attrNameLst>
                                          <p:attrName>ppt_h</p:attrName>
                                        </p:attrNameLst>
                                      </p:cBhvr>
                                      <p:tavLst>
                                        <p:tav tm="0">
                                          <p:val>
                                            <p:fltVal val="0"/>
                                          </p:val>
                                        </p:tav>
                                        <p:tav tm="100000">
                                          <p:val>
                                            <p:strVal val="#ppt_h"/>
                                          </p:val>
                                        </p:tav>
                                      </p:tavLst>
                                    </p:anim>
                                    <p:animEffect transition="in" filter="fade">
                                      <p:cBhvr>
                                        <p:cTn id="25" dur="1500"/>
                                        <p:tgtEl>
                                          <p:spTgt spid="9"/>
                                        </p:tgtEl>
                                      </p:cBhvr>
                                    </p:animEffect>
                                  </p:childTnLst>
                                </p:cTn>
                              </p:par>
                            </p:childTnLst>
                          </p:cTn>
                        </p:par>
                        <p:par>
                          <p:cTn id="26" fill="hold">
                            <p:stCondLst>
                              <p:cond delay="6000"/>
                            </p:stCondLst>
                            <p:childTnLst>
                              <p:par>
                                <p:cTn id="27" presetID="10" presetClass="entr" presetSubtype="0" fill="hold" grpId="0" nodeType="afterEffect">
                                  <p:stCondLst>
                                    <p:cond delay="100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1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P spid="6" grpId="0"/>
      <p:bldP spid="9"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a:t>What is Part </a:t>
            </a:r>
            <a:r>
              <a:rPr lang="en-US" b="1" dirty="0" smtClean="0"/>
              <a:t>Two of </a:t>
            </a:r>
            <a:r>
              <a:rPr lang="en-US" b="1" dirty="0"/>
              <a:t>the Sprint Retrospective Process?</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5" name="Rectangle 4"/>
          <p:cNvSpPr/>
          <p:nvPr/>
        </p:nvSpPr>
        <p:spPr>
          <a:xfrm>
            <a:off x="20981" y="718781"/>
            <a:ext cx="9069679" cy="523220"/>
          </a:xfrm>
          <a:prstGeom prst="rect">
            <a:avLst/>
          </a:prstGeom>
        </p:spPr>
        <p:txBody>
          <a:bodyPr wrap="square">
            <a:spAutoFit/>
          </a:bodyPr>
          <a:lstStyle/>
          <a:p>
            <a:r>
              <a:rPr lang="en-US" sz="2800" b="1" dirty="0" smtClean="0">
                <a:solidFill>
                  <a:srgbClr val="1A2D65"/>
                </a:solidFill>
              </a:rPr>
              <a:t>The Sprint Retrospective Session: </a:t>
            </a:r>
            <a:r>
              <a:rPr lang="en-US" sz="2800" b="1" i="1" dirty="0" smtClean="0">
                <a:solidFill>
                  <a:srgbClr val="1A2D65"/>
                </a:solidFill>
              </a:rPr>
              <a:t>The Metrics</a:t>
            </a:r>
            <a:endParaRPr lang="en-US" sz="600" b="1" i="1" dirty="0"/>
          </a:p>
        </p:txBody>
      </p:sp>
      <p:sp>
        <p:nvSpPr>
          <p:cNvPr id="10" name="Rectangle 9"/>
          <p:cNvSpPr/>
          <p:nvPr/>
        </p:nvSpPr>
        <p:spPr>
          <a:xfrm>
            <a:off x="112421" y="1735842"/>
            <a:ext cx="9031579" cy="4616648"/>
          </a:xfrm>
          <a:prstGeom prst="rect">
            <a:avLst/>
          </a:prstGeom>
        </p:spPr>
        <p:txBody>
          <a:bodyPr wrap="square">
            <a:spAutoFit/>
          </a:bodyPr>
          <a:lstStyle/>
          <a:p>
            <a:pPr marL="342900" indent="-342900">
              <a:buFont typeface="+mj-lt"/>
              <a:buAutoNum type="arabicPeriod" startAt="3"/>
            </a:pPr>
            <a:r>
              <a:rPr lang="en-US" sz="1400" b="1" dirty="0">
                <a:solidFill>
                  <a:srgbClr val="002060"/>
                </a:solidFill>
              </a:rPr>
              <a:t>Review the Sprint Metrics</a:t>
            </a:r>
            <a:r>
              <a:rPr lang="en-US" sz="1400" dirty="0">
                <a:solidFill>
                  <a:srgbClr val="002060"/>
                </a:solidFill>
              </a:rPr>
              <a:t> – Understanding Key Statistics of the sprint just </a:t>
            </a:r>
            <a:r>
              <a:rPr lang="en-US" sz="1400" dirty="0" smtClean="0">
                <a:solidFill>
                  <a:srgbClr val="002060"/>
                </a:solidFill>
              </a:rPr>
              <a:t>completed</a:t>
            </a:r>
          </a:p>
          <a:p>
            <a:pPr marL="800100" lvl="1" indent="-342900">
              <a:buFont typeface="+mj-lt"/>
              <a:buAutoNum type="arabicPeriod"/>
            </a:pPr>
            <a:r>
              <a:rPr lang="en-US" sz="1400" b="1" dirty="0" smtClean="0">
                <a:solidFill>
                  <a:srgbClr val="002060"/>
                </a:solidFill>
              </a:rPr>
              <a:t>Actions</a:t>
            </a:r>
            <a:r>
              <a:rPr lang="en-US" sz="1400" dirty="0" smtClean="0">
                <a:solidFill>
                  <a:srgbClr val="002060"/>
                </a:solidFill>
              </a:rPr>
              <a:t>:</a:t>
            </a:r>
          </a:p>
          <a:p>
            <a:pPr marL="1257300" lvl="2" indent="-342900">
              <a:buFont typeface="+mj-lt"/>
              <a:buAutoNum type="arabicPeriod"/>
            </a:pPr>
            <a:r>
              <a:rPr lang="en-US" sz="1400" b="1" dirty="0" smtClean="0">
                <a:solidFill>
                  <a:srgbClr val="002060"/>
                </a:solidFill>
              </a:rPr>
              <a:t>Discuss </a:t>
            </a:r>
            <a:r>
              <a:rPr lang="en-US" sz="1400" b="1" dirty="0">
                <a:solidFill>
                  <a:srgbClr val="002060"/>
                </a:solidFill>
              </a:rPr>
              <a:t>Velocity</a:t>
            </a:r>
            <a:r>
              <a:rPr lang="en-US" sz="1400" dirty="0">
                <a:solidFill>
                  <a:srgbClr val="002060"/>
                </a:solidFill>
              </a:rPr>
              <a:t>:</a:t>
            </a:r>
            <a:r>
              <a:rPr lang="en-US" sz="1400" i="1" dirty="0">
                <a:solidFill>
                  <a:srgbClr val="002060"/>
                </a:solidFill>
              </a:rPr>
              <a:t> Planned Story Points versus Completed Story Points</a:t>
            </a:r>
            <a:endParaRPr lang="en-US" sz="1400" dirty="0">
              <a:solidFill>
                <a:srgbClr val="002060"/>
              </a:solidFill>
            </a:endParaRPr>
          </a:p>
          <a:p>
            <a:pPr lvl="3"/>
            <a:r>
              <a:rPr lang="en-US" sz="1400" b="1" dirty="0">
                <a:solidFill>
                  <a:schemeClr val="accent6">
                    <a:lumMod val="75000"/>
                  </a:schemeClr>
                </a:solidFill>
              </a:rPr>
              <a:t>Discuss Plan:</a:t>
            </a:r>
            <a:r>
              <a:rPr lang="en-US" sz="1400" dirty="0">
                <a:solidFill>
                  <a:srgbClr val="002060"/>
                </a:solidFill>
              </a:rPr>
              <a:t> </a:t>
            </a:r>
            <a:r>
              <a:rPr lang="en-US" sz="1400" i="1" dirty="0">
                <a:solidFill>
                  <a:srgbClr val="002060"/>
                </a:solidFill>
              </a:rPr>
              <a:t>Constructive discussion of any issues that prevented successful completion of a Story Point</a:t>
            </a:r>
            <a:endParaRPr lang="en-US" sz="1400" dirty="0">
              <a:solidFill>
                <a:srgbClr val="002060"/>
              </a:solidFill>
            </a:endParaRPr>
          </a:p>
          <a:p>
            <a:pPr lvl="3"/>
            <a:r>
              <a:rPr lang="en-US" sz="1400" dirty="0">
                <a:solidFill>
                  <a:srgbClr val="002060"/>
                </a:solidFill>
              </a:rPr>
              <a:t>Document Findings:</a:t>
            </a:r>
            <a:r>
              <a:rPr lang="en-US" sz="1400" i="1" dirty="0">
                <a:solidFill>
                  <a:srgbClr val="002060"/>
                </a:solidFill>
              </a:rPr>
              <a:t> Summary of the </a:t>
            </a:r>
            <a:r>
              <a:rPr lang="en-US" sz="1400" i="1" dirty="0" smtClean="0">
                <a:solidFill>
                  <a:srgbClr val="002060"/>
                </a:solidFill>
              </a:rPr>
              <a:t>discussions</a:t>
            </a:r>
            <a:endParaRPr lang="en-US" sz="1400" dirty="0">
              <a:solidFill>
                <a:srgbClr val="002060"/>
              </a:solidFill>
            </a:endParaRPr>
          </a:p>
          <a:p>
            <a:pPr marL="1257300" lvl="2" indent="-342900">
              <a:buFont typeface="+mj-lt"/>
              <a:buAutoNum type="arabicPeriod"/>
            </a:pPr>
            <a:r>
              <a:rPr lang="en-US" sz="1400" b="1" dirty="0" smtClean="0">
                <a:solidFill>
                  <a:srgbClr val="002060"/>
                </a:solidFill>
              </a:rPr>
              <a:t>Discuss </a:t>
            </a:r>
            <a:r>
              <a:rPr lang="en-US" sz="1400" b="1" dirty="0">
                <a:solidFill>
                  <a:srgbClr val="002060"/>
                </a:solidFill>
              </a:rPr>
              <a:t>Team Capacity</a:t>
            </a:r>
            <a:r>
              <a:rPr lang="en-US" sz="1400" dirty="0">
                <a:solidFill>
                  <a:srgbClr val="002060"/>
                </a:solidFill>
              </a:rPr>
              <a:t>: </a:t>
            </a:r>
            <a:r>
              <a:rPr lang="en-US" sz="1400" i="1" dirty="0">
                <a:solidFill>
                  <a:srgbClr val="002060"/>
                </a:solidFill>
              </a:rPr>
              <a:t>Review the resource hours assigned</a:t>
            </a:r>
            <a:endParaRPr lang="en-US" sz="1400" dirty="0">
              <a:solidFill>
                <a:srgbClr val="002060"/>
              </a:solidFill>
            </a:endParaRPr>
          </a:p>
          <a:p>
            <a:pPr lvl="3"/>
            <a:r>
              <a:rPr lang="en-US" sz="1400" b="1" dirty="0">
                <a:solidFill>
                  <a:schemeClr val="accent6">
                    <a:lumMod val="75000"/>
                  </a:schemeClr>
                </a:solidFill>
              </a:rPr>
              <a:t>Discuss Capacity Assignments:</a:t>
            </a:r>
            <a:r>
              <a:rPr lang="en-US" sz="1400" dirty="0">
                <a:solidFill>
                  <a:srgbClr val="002060"/>
                </a:solidFill>
              </a:rPr>
              <a:t> </a:t>
            </a:r>
            <a:r>
              <a:rPr lang="en-US" sz="1400" i="1" dirty="0">
                <a:solidFill>
                  <a:srgbClr val="002060"/>
                </a:solidFill>
              </a:rPr>
              <a:t>Were the assignments realistic?</a:t>
            </a:r>
            <a:endParaRPr lang="en-US" sz="1400" dirty="0">
              <a:solidFill>
                <a:srgbClr val="002060"/>
              </a:solidFill>
            </a:endParaRPr>
          </a:p>
          <a:p>
            <a:pPr lvl="3"/>
            <a:r>
              <a:rPr lang="en-US" sz="1400" b="1" dirty="0">
                <a:solidFill>
                  <a:schemeClr val="accent6">
                    <a:lumMod val="75000"/>
                  </a:schemeClr>
                </a:solidFill>
              </a:rPr>
              <a:t>Document Findings:</a:t>
            </a:r>
            <a:r>
              <a:rPr lang="en-US" sz="1400" i="1" dirty="0">
                <a:solidFill>
                  <a:srgbClr val="002060"/>
                </a:solidFill>
              </a:rPr>
              <a:t> Summary of the </a:t>
            </a:r>
            <a:r>
              <a:rPr lang="en-US" sz="1400" i="1" dirty="0" smtClean="0">
                <a:solidFill>
                  <a:srgbClr val="002060"/>
                </a:solidFill>
              </a:rPr>
              <a:t>discussions</a:t>
            </a:r>
            <a:endParaRPr lang="en-US" sz="1400" dirty="0">
              <a:solidFill>
                <a:srgbClr val="002060"/>
              </a:solidFill>
            </a:endParaRPr>
          </a:p>
          <a:p>
            <a:pPr marL="1257300" lvl="2" indent="-342900">
              <a:buFont typeface="+mj-lt"/>
              <a:buAutoNum type="arabicPeriod"/>
            </a:pPr>
            <a:r>
              <a:rPr lang="en-US" sz="1400" b="1" dirty="0" smtClean="0">
                <a:solidFill>
                  <a:srgbClr val="002060"/>
                </a:solidFill>
              </a:rPr>
              <a:t>Discuss </a:t>
            </a:r>
            <a:r>
              <a:rPr lang="en-US" sz="1400" b="1" dirty="0">
                <a:solidFill>
                  <a:srgbClr val="002060"/>
                </a:solidFill>
              </a:rPr>
              <a:t>Effective Effort</a:t>
            </a:r>
            <a:r>
              <a:rPr lang="en-US" sz="1400" dirty="0">
                <a:solidFill>
                  <a:srgbClr val="002060"/>
                </a:solidFill>
              </a:rPr>
              <a:t>: </a:t>
            </a:r>
            <a:r>
              <a:rPr lang="en-US" sz="1400" i="1" dirty="0">
                <a:solidFill>
                  <a:srgbClr val="002060"/>
                </a:solidFill>
              </a:rPr>
              <a:t>Review the expectations Backlog reduction versus the actual Backlog results</a:t>
            </a:r>
            <a:endParaRPr lang="en-US" sz="1400" dirty="0">
              <a:solidFill>
                <a:srgbClr val="002060"/>
              </a:solidFill>
            </a:endParaRPr>
          </a:p>
          <a:p>
            <a:pPr lvl="3"/>
            <a:r>
              <a:rPr lang="en-US" sz="1400" b="1" dirty="0">
                <a:solidFill>
                  <a:schemeClr val="accent6">
                    <a:lumMod val="75000"/>
                  </a:schemeClr>
                </a:solidFill>
              </a:rPr>
              <a:t>Discuss Estimated versus Actual:</a:t>
            </a:r>
            <a:r>
              <a:rPr lang="en-US" sz="1400" dirty="0">
                <a:solidFill>
                  <a:srgbClr val="002060"/>
                </a:solidFill>
              </a:rPr>
              <a:t> </a:t>
            </a:r>
            <a:r>
              <a:rPr lang="en-US" sz="1400" i="1" dirty="0">
                <a:solidFill>
                  <a:srgbClr val="002060"/>
                </a:solidFill>
              </a:rPr>
              <a:t>Was the resulting Increment statistic satisfactory to the team?</a:t>
            </a:r>
            <a:endParaRPr lang="en-US" sz="1400" dirty="0">
              <a:solidFill>
                <a:srgbClr val="002060"/>
              </a:solidFill>
            </a:endParaRPr>
          </a:p>
          <a:p>
            <a:pPr lvl="3"/>
            <a:r>
              <a:rPr lang="en-US" sz="1400" b="1" dirty="0">
                <a:solidFill>
                  <a:schemeClr val="accent6">
                    <a:lumMod val="75000"/>
                  </a:schemeClr>
                </a:solidFill>
              </a:rPr>
              <a:t>Document Findings:</a:t>
            </a:r>
            <a:r>
              <a:rPr lang="en-US" sz="1400" i="1" dirty="0">
                <a:solidFill>
                  <a:srgbClr val="002060"/>
                </a:solidFill>
              </a:rPr>
              <a:t> Summary of the </a:t>
            </a:r>
            <a:r>
              <a:rPr lang="en-US" sz="1400" i="1" dirty="0" smtClean="0">
                <a:solidFill>
                  <a:srgbClr val="002060"/>
                </a:solidFill>
              </a:rPr>
              <a:t>discussions</a:t>
            </a:r>
            <a:endParaRPr lang="en-US" sz="1400" dirty="0">
              <a:solidFill>
                <a:srgbClr val="002060"/>
              </a:solidFill>
            </a:endParaRPr>
          </a:p>
          <a:p>
            <a:pPr marL="1257300" lvl="2" indent="-342900">
              <a:buFont typeface="+mj-lt"/>
              <a:buAutoNum type="arabicPeriod"/>
            </a:pPr>
            <a:r>
              <a:rPr lang="en-US" sz="1400" b="1" dirty="0" smtClean="0">
                <a:solidFill>
                  <a:srgbClr val="002060"/>
                </a:solidFill>
              </a:rPr>
              <a:t>Discuss </a:t>
            </a:r>
            <a:r>
              <a:rPr lang="en-US" sz="1400" b="1" dirty="0">
                <a:solidFill>
                  <a:srgbClr val="002060"/>
                </a:solidFill>
              </a:rPr>
              <a:t>Any Scope Changes</a:t>
            </a:r>
            <a:r>
              <a:rPr lang="en-US" sz="1400" dirty="0">
                <a:solidFill>
                  <a:srgbClr val="002060"/>
                </a:solidFill>
              </a:rPr>
              <a:t>: </a:t>
            </a:r>
            <a:r>
              <a:rPr lang="en-US" sz="1400" i="1" dirty="0">
                <a:solidFill>
                  <a:srgbClr val="002060"/>
                </a:solidFill>
              </a:rPr>
              <a:t>Assess the effect any scope changes  </a:t>
            </a:r>
            <a:endParaRPr lang="en-US" sz="1400" dirty="0">
              <a:solidFill>
                <a:srgbClr val="002060"/>
              </a:solidFill>
            </a:endParaRPr>
          </a:p>
          <a:p>
            <a:pPr lvl="3"/>
            <a:r>
              <a:rPr lang="en-US" sz="1400" b="1" dirty="0">
                <a:solidFill>
                  <a:schemeClr val="accent6">
                    <a:lumMod val="75000"/>
                  </a:schemeClr>
                </a:solidFill>
              </a:rPr>
              <a:t>Discuss the Iteration Scope: </a:t>
            </a:r>
            <a:r>
              <a:rPr lang="en-US" sz="1400" i="1" dirty="0">
                <a:solidFill>
                  <a:srgbClr val="002060"/>
                </a:solidFill>
              </a:rPr>
              <a:t>Did changes during the Sprint adversely affect the success of the Sprint?</a:t>
            </a:r>
            <a:endParaRPr lang="en-US" sz="1400" dirty="0">
              <a:solidFill>
                <a:srgbClr val="002060"/>
              </a:solidFill>
            </a:endParaRPr>
          </a:p>
          <a:p>
            <a:pPr lvl="3"/>
            <a:r>
              <a:rPr lang="en-US" sz="1400" b="1" dirty="0">
                <a:solidFill>
                  <a:schemeClr val="accent6">
                    <a:lumMod val="75000"/>
                  </a:schemeClr>
                </a:solidFill>
              </a:rPr>
              <a:t>Document Findings:</a:t>
            </a:r>
            <a:r>
              <a:rPr lang="en-US" sz="1400" i="1" dirty="0">
                <a:solidFill>
                  <a:srgbClr val="002060"/>
                </a:solidFill>
              </a:rPr>
              <a:t> Summary of the </a:t>
            </a:r>
            <a:r>
              <a:rPr lang="en-US" sz="1400" i="1" dirty="0" smtClean="0">
                <a:solidFill>
                  <a:srgbClr val="002060"/>
                </a:solidFill>
              </a:rPr>
              <a:t>discussions</a:t>
            </a:r>
            <a:endParaRPr lang="en-US" sz="1400" dirty="0">
              <a:solidFill>
                <a:srgbClr val="002060"/>
              </a:solidFill>
            </a:endParaRPr>
          </a:p>
          <a:p>
            <a:pPr marL="1257300" lvl="2" indent="-342900">
              <a:buFont typeface="+mj-lt"/>
              <a:buAutoNum type="arabicPeriod"/>
            </a:pPr>
            <a:r>
              <a:rPr lang="en-US" sz="1400" b="1" dirty="0" smtClean="0">
                <a:solidFill>
                  <a:srgbClr val="002060"/>
                </a:solidFill>
              </a:rPr>
              <a:t>Discuss </a:t>
            </a:r>
            <a:r>
              <a:rPr lang="en-US" sz="1400" b="1" dirty="0">
                <a:solidFill>
                  <a:srgbClr val="002060"/>
                </a:solidFill>
              </a:rPr>
              <a:t>Burn Chart</a:t>
            </a:r>
            <a:r>
              <a:rPr lang="en-US" sz="1400" dirty="0">
                <a:solidFill>
                  <a:srgbClr val="002060"/>
                </a:solidFill>
              </a:rPr>
              <a:t>: </a:t>
            </a:r>
            <a:r>
              <a:rPr lang="en-US" sz="1400" i="1" dirty="0">
                <a:solidFill>
                  <a:srgbClr val="002060"/>
                </a:solidFill>
              </a:rPr>
              <a:t>Review the Burn-up chart  </a:t>
            </a:r>
            <a:endParaRPr lang="en-US" sz="1400" dirty="0">
              <a:solidFill>
                <a:srgbClr val="002060"/>
              </a:solidFill>
            </a:endParaRPr>
          </a:p>
          <a:p>
            <a:pPr lvl="3"/>
            <a:r>
              <a:rPr lang="en-US" sz="1400" b="1" dirty="0">
                <a:solidFill>
                  <a:schemeClr val="accent6">
                    <a:lumMod val="75000"/>
                  </a:schemeClr>
                </a:solidFill>
              </a:rPr>
              <a:t>Discuss the Iteration Progress:</a:t>
            </a:r>
            <a:r>
              <a:rPr lang="en-US" sz="1400" dirty="0">
                <a:solidFill>
                  <a:srgbClr val="002060"/>
                </a:solidFill>
              </a:rPr>
              <a:t> </a:t>
            </a:r>
            <a:r>
              <a:rPr lang="en-US" sz="1400" i="1" dirty="0">
                <a:solidFill>
                  <a:srgbClr val="002060"/>
                </a:solidFill>
              </a:rPr>
              <a:t>What issues affected the Burn rate if not already discussed?</a:t>
            </a:r>
            <a:endParaRPr lang="en-US" sz="1400" dirty="0">
              <a:solidFill>
                <a:srgbClr val="002060"/>
              </a:solidFill>
            </a:endParaRPr>
          </a:p>
          <a:p>
            <a:pPr lvl="3"/>
            <a:r>
              <a:rPr lang="en-US" sz="1400" b="1" dirty="0">
                <a:solidFill>
                  <a:schemeClr val="accent6">
                    <a:lumMod val="75000"/>
                  </a:schemeClr>
                </a:solidFill>
              </a:rPr>
              <a:t>Document Findings:</a:t>
            </a:r>
            <a:r>
              <a:rPr lang="en-US" sz="1400" i="1" dirty="0">
                <a:solidFill>
                  <a:srgbClr val="002060"/>
                </a:solidFill>
              </a:rPr>
              <a:t> Summary of the </a:t>
            </a:r>
            <a:r>
              <a:rPr lang="en-US" sz="1400" i="1" dirty="0" smtClean="0">
                <a:solidFill>
                  <a:srgbClr val="002060"/>
                </a:solidFill>
              </a:rPr>
              <a:t>discussions</a:t>
            </a:r>
            <a:endParaRPr lang="en-US" sz="1400" dirty="0">
              <a:solidFill>
                <a:srgbClr val="002060"/>
              </a:solidFill>
            </a:endParaRPr>
          </a:p>
          <a:p>
            <a:pPr marL="1257300" lvl="2" indent="-342900">
              <a:buFont typeface="+mj-lt"/>
              <a:buAutoNum type="arabicPeriod"/>
            </a:pPr>
            <a:r>
              <a:rPr lang="en-US" sz="1400" b="1" dirty="0" smtClean="0">
                <a:solidFill>
                  <a:srgbClr val="002060"/>
                </a:solidFill>
              </a:rPr>
              <a:t>Discuss </a:t>
            </a:r>
            <a:r>
              <a:rPr lang="en-US" sz="1400" b="1" dirty="0">
                <a:solidFill>
                  <a:srgbClr val="002060"/>
                </a:solidFill>
              </a:rPr>
              <a:t>Impediments</a:t>
            </a:r>
            <a:r>
              <a:rPr lang="en-US" sz="1400" dirty="0">
                <a:solidFill>
                  <a:srgbClr val="002060"/>
                </a:solidFill>
              </a:rPr>
              <a:t>: </a:t>
            </a:r>
            <a:r>
              <a:rPr lang="en-US" sz="1400" i="1" dirty="0">
                <a:solidFill>
                  <a:srgbClr val="002060"/>
                </a:solidFill>
              </a:rPr>
              <a:t>Top 3 major impediments or impediment patterns</a:t>
            </a:r>
            <a:endParaRPr lang="en-US" sz="1400" dirty="0">
              <a:solidFill>
                <a:srgbClr val="002060"/>
              </a:solidFill>
            </a:endParaRPr>
          </a:p>
          <a:p>
            <a:pPr lvl="3"/>
            <a:r>
              <a:rPr lang="en-US" sz="1400" b="1" dirty="0">
                <a:solidFill>
                  <a:schemeClr val="accent6">
                    <a:lumMod val="75000"/>
                  </a:schemeClr>
                </a:solidFill>
              </a:rPr>
              <a:t>Discuss Impediments:</a:t>
            </a:r>
            <a:r>
              <a:rPr lang="en-US" sz="1400" dirty="0">
                <a:solidFill>
                  <a:srgbClr val="002060"/>
                </a:solidFill>
              </a:rPr>
              <a:t> </a:t>
            </a:r>
            <a:r>
              <a:rPr lang="en-US" sz="1400" i="1" dirty="0">
                <a:solidFill>
                  <a:srgbClr val="002060"/>
                </a:solidFill>
              </a:rPr>
              <a:t>What are the top obstacles, weaknesses or repeated problematic behavior?</a:t>
            </a:r>
            <a:endParaRPr lang="en-US" sz="1400" dirty="0">
              <a:solidFill>
                <a:srgbClr val="002060"/>
              </a:solidFill>
            </a:endParaRPr>
          </a:p>
          <a:p>
            <a:pPr lvl="3"/>
            <a:r>
              <a:rPr lang="en-US" sz="1400" b="1" dirty="0">
                <a:solidFill>
                  <a:schemeClr val="accent6">
                    <a:lumMod val="75000"/>
                  </a:schemeClr>
                </a:solidFill>
              </a:rPr>
              <a:t>Document Findings:</a:t>
            </a:r>
            <a:r>
              <a:rPr lang="en-US" sz="1400" i="1" dirty="0">
                <a:solidFill>
                  <a:srgbClr val="002060"/>
                </a:solidFill>
              </a:rPr>
              <a:t> Summary of the </a:t>
            </a:r>
            <a:r>
              <a:rPr lang="en-US" sz="1400" i="1" dirty="0" smtClean="0">
                <a:solidFill>
                  <a:srgbClr val="002060"/>
                </a:solidFill>
              </a:rPr>
              <a:t>discussions</a:t>
            </a:r>
            <a:endParaRPr lang="en-US" sz="1400" dirty="0">
              <a:solidFill>
                <a:srgbClr val="002060"/>
              </a:solidFill>
            </a:endParaRPr>
          </a:p>
          <a:p>
            <a:pPr marL="800100" lvl="1" indent="-342900">
              <a:buFont typeface="+mj-lt"/>
              <a:buAutoNum type="arabicPeriod"/>
            </a:pPr>
            <a:r>
              <a:rPr lang="en-US" sz="1400" b="1" dirty="0" smtClean="0">
                <a:solidFill>
                  <a:srgbClr val="002060"/>
                </a:solidFill>
              </a:rPr>
              <a:t>Time</a:t>
            </a:r>
            <a:r>
              <a:rPr lang="en-US" sz="1400" b="1" dirty="0">
                <a:solidFill>
                  <a:srgbClr val="002060"/>
                </a:solidFill>
              </a:rPr>
              <a:t>:</a:t>
            </a:r>
            <a:r>
              <a:rPr lang="en-US" sz="1400" i="1" dirty="0">
                <a:solidFill>
                  <a:srgbClr val="002060"/>
                </a:solidFill>
              </a:rPr>
              <a:t> Thirty Minutes maximum</a:t>
            </a:r>
            <a:endParaRPr lang="en-US" sz="1400" dirty="0">
              <a:solidFill>
                <a:srgbClr val="002060"/>
              </a:solidFill>
            </a:endParaRPr>
          </a:p>
        </p:txBody>
      </p:sp>
      <p:sp>
        <p:nvSpPr>
          <p:cNvPr id="11" name="Rectangle 10"/>
          <p:cNvSpPr/>
          <p:nvPr/>
        </p:nvSpPr>
        <p:spPr>
          <a:xfrm>
            <a:off x="59080" y="1265636"/>
            <a:ext cx="8977761" cy="400110"/>
          </a:xfrm>
          <a:prstGeom prst="rect">
            <a:avLst/>
          </a:prstGeom>
        </p:spPr>
        <p:txBody>
          <a:bodyPr wrap="square">
            <a:spAutoFit/>
          </a:bodyPr>
          <a:lstStyle/>
          <a:p>
            <a:pPr algn="ctr"/>
            <a:r>
              <a:rPr lang="en-US" sz="2000" b="1" dirty="0" smtClean="0">
                <a:solidFill>
                  <a:schemeClr val="accent6">
                    <a:lumMod val="50000"/>
                  </a:schemeClr>
                </a:solidFill>
              </a:rPr>
              <a:t>Five Areas for an Effective </a:t>
            </a:r>
            <a:r>
              <a:rPr lang="en-US" sz="2000" b="1" dirty="0">
                <a:solidFill>
                  <a:schemeClr val="accent6">
                    <a:lumMod val="50000"/>
                  </a:schemeClr>
                </a:solidFill>
              </a:rPr>
              <a:t>Sprint </a:t>
            </a:r>
            <a:r>
              <a:rPr lang="en-US" sz="2000" b="1" dirty="0" smtClean="0">
                <a:solidFill>
                  <a:schemeClr val="accent6">
                    <a:lumMod val="50000"/>
                  </a:schemeClr>
                </a:solidFill>
              </a:rPr>
              <a:t>Retrospective: </a:t>
            </a:r>
            <a:r>
              <a:rPr lang="en-US" sz="2000" b="1" i="1" dirty="0" smtClean="0">
                <a:solidFill>
                  <a:schemeClr val="accent6">
                    <a:lumMod val="50000"/>
                  </a:schemeClr>
                </a:solidFill>
              </a:rPr>
              <a:t>Three</a:t>
            </a:r>
            <a:endParaRPr lang="en-US" sz="2000" b="1" i="1" dirty="0">
              <a:solidFill>
                <a:schemeClr val="accent6">
                  <a:lumMod val="50000"/>
                </a:schemeClr>
              </a:solidFill>
            </a:endParaRPr>
          </a:p>
        </p:txBody>
      </p:sp>
    </p:spTree>
    <p:extLst>
      <p:ext uri="{BB962C8B-B14F-4D97-AF65-F5344CB8AC3E}">
        <p14:creationId xmlns:p14="http://schemas.microsoft.com/office/powerpoint/2010/main" val="326861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500"/>
                                        <p:tgtEl>
                                          <p:spTgt spid="5"/>
                                        </p:tgtEl>
                                      </p:cBhvr>
                                    </p:animEffect>
                                  </p:childTnLst>
                                </p:cTn>
                              </p:par>
                            </p:childTnLst>
                          </p:cTn>
                        </p:par>
                        <p:par>
                          <p:cTn id="8" fill="hold">
                            <p:stCondLst>
                              <p:cond delay="2000"/>
                            </p:stCondLst>
                            <p:childTnLst>
                              <p:par>
                                <p:cTn id="9" presetID="10" presetClass="entr" presetSubtype="0" fill="hold" grpId="0" nodeType="afterEffect">
                                  <p:stCondLst>
                                    <p:cond delay="50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500"/>
                                        <p:tgtEl>
                                          <p:spTgt spid="11"/>
                                        </p:tgtEl>
                                      </p:cBhvr>
                                    </p:animEffect>
                                  </p:childTnLst>
                                </p:cTn>
                              </p:par>
                            </p:childTnLst>
                          </p:cTn>
                        </p:par>
                        <p:par>
                          <p:cTn id="12" fill="hold">
                            <p:stCondLst>
                              <p:cond delay="4000"/>
                            </p:stCondLst>
                            <p:childTnLst>
                              <p:par>
                                <p:cTn id="13" presetID="53" presetClass="entr" presetSubtype="16" fill="hold" grpId="0" nodeType="afterEffect">
                                  <p:stCondLst>
                                    <p:cond delay="50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500" fill="hold"/>
                                        <p:tgtEl>
                                          <p:spTgt spid="10"/>
                                        </p:tgtEl>
                                        <p:attrNameLst>
                                          <p:attrName>ppt_w</p:attrName>
                                        </p:attrNameLst>
                                      </p:cBhvr>
                                      <p:tavLst>
                                        <p:tav tm="0">
                                          <p:val>
                                            <p:fltVal val="0"/>
                                          </p:val>
                                        </p:tav>
                                        <p:tav tm="100000">
                                          <p:val>
                                            <p:strVal val="#ppt_w"/>
                                          </p:val>
                                        </p:tav>
                                      </p:tavLst>
                                    </p:anim>
                                    <p:anim calcmode="lin" valueType="num">
                                      <p:cBhvr>
                                        <p:cTn id="16" dur="1500" fill="hold"/>
                                        <p:tgtEl>
                                          <p:spTgt spid="10"/>
                                        </p:tgtEl>
                                        <p:attrNameLst>
                                          <p:attrName>ppt_h</p:attrName>
                                        </p:attrNameLst>
                                      </p:cBhvr>
                                      <p:tavLst>
                                        <p:tav tm="0">
                                          <p:val>
                                            <p:fltVal val="0"/>
                                          </p:val>
                                        </p:tav>
                                        <p:tav tm="100000">
                                          <p:val>
                                            <p:strVal val="#ppt_h"/>
                                          </p:val>
                                        </p:tav>
                                      </p:tavLst>
                                    </p:anim>
                                    <p:animEffect transition="in" filter="fade">
                                      <p:cBhvr>
                                        <p:cTn id="17" dur="1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a:t>What is Part </a:t>
            </a:r>
            <a:r>
              <a:rPr lang="en-US" b="1" dirty="0" smtClean="0"/>
              <a:t>Three of </a:t>
            </a:r>
            <a:r>
              <a:rPr lang="en-US" b="1" dirty="0"/>
              <a:t>the Sprint Retrospective Process?</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5" name="Rectangle 4"/>
          <p:cNvSpPr/>
          <p:nvPr/>
        </p:nvSpPr>
        <p:spPr>
          <a:xfrm>
            <a:off x="20981" y="688301"/>
            <a:ext cx="9069679" cy="523220"/>
          </a:xfrm>
          <a:prstGeom prst="rect">
            <a:avLst/>
          </a:prstGeom>
        </p:spPr>
        <p:txBody>
          <a:bodyPr wrap="square">
            <a:spAutoFit/>
          </a:bodyPr>
          <a:lstStyle/>
          <a:p>
            <a:r>
              <a:rPr lang="en-US" sz="2800" b="1" dirty="0" smtClean="0">
                <a:solidFill>
                  <a:srgbClr val="1A2D65"/>
                </a:solidFill>
              </a:rPr>
              <a:t>The Sprint Retrospective Session: </a:t>
            </a:r>
            <a:r>
              <a:rPr lang="en-US" sz="2800" b="1" i="1" dirty="0" smtClean="0">
                <a:solidFill>
                  <a:srgbClr val="1A2D65"/>
                </a:solidFill>
              </a:rPr>
              <a:t>The Action Plan</a:t>
            </a:r>
            <a:endParaRPr lang="en-US" sz="600" b="1" i="1" dirty="0"/>
          </a:p>
        </p:txBody>
      </p:sp>
      <p:sp>
        <p:nvSpPr>
          <p:cNvPr id="11" name="Rectangle 10"/>
          <p:cNvSpPr/>
          <p:nvPr/>
        </p:nvSpPr>
        <p:spPr>
          <a:xfrm>
            <a:off x="59080" y="1105616"/>
            <a:ext cx="8977761" cy="400110"/>
          </a:xfrm>
          <a:prstGeom prst="rect">
            <a:avLst/>
          </a:prstGeom>
        </p:spPr>
        <p:txBody>
          <a:bodyPr wrap="square">
            <a:spAutoFit/>
          </a:bodyPr>
          <a:lstStyle/>
          <a:p>
            <a:pPr algn="ctr"/>
            <a:r>
              <a:rPr lang="en-US" sz="2000" b="1" dirty="0" smtClean="0">
                <a:solidFill>
                  <a:schemeClr val="accent6">
                    <a:lumMod val="50000"/>
                  </a:schemeClr>
                </a:solidFill>
              </a:rPr>
              <a:t>Five Areas for an Effective </a:t>
            </a:r>
            <a:r>
              <a:rPr lang="en-US" sz="2000" b="1" dirty="0">
                <a:solidFill>
                  <a:schemeClr val="accent6">
                    <a:lumMod val="50000"/>
                  </a:schemeClr>
                </a:solidFill>
              </a:rPr>
              <a:t>Sprint </a:t>
            </a:r>
            <a:r>
              <a:rPr lang="en-US" sz="2000" b="1" dirty="0" smtClean="0">
                <a:solidFill>
                  <a:schemeClr val="accent6">
                    <a:lumMod val="50000"/>
                  </a:schemeClr>
                </a:solidFill>
              </a:rPr>
              <a:t>Retrospective: </a:t>
            </a:r>
            <a:r>
              <a:rPr lang="en-US" sz="2000" b="1" i="1" dirty="0" smtClean="0">
                <a:solidFill>
                  <a:schemeClr val="accent6">
                    <a:lumMod val="50000"/>
                  </a:schemeClr>
                </a:solidFill>
              </a:rPr>
              <a:t>Four</a:t>
            </a:r>
            <a:endParaRPr lang="en-US" sz="2000" b="1" i="1" dirty="0">
              <a:solidFill>
                <a:schemeClr val="accent6">
                  <a:lumMod val="50000"/>
                </a:schemeClr>
              </a:solidFill>
            </a:endParaRPr>
          </a:p>
        </p:txBody>
      </p:sp>
      <p:sp>
        <p:nvSpPr>
          <p:cNvPr id="2" name="Rectangle 1"/>
          <p:cNvSpPr/>
          <p:nvPr/>
        </p:nvSpPr>
        <p:spPr>
          <a:xfrm>
            <a:off x="59079" y="1441699"/>
            <a:ext cx="8977761" cy="5047536"/>
          </a:xfrm>
          <a:prstGeom prst="rect">
            <a:avLst/>
          </a:prstGeom>
        </p:spPr>
        <p:txBody>
          <a:bodyPr wrap="square">
            <a:spAutoFit/>
          </a:bodyPr>
          <a:lstStyle/>
          <a:p>
            <a:pPr marL="342900" indent="-342900">
              <a:buFont typeface="+mj-lt"/>
              <a:buAutoNum type="arabicPeriod" startAt="4"/>
            </a:pPr>
            <a:r>
              <a:rPr lang="en-US" sz="1400" b="1" dirty="0">
                <a:solidFill>
                  <a:srgbClr val="002060"/>
                </a:solidFill>
              </a:rPr>
              <a:t>Develop a S.M.A.R.T. Plan</a:t>
            </a:r>
            <a:r>
              <a:rPr lang="en-US" sz="1400" dirty="0">
                <a:solidFill>
                  <a:srgbClr val="002060"/>
                </a:solidFill>
              </a:rPr>
              <a:t> – The action plan to improve the Agile Sprint </a:t>
            </a:r>
            <a:r>
              <a:rPr lang="en-US" sz="1400" dirty="0" smtClean="0">
                <a:solidFill>
                  <a:srgbClr val="002060"/>
                </a:solidFill>
              </a:rPr>
              <a:t>process</a:t>
            </a:r>
          </a:p>
          <a:p>
            <a:pPr marL="800100" lvl="1" indent="-342900">
              <a:buFont typeface="+mj-lt"/>
              <a:buAutoNum type="arabicPeriod"/>
            </a:pPr>
            <a:r>
              <a:rPr lang="en-US" sz="1400" b="1" dirty="0" smtClean="0">
                <a:solidFill>
                  <a:srgbClr val="002060"/>
                </a:solidFill>
              </a:rPr>
              <a:t>Actions</a:t>
            </a:r>
            <a:r>
              <a:rPr lang="en-US" sz="1400" dirty="0" smtClean="0">
                <a:solidFill>
                  <a:srgbClr val="002060"/>
                </a:solidFill>
              </a:rPr>
              <a:t>:</a:t>
            </a:r>
          </a:p>
          <a:p>
            <a:pPr marL="1257300" lvl="2" indent="-342900">
              <a:buFont typeface="+mj-lt"/>
              <a:buAutoNum type="arabicPeriod"/>
            </a:pPr>
            <a:r>
              <a:rPr lang="en-US" sz="1400" b="1" dirty="0" smtClean="0">
                <a:solidFill>
                  <a:srgbClr val="002060"/>
                </a:solidFill>
              </a:rPr>
              <a:t>Specific</a:t>
            </a:r>
            <a:r>
              <a:rPr lang="en-US" sz="1400" dirty="0">
                <a:solidFill>
                  <a:srgbClr val="002060"/>
                </a:solidFill>
              </a:rPr>
              <a:t>:</a:t>
            </a:r>
            <a:r>
              <a:rPr lang="en-US" sz="1400" i="1" dirty="0">
                <a:solidFill>
                  <a:srgbClr val="002060"/>
                </a:solidFill>
              </a:rPr>
              <a:t> Discuss User Story Point Designs</a:t>
            </a:r>
            <a:endParaRPr lang="en-US" sz="1400" dirty="0">
              <a:solidFill>
                <a:srgbClr val="002060"/>
              </a:solidFill>
            </a:endParaRPr>
          </a:p>
          <a:p>
            <a:pPr lvl="3"/>
            <a:r>
              <a:rPr lang="en-US" sz="1400" b="1" dirty="0">
                <a:solidFill>
                  <a:schemeClr val="accent6">
                    <a:lumMod val="75000"/>
                  </a:schemeClr>
                </a:solidFill>
              </a:rPr>
              <a:t>Discuss Designs:</a:t>
            </a:r>
            <a:r>
              <a:rPr lang="en-US" sz="1400" dirty="0">
                <a:solidFill>
                  <a:srgbClr val="002060"/>
                </a:solidFill>
              </a:rPr>
              <a:t> </a:t>
            </a:r>
            <a:r>
              <a:rPr lang="en-US" sz="1400" i="1" dirty="0">
                <a:solidFill>
                  <a:srgbClr val="002060"/>
                </a:solidFill>
              </a:rPr>
              <a:t>Were the Designs adequate for understanding the expectations for development? Where any Blocks caused by vague or missing requirements?</a:t>
            </a:r>
            <a:endParaRPr lang="en-US" sz="1400" dirty="0">
              <a:solidFill>
                <a:srgbClr val="002060"/>
              </a:solidFill>
            </a:endParaRPr>
          </a:p>
          <a:p>
            <a:pPr lvl="3"/>
            <a:r>
              <a:rPr lang="en-US" sz="1400" b="1" dirty="0">
                <a:solidFill>
                  <a:schemeClr val="accent6">
                    <a:lumMod val="75000"/>
                  </a:schemeClr>
                </a:solidFill>
              </a:rPr>
              <a:t>Document Findings:</a:t>
            </a:r>
            <a:r>
              <a:rPr lang="en-US" sz="1400" i="1" dirty="0">
                <a:solidFill>
                  <a:srgbClr val="002060"/>
                </a:solidFill>
              </a:rPr>
              <a:t> Summary of the </a:t>
            </a:r>
            <a:r>
              <a:rPr lang="en-US" sz="1400" i="1" dirty="0" smtClean="0">
                <a:solidFill>
                  <a:srgbClr val="002060"/>
                </a:solidFill>
              </a:rPr>
              <a:t>discussions</a:t>
            </a:r>
            <a:endParaRPr lang="en-US" sz="1400" dirty="0">
              <a:solidFill>
                <a:srgbClr val="002060"/>
              </a:solidFill>
            </a:endParaRPr>
          </a:p>
          <a:p>
            <a:pPr marL="1257300" lvl="2" indent="-342900">
              <a:buFont typeface="+mj-lt"/>
              <a:buAutoNum type="arabicPeriod"/>
            </a:pPr>
            <a:r>
              <a:rPr lang="en-US" sz="1400" b="1" dirty="0" smtClean="0">
                <a:solidFill>
                  <a:srgbClr val="002060"/>
                </a:solidFill>
              </a:rPr>
              <a:t>Measurable</a:t>
            </a:r>
            <a:r>
              <a:rPr lang="en-US" sz="1400" dirty="0">
                <a:solidFill>
                  <a:srgbClr val="002060"/>
                </a:solidFill>
              </a:rPr>
              <a:t>:</a:t>
            </a:r>
            <a:r>
              <a:rPr lang="en-US" sz="1400" i="1" dirty="0">
                <a:solidFill>
                  <a:srgbClr val="002060"/>
                </a:solidFill>
              </a:rPr>
              <a:t> Discuss Task Hours Assignments</a:t>
            </a:r>
            <a:endParaRPr lang="en-US" sz="1400" dirty="0">
              <a:solidFill>
                <a:srgbClr val="002060"/>
              </a:solidFill>
            </a:endParaRPr>
          </a:p>
          <a:p>
            <a:pPr lvl="3"/>
            <a:r>
              <a:rPr lang="en-US" sz="1400" b="1" dirty="0">
                <a:solidFill>
                  <a:schemeClr val="accent6">
                    <a:lumMod val="75000"/>
                  </a:schemeClr>
                </a:solidFill>
              </a:rPr>
              <a:t>Discuss Story Points to Development Task Process: </a:t>
            </a:r>
            <a:r>
              <a:rPr lang="en-US" sz="1400" i="1" dirty="0">
                <a:solidFill>
                  <a:srgbClr val="002060"/>
                </a:solidFill>
              </a:rPr>
              <a:t>Were defined task effort understandable and estimated in realistic terms for the assigned developers skill set and experience?</a:t>
            </a:r>
            <a:endParaRPr lang="en-US" sz="1400" dirty="0">
              <a:solidFill>
                <a:srgbClr val="002060"/>
              </a:solidFill>
            </a:endParaRPr>
          </a:p>
          <a:p>
            <a:pPr lvl="3"/>
            <a:r>
              <a:rPr lang="en-US" sz="1400" b="1" dirty="0">
                <a:solidFill>
                  <a:schemeClr val="accent6">
                    <a:lumMod val="75000"/>
                  </a:schemeClr>
                </a:solidFill>
              </a:rPr>
              <a:t>Document Findings:</a:t>
            </a:r>
            <a:r>
              <a:rPr lang="en-US" sz="1400" b="1" i="1" dirty="0">
                <a:solidFill>
                  <a:schemeClr val="accent6">
                    <a:lumMod val="75000"/>
                  </a:schemeClr>
                </a:solidFill>
              </a:rPr>
              <a:t> </a:t>
            </a:r>
            <a:r>
              <a:rPr lang="en-US" sz="1400" i="1" dirty="0">
                <a:solidFill>
                  <a:srgbClr val="002060"/>
                </a:solidFill>
              </a:rPr>
              <a:t>Summary of the </a:t>
            </a:r>
            <a:r>
              <a:rPr lang="en-US" sz="1400" i="1" dirty="0" smtClean="0">
                <a:solidFill>
                  <a:srgbClr val="002060"/>
                </a:solidFill>
              </a:rPr>
              <a:t>discussions</a:t>
            </a:r>
            <a:endParaRPr lang="en-US" sz="1400" dirty="0">
              <a:solidFill>
                <a:srgbClr val="002060"/>
              </a:solidFill>
            </a:endParaRPr>
          </a:p>
          <a:p>
            <a:pPr marL="1257300" lvl="2" indent="-342900">
              <a:buFont typeface="+mj-lt"/>
              <a:buAutoNum type="arabicPeriod"/>
            </a:pPr>
            <a:r>
              <a:rPr lang="en-US" sz="1400" b="1" dirty="0" smtClean="0">
                <a:solidFill>
                  <a:srgbClr val="002060"/>
                </a:solidFill>
              </a:rPr>
              <a:t>Achievable</a:t>
            </a:r>
            <a:r>
              <a:rPr lang="en-US" sz="1400" dirty="0">
                <a:solidFill>
                  <a:srgbClr val="002060"/>
                </a:solidFill>
              </a:rPr>
              <a:t>:</a:t>
            </a:r>
            <a:r>
              <a:rPr lang="en-US" sz="1400" i="1" dirty="0">
                <a:solidFill>
                  <a:srgbClr val="002060"/>
                </a:solidFill>
              </a:rPr>
              <a:t> Discuss Daily Development environment</a:t>
            </a:r>
            <a:endParaRPr lang="en-US" sz="1400" dirty="0">
              <a:solidFill>
                <a:srgbClr val="002060"/>
              </a:solidFill>
            </a:endParaRPr>
          </a:p>
          <a:p>
            <a:pPr lvl="3"/>
            <a:r>
              <a:rPr lang="en-US" sz="1400" b="1" dirty="0">
                <a:solidFill>
                  <a:schemeClr val="accent6">
                    <a:lumMod val="75000"/>
                  </a:schemeClr>
                </a:solidFill>
              </a:rPr>
              <a:t>Developer </a:t>
            </a:r>
            <a:r>
              <a:rPr lang="en-US" sz="1400" b="1" dirty="0" smtClean="0">
                <a:solidFill>
                  <a:schemeClr val="accent6">
                    <a:lumMod val="75000"/>
                  </a:schemeClr>
                </a:solidFill>
              </a:rPr>
              <a:t>&amp; QA Team </a:t>
            </a:r>
            <a:r>
              <a:rPr lang="en-US" sz="1400" b="1" dirty="0">
                <a:solidFill>
                  <a:schemeClr val="accent6">
                    <a:lumMod val="75000"/>
                  </a:schemeClr>
                </a:solidFill>
              </a:rPr>
              <a:t>Discussion:</a:t>
            </a:r>
            <a:r>
              <a:rPr lang="en-US" sz="1400" dirty="0">
                <a:solidFill>
                  <a:srgbClr val="002060"/>
                </a:solidFill>
              </a:rPr>
              <a:t> </a:t>
            </a:r>
            <a:r>
              <a:rPr lang="en-US" sz="1400" i="1" dirty="0">
                <a:solidFill>
                  <a:srgbClr val="002060"/>
                </a:solidFill>
              </a:rPr>
              <a:t>Did the developers feel comfortable in the expectation of their daily success?</a:t>
            </a:r>
            <a:endParaRPr lang="en-US" sz="1400" dirty="0">
              <a:solidFill>
                <a:srgbClr val="002060"/>
              </a:solidFill>
            </a:endParaRPr>
          </a:p>
          <a:p>
            <a:pPr lvl="3"/>
            <a:r>
              <a:rPr lang="en-US" sz="1400" b="1" dirty="0">
                <a:solidFill>
                  <a:schemeClr val="accent6">
                    <a:lumMod val="75000"/>
                  </a:schemeClr>
                </a:solidFill>
              </a:rPr>
              <a:t>Document Findings:</a:t>
            </a:r>
            <a:r>
              <a:rPr lang="en-US" sz="1400" i="1" dirty="0">
                <a:solidFill>
                  <a:srgbClr val="002060"/>
                </a:solidFill>
              </a:rPr>
              <a:t> Summary of the </a:t>
            </a:r>
            <a:r>
              <a:rPr lang="en-US" sz="1400" i="1" dirty="0" smtClean="0">
                <a:solidFill>
                  <a:srgbClr val="002060"/>
                </a:solidFill>
              </a:rPr>
              <a:t>discussions</a:t>
            </a:r>
            <a:endParaRPr lang="en-US" sz="1400" dirty="0">
              <a:solidFill>
                <a:srgbClr val="002060"/>
              </a:solidFill>
            </a:endParaRPr>
          </a:p>
          <a:p>
            <a:pPr marL="1257300" lvl="2" indent="-342900">
              <a:buFont typeface="+mj-lt"/>
              <a:buAutoNum type="arabicPeriod"/>
            </a:pPr>
            <a:r>
              <a:rPr lang="en-US" sz="1400" b="1" dirty="0" smtClean="0">
                <a:solidFill>
                  <a:srgbClr val="002060"/>
                </a:solidFill>
              </a:rPr>
              <a:t>Realistic</a:t>
            </a:r>
            <a:r>
              <a:rPr lang="en-US" sz="1400" dirty="0">
                <a:solidFill>
                  <a:srgbClr val="002060"/>
                </a:solidFill>
              </a:rPr>
              <a:t>:</a:t>
            </a:r>
            <a:r>
              <a:rPr lang="en-US" sz="1400" i="1" dirty="0">
                <a:solidFill>
                  <a:srgbClr val="002060"/>
                </a:solidFill>
              </a:rPr>
              <a:t> Discuss the Daily Development pressures</a:t>
            </a:r>
            <a:endParaRPr lang="en-US" sz="1400" dirty="0">
              <a:solidFill>
                <a:srgbClr val="002060"/>
              </a:solidFill>
            </a:endParaRPr>
          </a:p>
          <a:p>
            <a:pPr lvl="3"/>
            <a:r>
              <a:rPr lang="en-US" sz="1400" b="1" dirty="0">
                <a:solidFill>
                  <a:schemeClr val="accent6">
                    <a:lumMod val="75000"/>
                  </a:schemeClr>
                </a:solidFill>
              </a:rPr>
              <a:t>Developer </a:t>
            </a:r>
            <a:r>
              <a:rPr lang="en-US" sz="1400" b="1" dirty="0" smtClean="0">
                <a:solidFill>
                  <a:schemeClr val="accent6">
                    <a:lumMod val="75000"/>
                  </a:schemeClr>
                </a:solidFill>
              </a:rPr>
              <a:t>&amp; QA Team </a:t>
            </a:r>
            <a:r>
              <a:rPr lang="en-US" sz="1400" b="1" dirty="0">
                <a:solidFill>
                  <a:schemeClr val="accent6">
                    <a:lumMod val="75000"/>
                  </a:schemeClr>
                </a:solidFill>
              </a:rPr>
              <a:t>Discussion:</a:t>
            </a:r>
            <a:r>
              <a:rPr lang="en-US" sz="1400" dirty="0">
                <a:solidFill>
                  <a:srgbClr val="002060"/>
                </a:solidFill>
              </a:rPr>
              <a:t> </a:t>
            </a:r>
            <a:r>
              <a:rPr lang="en-US" sz="1400" i="1" dirty="0">
                <a:solidFill>
                  <a:srgbClr val="002060"/>
                </a:solidFill>
              </a:rPr>
              <a:t>Did the developers feel pressured or behind in their assigned tasks due to unrealistic expectations?</a:t>
            </a:r>
            <a:endParaRPr lang="en-US" sz="1400" dirty="0">
              <a:solidFill>
                <a:srgbClr val="002060"/>
              </a:solidFill>
            </a:endParaRPr>
          </a:p>
          <a:p>
            <a:pPr lvl="3"/>
            <a:r>
              <a:rPr lang="en-US" sz="1400" b="1" dirty="0">
                <a:solidFill>
                  <a:schemeClr val="accent6">
                    <a:lumMod val="75000"/>
                  </a:schemeClr>
                </a:solidFill>
              </a:rPr>
              <a:t>Document Findings:</a:t>
            </a:r>
            <a:r>
              <a:rPr lang="en-US" sz="1400" i="1" dirty="0">
                <a:solidFill>
                  <a:srgbClr val="002060"/>
                </a:solidFill>
              </a:rPr>
              <a:t> Summary of the </a:t>
            </a:r>
            <a:r>
              <a:rPr lang="en-US" sz="1400" i="1" dirty="0" smtClean="0">
                <a:solidFill>
                  <a:srgbClr val="002060"/>
                </a:solidFill>
              </a:rPr>
              <a:t>discussions</a:t>
            </a:r>
            <a:endParaRPr lang="en-US" sz="1400" dirty="0">
              <a:solidFill>
                <a:srgbClr val="002060"/>
              </a:solidFill>
            </a:endParaRPr>
          </a:p>
          <a:p>
            <a:pPr marL="1257300" lvl="2" indent="-342900">
              <a:buFont typeface="+mj-lt"/>
              <a:buAutoNum type="arabicPeriod"/>
            </a:pPr>
            <a:r>
              <a:rPr lang="en-US" sz="1400" b="1" dirty="0" smtClean="0">
                <a:solidFill>
                  <a:srgbClr val="002060"/>
                </a:solidFill>
              </a:rPr>
              <a:t>Time-bound</a:t>
            </a:r>
            <a:r>
              <a:rPr lang="en-US" sz="1400" dirty="0">
                <a:solidFill>
                  <a:srgbClr val="002060"/>
                </a:solidFill>
              </a:rPr>
              <a:t>:</a:t>
            </a:r>
            <a:r>
              <a:rPr lang="en-US" sz="1400" i="1" dirty="0">
                <a:solidFill>
                  <a:srgbClr val="002060"/>
                </a:solidFill>
              </a:rPr>
              <a:t> Discuss the expectations of Story Point delivery</a:t>
            </a:r>
            <a:endParaRPr lang="en-US" sz="1400" dirty="0">
              <a:solidFill>
                <a:srgbClr val="002060"/>
              </a:solidFill>
            </a:endParaRPr>
          </a:p>
          <a:p>
            <a:pPr lvl="3"/>
            <a:r>
              <a:rPr lang="en-US" sz="1400" b="1" dirty="0">
                <a:solidFill>
                  <a:schemeClr val="accent6">
                    <a:lumMod val="75000"/>
                  </a:schemeClr>
                </a:solidFill>
              </a:rPr>
              <a:t>Sprint Team Discussion:</a:t>
            </a:r>
            <a:r>
              <a:rPr lang="en-US" sz="1400" dirty="0">
                <a:solidFill>
                  <a:srgbClr val="002060"/>
                </a:solidFill>
              </a:rPr>
              <a:t> </a:t>
            </a:r>
            <a:r>
              <a:rPr lang="en-US" sz="1400" i="1" dirty="0">
                <a:solidFill>
                  <a:srgbClr val="002060"/>
                </a:solidFill>
              </a:rPr>
              <a:t>Did the Sprint Team feel pressured or behind in due to unrealistic expectations of User Story delivery? Were the Stories chosen realistic for the Sprint capacity?</a:t>
            </a:r>
            <a:endParaRPr lang="en-US" sz="1400" dirty="0">
              <a:solidFill>
                <a:srgbClr val="002060"/>
              </a:solidFill>
            </a:endParaRPr>
          </a:p>
          <a:p>
            <a:pPr lvl="3"/>
            <a:r>
              <a:rPr lang="en-US" sz="1400" b="1" dirty="0">
                <a:solidFill>
                  <a:schemeClr val="accent6">
                    <a:lumMod val="75000"/>
                  </a:schemeClr>
                </a:solidFill>
              </a:rPr>
              <a:t>Document Findings:</a:t>
            </a:r>
            <a:r>
              <a:rPr lang="en-US" sz="1400" b="1" i="1" dirty="0">
                <a:solidFill>
                  <a:schemeClr val="accent6">
                    <a:lumMod val="75000"/>
                  </a:schemeClr>
                </a:solidFill>
              </a:rPr>
              <a:t> </a:t>
            </a:r>
            <a:r>
              <a:rPr lang="en-US" sz="1400" i="1" dirty="0">
                <a:solidFill>
                  <a:srgbClr val="002060"/>
                </a:solidFill>
              </a:rPr>
              <a:t>Summary of the </a:t>
            </a:r>
            <a:r>
              <a:rPr lang="en-US" sz="1400" i="1" dirty="0" smtClean="0">
                <a:solidFill>
                  <a:srgbClr val="002060"/>
                </a:solidFill>
              </a:rPr>
              <a:t>discussions</a:t>
            </a:r>
            <a:endParaRPr lang="en-US" sz="1400" dirty="0">
              <a:solidFill>
                <a:srgbClr val="002060"/>
              </a:solidFill>
            </a:endParaRPr>
          </a:p>
          <a:p>
            <a:pPr marL="800100" lvl="1" indent="-342900">
              <a:buFont typeface="+mj-lt"/>
              <a:buAutoNum type="arabicPeriod"/>
            </a:pPr>
            <a:r>
              <a:rPr lang="en-US" sz="1400" b="1" dirty="0" smtClean="0">
                <a:solidFill>
                  <a:srgbClr val="002060"/>
                </a:solidFill>
              </a:rPr>
              <a:t>Time</a:t>
            </a:r>
            <a:r>
              <a:rPr lang="en-US" sz="1400" b="1" dirty="0">
                <a:solidFill>
                  <a:srgbClr val="002060"/>
                </a:solidFill>
              </a:rPr>
              <a:t>:</a:t>
            </a:r>
            <a:r>
              <a:rPr lang="en-US" sz="1400" i="1" dirty="0">
                <a:solidFill>
                  <a:srgbClr val="002060"/>
                </a:solidFill>
              </a:rPr>
              <a:t> Forty Five Minutes maximum</a:t>
            </a:r>
            <a:endParaRPr lang="en-US" sz="1400" dirty="0">
              <a:solidFill>
                <a:srgbClr val="002060"/>
              </a:solidFill>
            </a:endParaRPr>
          </a:p>
        </p:txBody>
      </p:sp>
    </p:spTree>
    <p:extLst>
      <p:ext uri="{BB962C8B-B14F-4D97-AF65-F5344CB8AC3E}">
        <p14:creationId xmlns:p14="http://schemas.microsoft.com/office/powerpoint/2010/main" val="3232059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500"/>
                                        <p:tgtEl>
                                          <p:spTgt spid="5"/>
                                        </p:tgtEl>
                                      </p:cBhvr>
                                    </p:animEffect>
                                  </p:childTnLst>
                                </p:cTn>
                              </p:par>
                            </p:childTnLst>
                          </p:cTn>
                        </p:par>
                        <p:par>
                          <p:cTn id="8" fill="hold">
                            <p:stCondLst>
                              <p:cond delay="2000"/>
                            </p:stCondLst>
                            <p:childTnLst>
                              <p:par>
                                <p:cTn id="9" presetID="10" presetClass="entr" presetSubtype="0" fill="hold" grpId="0" nodeType="afterEffect">
                                  <p:stCondLst>
                                    <p:cond delay="50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500"/>
                                        <p:tgtEl>
                                          <p:spTgt spid="11"/>
                                        </p:tgtEl>
                                      </p:cBhvr>
                                    </p:animEffect>
                                  </p:childTnLst>
                                </p:cTn>
                              </p:par>
                            </p:childTnLst>
                          </p:cTn>
                        </p:par>
                        <p:par>
                          <p:cTn id="12" fill="hold">
                            <p:stCondLst>
                              <p:cond delay="4000"/>
                            </p:stCondLst>
                            <p:childTnLst>
                              <p:par>
                                <p:cTn id="13" presetID="53" presetClass="entr" presetSubtype="16" fill="hold" grpId="0" nodeType="afterEffect">
                                  <p:stCondLst>
                                    <p:cond delay="500"/>
                                  </p:stCondLst>
                                  <p:childTnLst>
                                    <p:set>
                                      <p:cBhvr>
                                        <p:cTn id="14" dur="1" fill="hold">
                                          <p:stCondLst>
                                            <p:cond delay="0"/>
                                          </p:stCondLst>
                                        </p:cTn>
                                        <p:tgtEl>
                                          <p:spTgt spid="2"/>
                                        </p:tgtEl>
                                        <p:attrNameLst>
                                          <p:attrName>style.visibility</p:attrName>
                                        </p:attrNameLst>
                                      </p:cBhvr>
                                      <p:to>
                                        <p:strVal val="visible"/>
                                      </p:to>
                                    </p:set>
                                    <p:anim calcmode="lin" valueType="num">
                                      <p:cBhvr>
                                        <p:cTn id="15" dur="1500" fill="hold"/>
                                        <p:tgtEl>
                                          <p:spTgt spid="2"/>
                                        </p:tgtEl>
                                        <p:attrNameLst>
                                          <p:attrName>ppt_w</p:attrName>
                                        </p:attrNameLst>
                                      </p:cBhvr>
                                      <p:tavLst>
                                        <p:tav tm="0">
                                          <p:val>
                                            <p:fltVal val="0"/>
                                          </p:val>
                                        </p:tav>
                                        <p:tav tm="100000">
                                          <p:val>
                                            <p:strVal val="#ppt_w"/>
                                          </p:val>
                                        </p:tav>
                                      </p:tavLst>
                                    </p:anim>
                                    <p:anim calcmode="lin" valueType="num">
                                      <p:cBhvr>
                                        <p:cTn id="16" dur="1500" fill="hold"/>
                                        <p:tgtEl>
                                          <p:spTgt spid="2"/>
                                        </p:tgtEl>
                                        <p:attrNameLst>
                                          <p:attrName>ppt_h</p:attrName>
                                        </p:attrNameLst>
                                      </p:cBhvr>
                                      <p:tavLst>
                                        <p:tav tm="0">
                                          <p:val>
                                            <p:fltVal val="0"/>
                                          </p:val>
                                        </p:tav>
                                        <p:tav tm="100000">
                                          <p:val>
                                            <p:strVal val="#ppt_h"/>
                                          </p:val>
                                        </p:tav>
                                      </p:tavLst>
                                    </p:anim>
                                    <p:animEffect transition="in" filter="fade">
                                      <p:cBhvr>
                                        <p:cTn id="17"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a:t>What is Part </a:t>
            </a:r>
            <a:r>
              <a:rPr lang="en-US" b="1" dirty="0" smtClean="0"/>
              <a:t>Four of </a:t>
            </a:r>
            <a:r>
              <a:rPr lang="en-US" b="1" dirty="0"/>
              <a:t>the Sprint Retrospective Process?</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5" name="Rectangle 4"/>
          <p:cNvSpPr/>
          <p:nvPr/>
        </p:nvSpPr>
        <p:spPr>
          <a:xfrm>
            <a:off x="20981" y="688301"/>
            <a:ext cx="9069679" cy="523220"/>
          </a:xfrm>
          <a:prstGeom prst="rect">
            <a:avLst/>
          </a:prstGeom>
        </p:spPr>
        <p:txBody>
          <a:bodyPr wrap="square">
            <a:spAutoFit/>
          </a:bodyPr>
          <a:lstStyle/>
          <a:p>
            <a:r>
              <a:rPr lang="en-US" sz="2800" b="1" dirty="0" smtClean="0">
                <a:solidFill>
                  <a:srgbClr val="1A2D65"/>
                </a:solidFill>
              </a:rPr>
              <a:t>The Sprint Retrospective Session: </a:t>
            </a:r>
            <a:r>
              <a:rPr lang="en-US" sz="2800" b="1" i="1" dirty="0" smtClean="0">
                <a:solidFill>
                  <a:srgbClr val="1A2D65"/>
                </a:solidFill>
              </a:rPr>
              <a:t>The Recap</a:t>
            </a:r>
            <a:endParaRPr lang="en-US" sz="600" b="1" i="1" dirty="0"/>
          </a:p>
        </p:txBody>
      </p:sp>
      <p:sp>
        <p:nvSpPr>
          <p:cNvPr id="11" name="Rectangle 10"/>
          <p:cNvSpPr/>
          <p:nvPr/>
        </p:nvSpPr>
        <p:spPr>
          <a:xfrm>
            <a:off x="59080" y="1151336"/>
            <a:ext cx="8977761" cy="400110"/>
          </a:xfrm>
          <a:prstGeom prst="rect">
            <a:avLst/>
          </a:prstGeom>
        </p:spPr>
        <p:txBody>
          <a:bodyPr wrap="square">
            <a:spAutoFit/>
          </a:bodyPr>
          <a:lstStyle/>
          <a:p>
            <a:pPr algn="ctr"/>
            <a:r>
              <a:rPr lang="en-US" sz="2000" b="1" dirty="0" smtClean="0">
                <a:solidFill>
                  <a:schemeClr val="accent6">
                    <a:lumMod val="50000"/>
                  </a:schemeClr>
                </a:solidFill>
              </a:rPr>
              <a:t>Five Areas for an Effective </a:t>
            </a:r>
            <a:r>
              <a:rPr lang="en-US" sz="2000" b="1" dirty="0">
                <a:solidFill>
                  <a:schemeClr val="accent6">
                    <a:lumMod val="50000"/>
                  </a:schemeClr>
                </a:solidFill>
              </a:rPr>
              <a:t>Sprint </a:t>
            </a:r>
            <a:r>
              <a:rPr lang="en-US" sz="2000" b="1" dirty="0" smtClean="0">
                <a:solidFill>
                  <a:schemeClr val="accent6">
                    <a:lumMod val="50000"/>
                  </a:schemeClr>
                </a:solidFill>
              </a:rPr>
              <a:t>Retrospective: </a:t>
            </a:r>
            <a:r>
              <a:rPr lang="en-US" sz="2000" b="1" i="1" dirty="0" smtClean="0">
                <a:solidFill>
                  <a:schemeClr val="accent6">
                    <a:lumMod val="50000"/>
                  </a:schemeClr>
                </a:solidFill>
              </a:rPr>
              <a:t>Five</a:t>
            </a:r>
            <a:endParaRPr lang="en-US" sz="2000" b="1" i="1" dirty="0">
              <a:solidFill>
                <a:schemeClr val="accent6">
                  <a:lumMod val="50000"/>
                </a:schemeClr>
              </a:solidFill>
            </a:endParaRPr>
          </a:p>
        </p:txBody>
      </p:sp>
      <p:sp>
        <p:nvSpPr>
          <p:cNvPr id="3" name="Rectangle 2"/>
          <p:cNvSpPr/>
          <p:nvPr/>
        </p:nvSpPr>
        <p:spPr>
          <a:xfrm>
            <a:off x="203861" y="1536682"/>
            <a:ext cx="8170520" cy="738664"/>
          </a:xfrm>
          <a:prstGeom prst="rect">
            <a:avLst/>
          </a:prstGeom>
        </p:spPr>
        <p:txBody>
          <a:bodyPr wrap="square">
            <a:spAutoFit/>
          </a:bodyPr>
          <a:lstStyle/>
          <a:p>
            <a:pPr marL="342900" indent="-342900">
              <a:buFont typeface="+mj-lt"/>
              <a:buAutoNum type="arabicPeriod" startAt="5"/>
            </a:pPr>
            <a:r>
              <a:rPr lang="en-US" sz="1400" b="1" dirty="0"/>
              <a:t>Sprint Retrospective Recap </a:t>
            </a:r>
            <a:r>
              <a:rPr lang="en-US" sz="1400" dirty="0"/>
              <a:t>– Summation and documentation of the previous 105 minutes</a:t>
            </a:r>
          </a:p>
          <a:p>
            <a:pPr marL="800100" lvl="1" indent="-342900">
              <a:buFont typeface="+mj-lt"/>
              <a:buAutoNum type="arabicPeriod"/>
            </a:pPr>
            <a:r>
              <a:rPr lang="en-US" sz="1400" b="1" dirty="0"/>
              <a:t>Action</a:t>
            </a:r>
            <a:r>
              <a:rPr lang="en-US" sz="1400" dirty="0"/>
              <a:t>: </a:t>
            </a:r>
            <a:r>
              <a:rPr lang="en-US" sz="1400" i="1" dirty="0"/>
              <a:t>Documented results and actions in the Sprint Retrospective Agile </a:t>
            </a:r>
            <a:r>
              <a:rPr lang="en-US" sz="1400" i="1" dirty="0" smtClean="0"/>
              <a:t>Tool</a:t>
            </a:r>
            <a:endParaRPr lang="en-US" sz="1400" dirty="0"/>
          </a:p>
          <a:p>
            <a:pPr marL="800100" lvl="1" indent="-342900">
              <a:buFont typeface="+mj-lt"/>
              <a:buAutoNum type="arabicPeriod"/>
            </a:pPr>
            <a:r>
              <a:rPr lang="en-US" sz="1400" b="1" dirty="0" smtClean="0"/>
              <a:t>Time</a:t>
            </a:r>
            <a:r>
              <a:rPr lang="en-US" sz="1400" b="1" dirty="0"/>
              <a:t>:</a:t>
            </a:r>
            <a:r>
              <a:rPr lang="en-US" sz="1400" i="1" dirty="0"/>
              <a:t> Fifteen Minutes maximum</a:t>
            </a:r>
            <a:endParaRPr lang="en-US" sz="1400" dirty="0"/>
          </a:p>
        </p:txBody>
      </p:sp>
      <p:sp>
        <p:nvSpPr>
          <p:cNvPr id="9" name="Rectangle 8"/>
          <p:cNvSpPr/>
          <p:nvPr/>
        </p:nvSpPr>
        <p:spPr>
          <a:xfrm>
            <a:off x="158142" y="5090636"/>
            <a:ext cx="8878700" cy="1354217"/>
          </a:xfrm>
          <a:prstGeom prst="rect">
            <a:avLst/>
          </a:prstGeom>
        </p:spPr>
        <p:txBody>
          <a:bodyPr wrap="square">
            <a:spAutoFit/>
          </a:bodyPr>
          <a:lstStyle/>
          <a:p>
            <a:r>
              <a:rPr lang="en-US" b="1" i="1" dirty="0" smtClean="0">
                <a:solidFill>
                  <a:srgbClr val="002060"/>
                </a:solidFill>
              </a:rPr>
              <a:t>The Recap could contain a quick S.W.O.T: Strengths, Weaknesses, Opportunities and Threats assessment of the information gained during the previous 105 minutes.</a:t>
            </a:r>
          </a:p>
          <a:p>
            <a:endParaRPr lang="en-US" sz="800" b="1" i="1" dirty="0">
              <a:solidFill>
                <a:srgbClr val="002060"/>
              </a:solidFill>
            </a:endParaRPr>
          </a:p>
          <a:p>
            <a:r>
              <a:rPr lang="en-US" b="1" i="1" dirty="0" smtClean="0">
                <a:solidFill>
                  <a:srgbClr val="002060"/>
                </a:solidFill>
              </a:rPr>
              <a:t>The Lexicon Master listens for new terms that could be candidates for the Ubiquitous Language Lexicon of terms</a:t>
            </a:r>
            <a:endParaRPr lang="en-US" b="1" i="1" dirty="0">
              <a:solidFill>
                <a:srgbClr val="002060"/>
              </a:solidFill>
            </a:endParaRPr>
          </a:p>
        </p:txBody>
      </p:sp>
      <p:sp>
        <p:nvSpPr>
          <p:cNvPr id="10" name="Rectangle 9"/>
          <p:cNvSpPr/>
          <p:nvPr/>
        </p:nvSpPr>
        <p:spPr>
          <a:xfrm>
            <a:off x="2171700" y="2584132"/>
            <a:ext cx="6713220" cy="2323713"/>
          </a:xfrm>
          <a:prstGeom prst="rect">
            <a:avLst/>
          </a:prstGeom>
        </p:spPr>
        <p:txBody>
          <a:bodyPr wrap="square">
            <a:spAutoFit/>
          </a:bodyPr>
          <a:lstStyle/>
          <a:p>
            <a:r>
              <a:rPr lang="en-US" b="1" i="1" dirty="0" smtClean="0">
                <a:solidFill>
                  <a:srgbClr val="002060"/>
                </a:solidFill>
              </a:rPr>
              <a:t>The recap should be used to clarify any items and issues discussed during the previous 105 minutes.</a:t>
            </a:r>
          </a:p>
          <a:p>
            <a:endParaRPr lang="en-US" sz="800" b="1" i="1" dirty="0">
              <a:solidFill>
                <a:srgbClr val="002060"/>
              </a:solidFill>
            </a:endParaRPr>
          </a:p>
          <a:p>
            <a:r>
              <a:rPr lang="en-US" b="1" i="1" dirty="0" smtClean="0">
                <a:solidFill>
                  <a:srgbClr val="002060"/>
                </a:solidFill>
              </a:rPr>
              <a:t>A last look at the previous Sprint through a magnifying glass for any missed opportunities should be done.</a:t>
            </a:r>
          </a:p>
          <a:p>
            <a:endParaRPr lang="en-US" sz="800" b="1" i="1" dirty="0">
              <a:solidFill>
                <a:srgbClr val="002060"/>
              </a:solidFill>
            </a:endParaRPr>
          </a:p>
          <a:p>
            <a:r>
              <a:rPr lang="en-US" b="1" i="1" dirty="0" smtClean="0">
                <a:solidFill>
                  <a:srgbClr val="002060"/>
                </a:solidFill>
              </a:rPr>
              <a:t>The Retrospective Master should ensure that all members have had input during the session and call on any member that has not added their valuable experiences to the session</a:t>
            </a:r>
            <a:endParaRPr lang="en-US" b="1" i="1" dirty="0">
              <a:solidFill>
                <a:srgbClr val="002060"/>
              </a:solidFill>
            </a:endParaRPr>
          </a:p>
        </p:txBody>
      </p:sp>
      <p:pic>
        <p:nvPicPr>
          <p:cNvPr id="2050" name="Picture 2" descr="C:\Users\BHuett\Dropbox\WordPress\Templates\Images\Content\Blogs\AgileSeries\Retrospective\RawImages\MagGlass_02.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8009" y="2584132"/>
            <a:ext cx="1757214" cy="2208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3122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500"/>
                                        <p:tgtEl>
                                          <p:spTgt spid="5"/>
                                        </p:tgtEl>
                                      </p:cBhvr>
                                    </p:animEffect>
                                  </p:childTnLst>
                                </p:cTn>
                              </p:par>
                            </p:childTnLst>
                          </p:cTn>
                        </p:par>
                        <p:par>
                          <p:cTn id="8" fill="hold">
                            <p:stCondLst>
                              <p:cond delay="2000"/>
                            </p:stCondLst>
                            <p:childTnLst>
                              <p:par>
                                <p:cTn id="9" presetID="10" presetClass="entr" presetSubtype="0" fill="hold" grpId="0" nodeType="afterEffect">
                                  <p:stCondLst>
                                    <p:cond delay="50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500"/>
                                        <p:tgtEl>
                                          <p:spTgt spid="11"/>
                                        </p:tgtEl>
                                      </p:cBhvr>
                                    </p:animEffect>
                                  </p:childTnLst>
                                </p:cTn>
                              </p:par>
                            </p:childTnLst>
                          </p:cTn>
                        </p:par>
                        <p:par>
                          <p:cTn id="12" fill="hold">
                            <p:stCondLst>
                              <p:cond delay="4000"/>
                            </p:stCondLst>
                            <p:childTnLst>
                              <p:par>
                                <p:cTn id="13" presetID="53" presetClass="entr" presetSubtype="16" fill="hold" grpId="0" nodeType="afterEffect">
                                  <p:stCondLst>
                                    <p:cond delay="500"/>
                                  </p:stCondLst>
                                  <p:childTnLst>
                                    <p:set>
                                      <p:cBhvr>
                                        <p:cTn id="14" dur="1" fill="hold">
                                          <p:stCondLst>
                                            <p:cond delay="0"/>
                                          </p:stCondLst>
                                        </p:cTn>
                                        <p:tgtEl>
                                          <p:spTgt spid="3"/>
                                        </p:tgtEl>
                                        <p:attrNameLst>
                                          <p:attrName>style.visibility</p:attrName>
                                        </p:attrNameLst>
                                      </p:cBhvr>
                                      <p:to>
                                        <p:strVal val="visible"/>
                                      </p:to>
                                    </p:set>
                                    <p:anim calcmode="lin" valueType="num">
                                      <p:cBhvr>
                                        <p:cTn id="15" dur="1500" fill="hold"/>
                                        <p:tgtEl>
                                          <p:spTgt spid="3"/>
                                        </p:tgtEl>
                                        <p:attrNameLst>
                                          <p:attrName>ppt_w</p:attrName>
                                        </p:attrNameLst>
                                      </p:cBhvr>
                                      <p:tavLst>
                                        <p:tav tm="0">
                                          <p:val>
                                            <p:fltVal val="0"/>
                                          </p:val>
                                        </p:tav>
                                        <p:tav tm="100000">
                                          <p:val>
                                            <p:strVal val="#ppt_w"/>
                                          </p:val>
                                        </p:tav>
                                      </p:tavLst>
                                    </p:anim>
                                    <p:anim calcmode="lin" valueType="num">
                                      <p:cBhvr>
                                        <p:cTn id="16" dur="1500" fill="hold"/>
                                        <p:tgtEl>
                                          <p:spTgt spid="3"/>
                                        </p:tgtEl>
                                        <p:attrNameLst>
                                          <p:attrName>ppt_h</p:attrName>
                                        </p:attrNameLst>
                                      </p:cBhvr>
                                      <p:tavLst>
                                        <p:tav tm="0">
                                          <p:val>
                                            <p:fltVal val="0"/>
                                          </p:val>
                                        </p:tav>
                                        <p:tav tm="100000">
                                          <p:val>
                                            <p:strVal val="#ppt_h"/>
                                          </p:val>
                                        </p:tav>
                                      </p:tavLst>
                                    </p:anim>
                                    <p:animEffect transition="in" filter="fade">
                                      <p:cBhvr>
                                        <p:cTn id="17" dur="1500"/>
                                        <p:tgtEl>
                                          <p:spTgt spid="3"/>
                                        </p:tgtEl>
                                      </p:cBhvr>
                                    </p:animEffect>
                                  </p:childTnLst>
                                </p:cTn>
                              </p:par>
                            </p:childTnLst>
                          </p:cTn>
                        </p:par>
                        <p:par>
                          <p:cTn id="18" fill="hold">
                            <p:stCondLst>
                              <p:cond delay="6000"/>
                            </p:stCondLst>
                            <p:childTnLst>
                              <p:par>
                                <p:cTn id="19" presetID="10" presetClass="entr" presetSubtype="0" fill="hold" nodeType="afterEffect">
                                  <p:stCondLst>
                                    <p:cond delay="500"/>
                                  </p:stCondLst>
                                  <p:childTnLst>
                                    <p:set>
                                      <p:cBhvr>
                                        <p:cTn id="20" dur="1" fill="hold">
                                          <p:stCondLst>
                                            <p:cond delay="0"/>
                                          </p:stCondLst>
                                        </p:cTn>
                                        <p:tgtEl>
                                          <p:spTgt spid="2050"/>
                                        </p:tgtEl>
                                        <p:attrNameLst>
                                          <p:attrName>style.visibility</p:attrName>
                                        </p:attrNameLst>
                                      </p:cBhvr>
                                      <p:to>
                                        <p:strVal val="visible"/>
                                      </p:to>
                                    </p:set>
                                    <p:animEffect transition="in" filter="fade">
                                      <p:cBhvr>
                                        <p:cTn id="21" dur="1500"/>
                                        <p:tgtEl>
                                          <p:spTgt spid="2050"/>
                                        </p:tgtEl>
                                      </p:cBhvr>
                                    </p:animEffect>
                                  </p:childTnLst>
                                </p:cTn>
                              </p:par>
                            </p:childTnLst>
                          </p:cTn>
                        </p:par>
                        <p:par>
                          <p:cTn id="22" fill="hold">
                            <p:stCondLst>
                              <p:cond delay="8000"/>
                            </p:stCondLst>
                            <p:childTnLst>
                              <p:par>
                                <p:cTn id="23" presetID="10" presetClass="entr" presetSubtype="0" fill="hold" grpId="0" nodeType="afterEffect">
                                  <p:stCondLst>
                                    <p:cond delay="50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1500"/>
                                        <p:tgtEl>
                                          <p:spTgt spid="10"/>
                                        </p:tgtEl>
                                      </p:cBhvr>
                                    </p:animEffect>
                                  </p:childTnLst>
                                </p:cTn>
                              </p:par>
                            </p:childTnLst>
                          </p:cTn>
                        </p:par>
                        <p:par>
                          <p:cTn id="26" fill="hold">
                            <p:stCondLst>
                              <p:cond delay="10000"/>
                            </p:stCondLst>
                            <p:childTnLst>
                              <p:par>
                                <p:cTn id="27" presetID="53" presetClass="entr" presetSubtype="16" fill="hold" grpId="0" nodeType="afterEffect">
                                  <p:stCondLst>
                                    <p:cond delay="500"/>
                                  </p:stCondLst>
                                  <p:childTnLst>
                                    <p:set>
                                      <p:cBhvr>
                                        <p:cTn id="28" dur="1" fill="hold">
                                          <p:stCondLst>
                                            <p:cond delay="0"/>
                                          </p:stCondLst>
                                        </p:cTn>
                                        <p:tgtEl>
                                          <p:spTgt spid="9"/>
                                        </p:tgtEl>
                                        <p:attrNameLst>
                                          <p:attrName>style.visibility</p:attrName>
                                        </p:attrNameLst>
                                      </p:cBhvr>
                                      <p:to>
                                        <p:strVal val="visible"/>
                                      </p:to>
                                    </p:set>
                                    <p:anim calcmode="lin" valueType="num">
                                      <p:cBhvr>
                                        <p:cTn id="29" dur="1500" fill="hold"/>
                                        <p:tgtEl>
                                          <p:spTgt spid="9"/>
                                        </p:tgtEl>
                                        <p:attrNameLst>
                                          <p:attrName>ppt_w</p:attrName>
                                        </p:attrNameLst>
                                      </p:cBhvr>
                                      <p:tavLst>
                                        <p:tav tm="0">
                                          <p:val>
                                            <p:fltVal val="0"/>
                                          </p:val>
                                        </p:tav>
                                        <p:tav tm="100000">
                                          <p:val>
                                            <p:strVal val="#ppt_w"/>
                                          </p:val>
                                        </p:tav>
                                      </p:tavLst>
                                    </p:anim>
                                    <p:anim calcmode="lin" valueType="num">
                                      <p:cBhvr>
                                        <p:cTn id="30" dur="1500" fill="hold"/>
                                        <p:tgtEl>
                                          <p:spTgt spid="9"/>
                                        </p:tgtEl>
                                        <p:attrNameLst>
                                          <p:attrName>ppt_h</p:attrName>
                                        </p:attrNameLst>
                                      </p:cBhvr>
                                      <p:tavLst>
                                        <p:tav tm="0">
                                          <p:val>
                                            <p:fltVal val="0"/>
                                          </p:val>
                                        </p:tav>
                                        <p:tav tm="100000">
                                          <p:val>
                                            <p:strVal val="#ppt_h"/>
                                          </p:val>
                                        </p:tav>
                                      </p:tavLst>
                                    </p:anim>
                                    <p:animEffect transition="in" filter="fade">
                                      <p:cBhvr>
                                        <p:cTn id="31" dur="1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P spid="3"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BHuett\Dropbox\WordPress\Templates\Images\Content\Blogs\DataModels\Goal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929" y="1232586"/>
            <a:ext cx="2681496" cy="1776490"/>
          </a:xfrm>
          <a:prstGeom prst="rect">
            <a:avLst/>
          </a:prstGeom>
          <a:noFill/>
          <a:extLst>
            <a:ext uri="{909E8E84-426E-40DD-AFC4-6F175D3DCCD1}">
              <a14:hiddenFill xmlns:a14="http://schemas.microsoft.com/office/drawing/2010/main">
                <a:solidFill>
                  <a:srgbClr val="FFFFFF"/>
                </a:solidFill>
              </a14:hiddenFill>
            </a:ext>
          </a:extLst>
        </p:spPr>
      </p:pic>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In Conclusion: The Sprint Retrospective</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5" name="Rectangle 4"/>
          <p:cNvSpPr/>
          <p:nvPr/>
        </p:nvSpPr>
        <p:spPr>
          <a:xfrm>
            <a:off x="20981" y="688301"/>
            <a:ext cx="9069679" cy="523220"/>
          </a:xfrm>
          <a:prstGeom prst="rect">
            <a:avLst/>
          </a:prstGeom>
        </p:spPr>
        <p:txBody>
          <a:bodyPr wrap="square">
            <a:spAutoFit/>
          </a:bodyPr>
          <a:lstStyle/>
          <a:p>
            <a:r>
              <a:rPr lang="en-US" sz="2800" b="1" dirty="0" smtClean="0">
                <a:solidFill>
                  <a:srgbClr val="1A2D65"/>
                </a:solidFill>
              </a:rPr>
              <a:t>Final Thoughts on the Retrospective Process</a:t>
            </a:r>
            <a:endParaRPr lang="en-US" sz="600" b="1" i="1" dirty="0"/>
          </a:p>
        </p:txBody>
      </p:sp>
      <p:sp>
        <p:nvSpPr>
          <p:cNvPr id="9" name="Rectangle 8"/>
          <p:cNvSpPr/>
          <p:nvPr/>
        </p:nvSpPr>
        <p:spPr>
          <a:xfrm>
            <a:off x="158142" y="4862036"/>
            <a:ext cx="8878700" cy="1661993"/>
          </a:xfrm>
          <a:prstGeom prst="rect">
            <a:avLst/>
          </a:prstGeom>
        </p:spPr>
        <p:txBody>
          <a:bodyPr wrap="square">
            <a:spAutoFit/>
          </a:bodyPr>
          <a:lstStyle/>
          <a:p>
            <a:r>
              <a:rPr lang="en-US" b="1" i="1" dirty="0" smtClean="0">
                <a:solidFill>
                  <a:srgbClr val="002060"/>
                </a:solidFill>
              </a:rPr>
              <a:t>A meeting must be scheduled, with the key roles identified during the session, to discuss the take away items and create the implementation plan to be presented during the “Minus Six” Friday next Sprint planning session.</a:t>
            </a:r>
          </a:p>
          <a:p>
            <a:endParaRPr lang="en-US" sz="800" b="1" i="1" dirty="0">
              <a:solidFill>
                <a:srgbClr val="002060"/>
              </a:solidFill>
            </a:endParaRPr>
          </a:p>
          <a:p>
            <a:r>
              <a:rPr lang="en-US" b="1" i="1" dirty="0" smtClean="0">
                <a:solidFill>
                  <a:srgbClr val="002060"/>
                </a:solidFill>
              </a:rPr>
              <a:t>The Lexicon Master must update the Ubiquitous Language and publish the notes from the session along with the consensus points that needs to be addressed.</a:t>
            </a:r>
            <a:endParaRPr lang="en-US" b="1" i="1" dirty="0">
              <a:solidFill>
                <a:srgbClr val="002060"/>
              </a:solidFill>
            </a:endParaRPr>
          </a:p>
        </p:txBody>
      </p:sp>
      <p:sp>
        <p:nvSpPr>
          <p:cNvPr id="10" name="Rectangle 9"/>
          <p:cNvSpPr/>
          <p:nvPr/>
        </p:nvSpPr>
        <p:spPr>
          <a:xfrm>
            <a:off x="2917694" y="1120557"/>
            <a:ext cx="6180586" cy="2000548"/>
          </a:xfrm>
          <a:prstGeom prst="rect">
            <a:avLst/>
          </a:prstGeom>
        </p:spPr>
        <p:txBody>
          <a:bodyPr wrap="square">
            <a:spAutoFit/>
          </a:bodyPr>
          <a:lstStyle/>
          <a:p>
            <a:r>
              <a:rPr lang="en-US" b="1" i="1" dirty="0" smtClean="0">
                <a:solidFill>
                  <a:srgbClr val="002060"/>
                </a:solidFill>
              </a:rPr>
              <a:t>The team’s goal of the Retrospective is constructive consensus of what went well and what needs to be addressed.</a:t>
            </a:r>
          </a:p>
          <a:p>
            <a:endParaRPr lang="en-US" sz="800" b="1" i="1" dirty="0">
              <a:solidFill>
                <a:srgbClr val="002060"/>
              </a:solidFill>
            </a:endParaRPr>
          </a:p>
          <a:p>
            <a:r>
              <a:rPr lang="en-US" b="1" i="1" dirty="0" smtClean="0">
                <a:solidFill>
                  <a:srgbClr val="002060"/>
                </a:solidFill>
              </a:rPr>
              <a:t>All input is important and all members must feel “Safe” to give their thoughts and opinions.</a:t>
            </a:r>
          </a:p>
          <a:p>
            <a:endParaRPr lang="en-US" sz="800" b="1" i="1" dirty="0">
              <a:solidFill>
                <a:srgbClr val="002060"/>
              </a:solidFill>
            </a:endParaRPr>
          </a:p>
          <a:p>
            <a:r>
              <a:rPr lang="en-US" b="1" i="1" dirty="0" smtClean="0">
                <a:solidFill>
                  <a:srgbClr val="002060"/>
                </a:solidFill>
              </a:rPr>
              <a:t>If the atmosphere is perceived as hostile then good ideas will be </a:t>
            </a:r>
            <a:r>
              <a:rPr lang="en-US" b="1" i="1" dirty="0" smtClean="0">
                <a:solidFill>
                  <a:srgbClr val="002060"/>
                </a:solidFill>
              </a:rPr>
              <a:t>lost.</a:t>
            </a:r>
            <a:endParaRPr lang="en-US" b="1" i="1" dirty="0">
              <a:solidFill>
                <a:srgbClr val="002060"/>
              </a:solidFill>
            </a:endParaRPr>
          </a:p>
        </p:txBody>
      </p:sp>
      <p:pic>
        <p:nvPicPr>
          <p:cNvPr id="1026" name="Picture 2" descr="C:\Users\BHuett\Dropbox\WordPress\Templates\Images\Content\Blogs\AgileSeries\TaskHours\RawImages\Hour_00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44289" y="3271202"/>
            <a:ext cx="1491298" cy="1491298"/>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152548" y="3054121"/>
            <a:ext cx="7711292" cy="430887"/>
          </a:xfrm>
          <a:prstGeom prst="rect">
            <a:avLst/>
          </a:prstGeom>
        </p:spPr>
        <p:txBody>
          <a:bodyPr wrap="square">
            <a:spAutoFit/>
          </a:bodyPr>
          <a:lstStyle/>
          <a:p>
            <a:r>
              <a:rPr lang="en-US" sz="2200" b="1" i="1" dirty="0" smtClean="0">
                <a:solidFill>
                  <a:schemeClr val="accent6">
                    <a:lumMod val="50000"/>
                  </a:schemeClr>
                </a:solidFill>
              </a:rPr>
              <a:t>The Retrospective should NOT Exceed the 120 Minute Time Box</a:t>
            </a:r>
            <a:endParaRPr lang="en-US" sz="2200" b="1" i="1" dirty="0">
              <a:solidFill>
                <a:schemeClr val="accent6">
                  <a:lumMod val="50000"/>
                </a:schemeClr>
              </a:solidFill>
            </a:endParaRPr>
          </a:p>
        </p:txBody>
      </p:sp>
      <p:sp>
        <p:nvSpPr>
          <p:cNvPr id="12" name="Rectangle 11"/>
          <p:cNvSpPr/>
          <p:nvPr/>
        </p:nvSpPr>
        <p:spPr>
          <a:xfrm>
            <a:off x="158142" y="3508692"/>
            <a:ext cx="7599018" cy="1323439"/>
          </a:xfrm>
          <a:prstGeom prst="rect">
            <a:avLst/>
          </a:prstGeom>
        </p:spPr>
        <p:txBody>
          <a:bodyPr wrap="square">
            <a:spAutoFit/>
          </a:bodyPr>
          <a:lstStyle/>
          <a:p>
            <a:r>
              <a:rPr lang="en-US" b="1" i="1" dirty="0" smtClean="0">
                <a:solidFill>
                  <a:srgbClr val="002060"/>
                </a:solidFill>
              </a:rPr>
              <a:t>The “Burnout Factor” will come into play as you approach the 120 minute point and all real value of the session will be lost.</a:t>
            </a:r>
          </a:p>
          <a:p>
            <a:endParaRPr lang="en-US" sz="800" b="1" i="1" dirty="0" smtClean="0">
              <a:solidFill>
                <a:srgbClr val="002060"/>
              </a:solidFill>
            </a:endParaRPr>
          </a:p>
          <a:p>
            <a:r>
              <a:rPr lang="en-US" b="1" i="1" dirty="0" smtClean="0">
                <a:solidFill>
                  <a:srgbClr val="002060"/>
                </a:solidFill>
              </a:rPr>
              <a:t>The Retrospective Master should ensure that all discussions are of a constructive nature and end any interchange that is deemed not constructive.</a:t>
            </a:r>
            <a:endParaRPr lang="en-US" b="1" i="1" dirty="0">
              <a:solidFill>
                <a:srgbClr val="002060"/>
              </a:solidFill>
            </a:endParaRPr>
          </a:p>
        </p:txBody>
      </p:sp>
    </p:spTree>
    <p:extLst>
      <p:ext uri="{BB962C8B-B14F-4D97-AF65-F5344CB8AC3E}">
        <p14:creationId xmlns:p14="http://schemas.microsoft.com/office/powerpoint/2010/main" val="2179754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500"/>
                                        <p:tgtEl>
                                          <p:spTgt spid="5"/>
                                        </p:tgtEl>
                                      </p:cBhvr>
                                    </p:animEffect>
                                  </p:childTnLst>
                                </p:cTn>
                              </p:par>
                            </p:childTnLst>
                          </p:cTn>
                        </p:par>
                        <p:par>
                          <p:cTn id="8" fill="hold">
                            <p:stCondLst>
                              <p:cond delay="2000"/>
                            </p:stCondLst>
                            <p:childTnLst>
                              <p:par>
                                <p:cTn id="9" presetID="53" presetClass="entr" presetSubtype="16" fill="hold" nodeType="afterEffect">
                                  <p:stCondLst>
                                    <p:cond delay="500"/>
                                  </p:stCondLst>
                                  <p:childTnLst>
                                    <p:set>
                                      <p:cBhvr>
                                        <p:cTn id="10" dur="1" fill="hold">
                                          <p:stCondLst>
                                            <p:cond delay="0"/>
                                          </p:stCondLst>
                                        </p:cTn>
                                        <p:tgtEl>
                                          <p:spTgt spid="4098"/>
                                        </p:tgtEl>
                                        <p:attrNameLst>
                                          <p:attrName>style.visibility</p:attrName>
                                        </p:attrNameLst>
                                      </p:cBhvr>
                                      <p:to>
                                        <p:strVal val="visible"/>
                                      </p:to>
                                    </p:set>
                                    <p:anim calcmode="lin" valueType="num">
                                      <p:cBhvr>
                                        <p:cTn id="11" dur="1500" fill="hold"/>
                                        <p:tgtEl>
                                          <p:spTgt spid="4098"/>
                                        </p:tgtEl>
                                        <p:attrNameLst>
                                          <p:attrName>ppt_w</p:attrName>
                                        </p:attrNameLst>
                                      </p:cBhvr>
                                      <p:tavLst>
                                        <p:tav tm="0">
                                          <p:val>
                                            <p:fltVal val="0"/>
                                          </p:val>
                                        </p:tav>
                                        <p:tav tm="100000">
                                          <p:val>
                                            <p:strVal val="#ppt_w"/>
                                          </p:val>
                                        </p:tav>
                                      </p:tavLst>
                                    </p:anim>
                                    <p:anim calcmode="lin" valueType="num">
                                      <p:cBhvr>
                                        <p:cTn id="12" dur="1500" fill="hold"/>
                                        <p:tgtEl>
                                          <p:spTgt spid="4098"/>
                                        </p:tgtEl>
                                        <p:attrNameLst>
                                          <p:attrName>ppt_h</p:attrName>
                                        </p:attrNameLst>
                                      </p:cBhvr>
                                      <p:tavLst>
                                        <p:tav tm="0">
                                          <p:val>
                                            <p:fltVal val="0"/>
                                          </p:val>
                                        </p:tav>
                                        <p:tav tm="100000">
                                          <p:val>
                                            <p:strVal val="#ppt_h"/>
                                          </p:val>
                                        </p:tav>
                                      </p:tavLst>
                                    </p:anim>
                                    <p:animEffect transition="in" filter="fade">
                                      <p:cBhvr>
                                        <p:cTn id="13" dur="1500"/>
                                        <p:tgtEl>
                                          <p:spTgt spid="4098"/>
                                        </p:tgtEl>
                                      </p:cBhvr>
                                    </p:animEffect>
                                  </p:childTnLst>
                                </p:cTn>
                              </p:par>
                            </p:childTnLst>
                          </p:cTn>
                        </p:par>
                        <p:par>
                          <p:cTn id="14" fill="hold">
                            <p:stCondLst>
                              <p:cond delay="4000"/>
                            </p:stCondLst>
                            <p:childTnLst>
                              <p:par>
                                <p:cTn id="15" presetID="53" presetClass="entr" presetSubtype="16" fill="hold" grpId="0" nodeType="afterEffect">
                                  <p:stCondLst>
                                    <p:cond delay="500"/>
                                  </p:stCondLst>
                                  <p:childTnLst>
                                    <p:set>
                                      <p:cBhvr>
                                        <p:cTn id="16" dur="1" fill="hold">
                                          <p:stCondLst>
                                            <p:cond delay="0"/>
                                          </p:stCondLst>
                                        </p:cTn>
                                        <p:tgtEl>
                                          <p:spTgt spid="10"/>
                                        </p:tgtEl>
                                        <p:attrNameLst>
                                          <p:attrName>style.visibility</p:attrName>
                                        </p:attrNameLst>
                                      </p:cBhvr>
                                      <p:to>
                                        <p:strVal val="visible"/>
                                      </p:to>
                                    </p:set>
                                    <p:anim calcmode="lin" valueType="num">
                                      <p:cBhvr>
                                        <p:cTn id="17" dur="1500" fill="hold"/>
                                        <p:tgtEl>
                                          <p:spTgt spid="10"/>
                                        </p:tgtEl>
                                        <p:attrNameLst>
                                          <p:attrName>ppt_w</p:attrName>
                                        </p:attrNameLst>
                                      </p:cBhvr>
                                      <p:tavLst>
                                        <p:tav tm="0">
                                          <p:val>
                                            <p:fltVal val="0"/>
                                          </p:val>
                                        </p:tav>
                                        <p:tav tm="100000">
                                          <p:val>
                                            <p:strVal val="#ppt_w"/>
                                          </p:val>
                                        </p:tav>
                                      </p:tavLst>
                                    </p:anim>
                                    <p:anim calcmode="lin" valueType="num">
                                      <p:cBhvr>
                                        <p:cTn id="18" dur="1500" fill="hold"/>
                                        <p:tgtEl>
                                          <p:spTgt spid="10"/>
                                        </p:tgtEl>
                                        <p:attrNameLst>
                                          <p:attrName>ppt_h</p:attrName>
                                        </p:attrNameLst>
                                      </p:cBhvr>
                                      <p:tavLst>
                                        <p:tav tm="0">
                                          <p:val>
                                            <p:fltVal val="0"/>
                                          </p:val>
                                        </p:tav>
                                        <p:tav tm="100000">
                                          <p:val>
                                            <p:strVal val="#ppt_h"/>
                                          </p:val>
                                        </p:tav>
                                      </p:tavLst>
                                    </p:anim>
                                    <p:animEffect transition="in" filter="fade">
                                      <p:cBhvr>
                                        <p:cTn id="19" dur="1500"/>
                                        <p:tgtEl>
                                          <p:spTgt spid="10"/>
                                        </p:tgtEl>
                                      </p:cBhvr>
                                    </p:animEffect>
                                  </p:childTnLst>
                                </p:cTn>
                              </p:par>
                            </p:childTnLst>
                          </p:cTn>
                        </p:par>
                        <p:par>
                          <p:cTn id="20" fill="hold">
                            <p:stCondLst>
                              <p:cond delay="6000"/>
                            </p:stCondLst>
                            <p:childTnLst>
                              <p:par>
                                <p:cTn id="21" presetID="53" presetClass="entr" presetSubtype="16" fill="hold" nodeType="afterEffect">
                                  <p:stCondLst>
                                    <p:cond delay="1000"/>
                                  </p:stCondLst>
                                  <p:childTnLst>
                                    <p:set>
                                      <p:cBhvr>
                                        <p:cTn id="22" dur="1" fill="hold">
                                          <p:stCondLst>
                                            <p:cond delay="0"/>
                                          </p:stCondLst>
                                        </p:cTn>
                                        <p:tgtEl>
                                          <p:spTgt spid="1026"/>
                                        </p:tgtEl>
                                        <p:attrNameLst>
                                          <p:attrName>style.visibility</p:attrName>
                                        </p:attrNameLst>
                                      </p:cBhvr>
                                      <p:to>
                                        <p:strVal val="visible"/>
                                      </p:to>
                                    </p:set>
                                    <p:anim calcmode="lin" valueType="num">
                                      <p:cBhvr>
                                        <p:cTn id="23" dur="1500" fill="hold"/>
                                        <p:tgtEl>
                                          <p:spTgt spid="1026"/>
                                        </p:tgtEl>
                                        <p:attrNameLst>
                                          <p:attrName>ppt_w</p:attrName>
                                        </p:attrNameLst>
                                      </p:cBhvr>
                                      <p:tavLst>
                                        <p:tav tm="0">
                                          <p:val>
                                            <p:fltVal val="0"/>
                                          </p:val>
                                        </p:tav>
                                        <p:tav tm="100000">
                                          <p:val>
                                            <p:strVal val="#ppt_w"/>
                                          </p:val>
                                        </p:tav>
                                      </p:tavLst>
                                    </p:anim>
                                    <p:anim calcmode="lin" valueType="num">
                                      <p:cBhvr>
                                        <p:cTn id="24" dur="1500" fill="hold"/>
                                        <p:tgtEl>
                                          <p:spTgt spid="1026"/>
                                        </p:tgtEl>
                                        <p:attrNameLst>
                                          <p:attrName>ppt_h</p:attrName>
                                        </p:attrNameLst>
                                      </p:cBhvr>
                                      <p:tavLst>
                                        <p:tav tm="0">
                                          <p:val>
                                            <p:fltVal val="0"/>
                                          </p:val>
                                        </p:tav>
                                        <p:tav tm="100000">
                                          <p:val>
                                            <p:strVal val="#ppt_h"/>
                                          </p:val>
                                        </p:tav>
                                      </p:tavLst>
                                    </p:anim>
                                    <p:animEffect transition="in" filter="fade">
                                      <p:cBhvr>
                                        <p:cTn id="25" dur="1500"/>
                                        <p:tgtEl>
                                          <p:spTgt spid="1026"/>
                                        </p:tgtEl>
                                      </p:cBhvr>
                                    </p:animEffect>
                                  </p:childTnLst>
                                </p:cTn>
                              </p:par>
                            </p:childTnLst>
                          </p:cTn>
                        </p:par>
                        <p:par>
                          <p:cTn id="26" fill="hold">
                            <p:stCondLst>
                              <p:cond delay="8500"/>
                            </p:stCondLst>
                            <p:childTnLst>
                              <p:par>
                                <p:cTn id="27" presetID="10" presetClass="entr" presetSubtype="0" fill="hold" grpId="0" nodeType="afterEffect">
                                  <p:stCondLst>
                                    <p:cond delay="50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500"/>
                                        <p:tgtEl>
                                          <p:spTgt spid="11"/>
                                        </p:tgtEl>
                                      </p:cBhvr>
                                    </p:animEffect>
                                  </p:childTnLst>
                                </p:cTn>
                              </p:par>
                            </p:childTnLst>
                          </p:cTn>
                        </p:par>
                        <p:par>
                          <p:cTn id="30" fill="hold">
                            <p:stCondLst>
                              <p:cond delay="10500"/>
                            </p:stCondLst>
                            <p:childTnLst>
                              <p:par>
                                <p:cTn id="31" presetID="53" presetClass="entr" presetSubtype="16" fill="hold" grpId="0" nodeType="afterEffect">
                                  <p:stCondLst>
                                    <p:cond delay="500"/>
                                  </p:stCondLst>
                                  <p:childTnLst>
                                    <p:set>
                                      <p:cBhvr>
                                        <p:cTn id="32" dur="1" fill="hold">
                                          <p:stCondLst>
                                            <p:cond delay="0"/>
                                          </p:stCondLst>
                                        </p:cTn>
                                        <p:tgtEl>
                                          <p:spTgt spid="12"/>
                                        </p:tgtEl>
                                        <p:attrNameLst>
                                          <p:attrName>style.visibility</p:attrName>
                                        </p:attrNameLst>
                                      </p:cBhvr>
                                      <p:to>
                                        <p:strVal val="visible"/>
                                      </p:to>
                                    </p:set>
                                    <p:anim calcmode="lin" valueType="num">
                                      <p:cBhvr>
                                        <p:cTn id="33" dur="1500" fill="hold"/>
                                        <p:tgtEl>
                                          <p:spTgt spid="12"/>
                                        </p:tgtEl>
                                        <p:attrNameLst>
                                          <p:attrName>ppt_w</p:attrName>
                                        </p:attrNameLst>
                                      </p:cBhvr>
                                      <p:tavLst>
                                        <p:tav tm="0">
                                          <p:val>
                                            <p:fltVal val="0"/>
                                          </p:val>
                                        </p:tav>
                                        <p:tav tm="100000">
                                          <p:val>
                                            <p:strVal val="#ppt_w"/>
                                          </p:val>
                                        </p:tav>
                                      </p:tavLst>
                                    </p:anim>
                                    <p:anim calcmode="lin" valueType="num">
                                      <p:cBhvr>
                                        <p:cTn id="34" dur="1500" fill="hold"/>
                                        <p:tgtEl>
                                          <p:spTgt spid="12"/>
                                        </p:tgtEl>
                                        <p:attrNameLst>
                                          <p:attrName>ppt_h</p:attrName>
                                        </p:attrNameLst>
                                      </p:cBhvr>
                                      <p:tavLst>
                                        <p:tav tm="0">
                                          <p:val>
                                            <p:fltVal val="0"/>
                                          </p:val>
                                        </p:tav>
                                        <p:tav tm="100000">
                                          <p:val>
                                            <p:strVal val="#ppt_h"/>
                                          </p:val>
                                        </p:tav>
                                      </p:tavLst>
                                    </p:anim>
                                    <p:animEffect transition="in" filter="fade">
                                      <p:cBhvr>
                                        <p:cTn id="35" dur="1500"/>
                                        <p:tgtEl>
                                          <p:spTgt spid="12"/>
                                        </p:tgtEl>
                                      </p:cBhvr>
                                    </p:animEffect>
                                  </p:childTnLst>
                                </p:cTn>
                              </p:par>
                            </p:childTnLst>
                          </p:cTn>
                        </p:par>
                        <p:par>
                          <p:cTn id="36" fill="hold">
                            <p:stCondLst>
                              <p:cond delay="12500"/>
                            </p:stCondLst>
                            <p:childTnLst>
                              <p:par>
                                <p:cTn id="37" presetID="10" presetClass="entr" presetSubtype="0" fill="hold" grpId="0" nodeType="afterEffect">
                                  <p:stCondLst>
                                    <p:cond delay="50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1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P spid="11" grpId="0"/>
      <p:bldP spid="12" grpId="0"/>
    </p:bldLst>
  </p:timing>
</p:sld>
</file>

<file path=ppt/theme/theme1.xml><?xml version="1.0" encoding="utf-8"?>
<a:theme xmlns:a="http://schemas.openxmlformats.org/drawingml/2006/main" name="LH Template 2010">
  <a:themeElements>
    <a:clrScheme name="Custom 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F99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60000"/>
            <a:lumOff val="40000"/>
          </a:schemeClr>
        </a:solidFill>
        <a:ln>
          <a:solidFill>
            <a:schemeClr val="bg1">
              <a:lumMod val="85000"/>
            </a:schemeClr>
          </a:solidFill>
        </a:ln>
      </a:spPr>
      <a:bodyPr rtlCol="0" anchor="ctr"/>
      <a:lstStyle>
        <a:defPPr algn="ctr">
          <a:defRPr sz="2000"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A49EA360BAE1A4CAFEC6D1171484980" ma:contentTypeVersion="5" ma:contentTypeDescription="Create a new document." ma:contentTypeScope="" ma:versionID="0d1c20cb071930fe9365392a5bf2b656">
  <xsd:schema xmlns:xsd="http://www.w3.org/2001/XMLSchema" xmlns:xs="http://www.w3.org/2001/XMLSchema" xmlns:p="http://schemas.microsoft.com/office/2006/metadata/properties" xmlns:ns2="2826709c-166b-41ae-a295-bcf73b4a1c6b" targetNamespace="http://schemas.microsoft.com/office/2006/metadata/properties" ma:root="true" ma:fieldsID="2dd0b30619f52303b3a188af80c3baac" ns2:_="">
    <xsd:import namespace="2826709c-166b-41ae-a295-bcf73b4a1c6b"/>
    <xsd:element name="properties">
      <xsd:complexType>
        <xsd:sequence>
          <xsd:element name="documentManagement">
            <xsd:complexType>
              <xsd:all>
                <xsd:element ref="ns2:_dlc_DocId" minOccurs="0"/>
                <xsd:element ref="ns2:_dlc_DocIdUrl" minOccurs="0"/>
                <xsd:element ref="ns2:_dlc_DocIdPersistId" minOccurs="0"/>
                <xsd:element ref="ns2:LH_x0020_Office" minOccurs="0"/>
                <xsd:element ref="ns2:Consulting_x0020_Org" minOccurs="0"/>
                <xsd:element ref="ns2:Corporate_x0020_Org" minOccurs="0"/>
                <xsd:element ref="ns2:Sales_x0020_Org"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26709c-166b-41ae-a295-bcf73b4a1c6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LH_x0020_Office" ma:index="11" nillable="true" ma:displayName="LH Office" ma:default="Philadelphia" ma:internalName="LH_x0020_Office" ma:requiredMultiChoice="true">
      <xsd:complexType>
        <xsd:complexContent>
          <xsd:extension base="dms:MultiChoice">
            <xsd:sequence>
              <xsd:element name="Value" maxOccurs="unbounded" minOccurs="0" nillable="true">
                <xsd:simpleType>
                  <xsd:restriction base="dms:Choice">
                    <xsd:enumeration value="Boston"/>
                    <xsd:enumeration value="Hyderabad"/>
                    <xsd:enumeration value="Philadelphia"/>
                  </xsd:restriction>
                </xsd:simpleType>
              </xsd:element>
            </xsd:sequence>
          </xsd:extension>
        </xsd:complexContent>
      </xsd:complexType>
    </xsd:element>
    <xsd:element name="Consulting_x0020_Org" ma:index="12" nillable="true" ma:displayName="Consulting Org" ma:internalName="Consulting_x0020_Org">
      <xsd:complexType>
        <xsd:complexContent>
          <xsd:extension base="dms:MultiChoice">
            <xsd:sequence>
              <xsd:element name="Value" maxOccurs="unbounded" minOccurs="0" nillable="true">
                <xsd:simpleType>
                  <xsd:restriction base="dms:Choice">
                    <xsd:enumeration value="Enterprise Solutions"/>
                    <xsd:enumeration value="Managed Infrastructure"/>
                    <xsd:enumeration value="Management Consulting"/>
                  </xsd:restriction>
                </xsd:simpleType>
              </xsd:element>
            </xsd:sequence>
          </xsd:extension>
        </xsd:complexContent>
      </xsd:complexType>
    </xsd:element>
    <xsd:element name="Corporate_x0020_Org" ma:index="13" nillable="true" ma:displayName="Corporate Org" ma:internalName="Corporate_x0020_Org">
      <xsd:complexType>
        <xsd:complexContent>
          <xsd:extension base="dms:MultiChoice">
            <xsd:sequence>
              <xsd:element name="Value" maxOccurs="unbounded" minOccurs="0" nillable="true">
                <xsd:simpleType>
                  <xsd:restriction base="dms:Choice">
                    <xsd:enumeration value="Administration"/>
                    <xsd:enumeration value="Finance"/>
                    <xsd:enumeration value="Human Resources"/>
                    <xsd:enumeration value="Information Technology"/>
                    <xsd:enumeration value="Marketing"/>
                    <xsd:enumeration value="Recruiting"/>
                  </xsd:restriction>
                </xsd:simpleType>
              </xsd:element>
            </xsd:sequence>
          </xsd:extension>
        </xsd:complexContent>
      </xsd:complexType>
    </xsd:element>
    <xsd:element name="Sales_x0020_Org" ma:index="14" nillable="true" ma:displayName="Sales Org" ma:internalName="Sales_x0020_Org">
      <xsd:complexType>
        <xsd:complexContent>
          <xsd:extension base="dms:MultiChoice">
            <xsd:sequence>
              <xsd:element name="Value" maxOccurs="unbounded" minOccurs="0" nillable="true">
                <xsd:simpleType>
                  <xsd:restriction base="dms:Choice">
                    <xsd:enumeration value="Emerging Markets"/>
                    <xsd:enumeration value="Financial Services and Insurance"/>
                    <xsd:enumeration value="Healthcare"/>
                    <xsd:enumeration value="Public Sector"/>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documentManagement>
    <_dlc_DocIdUrl xmlns="2826709c-166b-41ae-a295-bcf73b4a1c6b">
      <Url>https://hub.liquidhub.com/salesmarketing/_layouts/DocIdRedir.aspx?ID=2T4W6TMTQDPE-60-13</Url>
      <Description>2T4W6TMTQDPE-60-13</Description>
    </_dlc_DocIdUrl>
    <_dlc_DocId xmlns="2826709c-166b-41ae-a295-bcf73b4a1c6b">2T4W6TMTQDPE-60-13</_dlc_DocId>
    <LH_x0020_Office xmlns="2826709c-166b-41ae-a295-bcf73b4a1c6b">
      <Value>Philadelphia</Value>
    </LH_x0020_Office>
    <Sales_x0020_Org xmlns="2826709c-166b-41ae-a295-bcf73b4a1c6b">
      <Value>Healthcare</Value>
    </Sales_x0020_Org>
    <Corporate_x0020_Org xmlns="2826709c-166b-41ae-a295-bcf73b4a1c6b">
      <Value>Administration</Value>
    </Corporate_x0020_Org>
    <Consulting_x0020_Org xmlns="2826709c-166b-41ae-a295-bcf73b4a1c6b">
      <Value>Management Consulting</Value>
    </Consulting_x0020_Org>
    <_dlc_DocIdPersistId xmlns="2826709c-166b-41ae-a295-bcf73b4a1c6b">false</_dlc_DocIdPersistId>
  </documentManagement>
</p:properties>
</file>

<file path=customXml/itemProps1.xml><?xml version="1.0" encoding="utf-8"?>
<ds:datastoreItem xmlns:ds="http://schemas.openxmlformats.org/officeDocument/2006/customXml" ds:itemID="{D5152FD5-BD5C-429B-B8B8-A3FBBC15EFED}">
  <ds:schemaRefs>
    <ds:schemaRef ds:uri="http://schemas.microsoft.com/sharepoint/events"/>
  </ds:schemaRefs>
</ds:datastoreItem>
</file>

<file path=customXml/itemProps2.xml><?xml version="1.0" encoding="utf-8"?>
<ds:datastoreItem xmlns:ds="http://schemas.openxmlformats.org/officeDocument/2006/customXml" ds:itemID="{5019858E-8F8A-4307-9BD1-C5F3648EB2C6}">
  <ds:schemaRefs>
    <ds:schemaRef ds:uri="http://schemas.microsoft.com/sharepoint/v3/contenttype/forms"/>
  </ds:schemaRefs>
</ds:datastoreItem>
</file>

<file path=customXml/itemProps3.xml><?xml version="1.0" encoding="utf-8"?>
<ds:datastoreItem xmlns:ds="http://schemas.openxmlformats.org/officeDocument/2006/customXml" ds:itemID="{9ECA5962-4DF7-486E-88F8-2F07480062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26709c-166b-41ae-a295-bcf73b4a1c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0460556-6AA8-48A6-9C70-088F8AC87B4F}">
  <ds:schemaRefs>
    <ds:schemaRef ds:uri="http://schemas.microsoft.com/office/2006/documentManagement/types"/>
    <ds:schemaRef ds:uri="http://schemas.openxmlformats.org/package/2006/metadata/core-properties"/>
    <ds:schemaRef ds:uri="http://www.w3.org/XML/1998/namespace"/>
    <ds:schemaRef ds:uri="http://purl.org/dc/dcmitype/"/>
    <ds:schemaRef ds:uri="http://purl.org/dc/elements/1.1/"/>
    <ds:schemaRef ds:uri="http://schemas.microsoft.com/office/infopath/2007/PartnerControls"/>
    <ds:schemaRef ds:uri="2826709c-166b-41ae-a295-bcf73b4a1c6b"/>
    <ds:schemaRef ds:uri="http://purl.org/dc/term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LH Template 2010.potx</Template>
  <TotalTime>30944</TotalTime>
  <Words>944</Words>
  <Application>Microsoft Office PowerPoint</Application>
  <PresentationFormat>On-screen Show (4:3)</PresentationFormat>
  <Paragraphs>140</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LH Template 2010</vt:lpstr>
      <vt:lpstr>AN AGILE DEVELOPMENT METHODOLOGY</vt:lpstr>
      <vt:lpstr>What is an Agile Sprint Retrospective?</vt:lpstr>
      <vt:lpstr>What are the Sprint Retrospective Goals?</vt:lpstr>
      <vt:lpstr>What is the Sprint Retrospective Overview?</vt:lpstr>
      <vt:lpstr>What is Part One of the Sprint Retrospective Process?</vt:lpstr>
      <vt:lpstr>What is Part Two of the Sprint Retrospective Process?</vt:lpstr>
      <vt:lpstr>What is Part Three of the Sprint Retrospective Process?</vt:lpstr>
      <vt:lpstr>What is Part Four of the Sprint Retrospective Process?</vt:lpstr>
      <vt:lpstr>In Conclusion: The Sprint Retrospective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T. Kelley</dc:creator>
  <cp:lastModifiedBy>Brad Huett</cp:lastModifiedBy>
  <cp:revision>505</cp:revision>
  <cp:lastPrinted>2013-12-19T18:50:26Z</cp:lastPrinted>
  <dcterms:created xsi:type="dcterms:W3CDTF">2010-02-12T13:39:48Z</dcterms:created>
  <dcterms:modified xsi:type="dcterms:W3CDTF">2014-01-22T23:08:27Z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0x0101000A49EA360BAE1A4CAFEC6D1171484980</vt:lpwstr>
  </property>
  <property fmtid="{D5CDD505-2E9C-101B-9397-08002B2CF9AE}" pid="3" name="_dlc_DocIdItemGuid">
    <vt:lpwstr>baea632b-a26e-4a89-a0ac-83a04e69a2ba</vt:lpwstr>
  </property>
  <property fmtid="{D5CDD505-2E9C-101B-9397-08002B2CF9AE}" pid="4" name="Order">
    <vt:r8>1300</vt:r8>
  </property>
  <property fmtid="{D5CDD505-2E9C-101B-9397-08002B2CF9AE}" pid="5" name="TemplateUrl">
    <vt:lpwstr/>
  </property>
  <property fmtid="{D5CDD505-2E9C-101B-9397-08002B2CF9AE}" pid="6" name="Verticals">
    <vt:lpwstr/>
  </property>
  <property fmtid="{D5CDD505-2E9C-101B-9397-08002B2CF9AE}" pid="7" name="Organization">
    <vt:lpwstr/>
  </property>
  <property fmtid="{D5CDD505-2E9C-101B-9397-08002B2CF9AE}" pid="8" name="xd_Signature">
    <vt:bool>false</vt:bool>
  </property>
  <property fmtid="{D5CDD505-2E9C-101B-9397-08002B2CF9AE}" pid="9" name="xd_ProgID">
    <vt:lpwstr/>
  </property>
  <property fmtid="{D5CDD505-2E9C-101B-9397-08002B2CF9AE}" pid="10" name="_SourceUrl">
    <vt:lpwstr/>
  </property>
  <property fmtid="{D5CDD505-2E9C-101B-9397-08002B2CF9AE}" pid="11" name="_SharedFileIndex">
    <vt:lpwstr/>
  </property>
</Properties>
</file>