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14"/>
  </p:notesMasterIdLst>
  <p:handoutMasterIdLst>
    <p:handoutMasterId r:id="rId15"/>
  </p:handoutMasterIdLst>
  <p:sldIdLst>
    <p:sldId id="256" r:id="rId6"/>
    <p:sldId id="440" r:id="rId7"/>
    <p:sldId id="441" r:id="rId8"/>
    <p:sldId id="442" r:id="rId9"/>
    <p:sldId id="444" r:id="rId10"/>
    <p:sldId id="443" r:id="rId11"/>
    <p:sldId id="445" r:id="rId12"/>
    <p:sldId id="446" r:id="rId13"/>
  </p:sldIdLst>
  <p:sldSz cx="9144000" cy="6858000" type="screen4x3"/>
  <p:notesSz cx="7026275" cy="9312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576">
          <p15:clr>
            <a:srgbClr val="A4A3A4"/>
          </p15:clr>
        </p15:guide>
        <p15:guide id="2" pos="14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resh Ramdas" initials="" lastIdx="19" clrIdx="0"/>
  <p:cmAuthor id="1" name="BHuett" initials="B" lastIdx="1" clrIdx="1"/>
  <p:cmAuthor id="2" name="Ravi Kalakota" initials="RK"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33CC33"/>
    <a:srgbClr val="EAEEF4"/>
    <a:srgbClr val="FECD6A"/>
    <a:srgbClr val="052F62"/>
    <a:srgbClr val="FF5400"/>
    <a:srgbClr val="FF525E"/>
    <a:srgbClr val="1297FD"/>
    <a:srgbClr val="FF9900"/>
    <a:srgbClr val="1A2D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86051" autoAdjust="0"/>
  </p:normalViewPr>
  <p:slideViewPr>
    <p:cSldViewPr snapToGrid="0">
      <p:cViewPr varScale="1">
        <p:scale>
          <a:sx n="123" d="100"/>
          <a:sy n="123" d="100"/>
        </p:scale>
        <p:origin x="-1284" y="-90"/>
      </p:cViewPr>
      <p:guideLst>
        <p:guide orient="horz" pos="576"/>
        <p:guide pos="144"/>
      </p:guideLst>
    </p:cSldViewPr>
  </p:slideViewPr>
  <p:notesTextViewPr>
    <p:cViewPr>
      <p:scale>
        <a:sx n="100" d="100"/>
        <a:sy n="100" d="100"/>
      </p:scale>
      <p:origin x="0" y="0"/>
    </p:cViewPr>
  </p:notesTextViewPr>
  <p:sorterViewPr>
    <p:cViewPr varScale="1">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a:p>
        </p:txBody>
      </p:sp>
      <p:sp>
        <p:nvSpPr>
          <p:cNvPr id="3" name="Date Placeholder 2"/>
          <p:cNvSpPr>
            <a:spLocks noGrp="1"/>
          </p:cNvSpPr>
          <p:nvPr>
            <p:ph type="dt" sz="quarter" idx="1"/>
          </p:nvPr>
        </p:nvSpPr>
        <p:spPr>
          <a:xfrm>
            <a:off x="3979930" y="0"/>
            <a:ext cx="3044719" cy="465614"/>
          </a:xfrm>
          <a:prstGeom prst="rect">
            <a:avLst/>
          </a:prstGeom>
        </p:spPr>
        <p:txBody>
          <a:bodyPr vert="horz" lIns="93360" tIns="46680" rIns="93360" bIns="46680" rtlCol="0"/>
          <a:lstStyle>
            <a:lvl1pPr algn="r">
              <a:defRPr sz="1200"/>
            </a:lvl1pPr>
          </a:lstStyle>
          <a:p>
            <a:fld id="{47E4A9F5-DD16-6542-BBF7-C2ADF77B96AA}" type="datetimeFigureOut">
              <a:rPr lang="en-US" smtClean="0"/>
              <a:t>1/18/2014</a:t>
            </a:fld>
            <a:endParaRPr lang="en-US"/>
          </a:p>
        </p:txBody>
      </p:sp>
      <p:sp>
        <p:nvSpPr>
          <p:cNvPr id="4" name="Footer Placeholder 3"/>
          <p:cNvSpPr>
            <a:spLocks noGrp="1"/>
          </p:cNvSpPr>
          <p:nvPr>
            <p:ph type="ftr" sz="quarter" idx="2"/>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a:p>
        </p:txBody>
      </p:sp>
      <p:sp>
        <p:nvSpPr>
          <p:cNvPr id="5" name="Slide Number Placeholder 4"/>
          <p:cNvSpPr>
            <a:spLocks noGrp="1"/>
          </p:cNvSpPr>
          <p:nvPr>
            <p:ph type="sldNum" sz="quarter" idx="3"/>
          </p:nvPr>
        </p:nvSpPr>
        <p:spPr>
          <a:xfrm>
            <a:off x="3979930" y="8845045"/>
            <a:ext cx="3044719" cy="465614"/>
          </a:xfrm>
          <a:prstGeom prst="rect">
            <a:avLst/>
          </a:prstGeom>
        </p:spPr>
        <p:txBody>
          <a:bodyPr vert="horz" lIns="93360" tIns="46680" rIns="93360" bIns="46680" rtlCol="0" anchor="b"/>
          <a:lstStyle>
            <a:lvl1pPr algn="r">
              <a:defRPr sz="1200"/>
            </a:lvl1pPr>
          </a:lstStyle>
          <a:p>
            <a:fld id="{9A06D020-43A4-8244-B5ED-EC67DAA95255}" type="slidenum">
              <a:rPr lang="en-US" smtClean="0"/>
              <a:t>‹#›</a:t>
            </a:fld>
            <a:endParaRPr lang="en-US"/>
          </a:p>
        </p:txBody>
      </p:sp>
    </p:spTree>
    <p:extLst>
      <p:ext uri="{BB962C8B-B14F-4D97-AF65-F5344CB8AC3E}">
        <p14:creationId xmlns:p14="http://schemas.microsoft.com/office/powerpoint/2010/main" val="4126430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4719" cy="465614"/>
          </a:xfrm>
          <a:prstGeom prst="rect">
            <a:avLst/>
          </a:prstGeom>
        </p:spPr>
        <p:txBody>
          <a:bodyPr vert="horz" lIns="93360" tIns="46680" rIns="93360" bIns="46680" rtlCol="0"/>
          <a:lstStyle>
            <a:lvl1pPr algn="l">
              <a:defRPr sz="1200"/>
            </a:lvl1pPr>
          </a:lstStyle>
          <a:p>
            <a:endParaRPr lang="en-US" dirty="0"/>
          </a:p>
        </p:txBody>
      </p:sp>
      <p:sp>
        <p:nvSpPr>
          <p:cNvPr id="3" name="Date Placeholder 2"/>
          <p:cNvSpPr>
            <a:spLocks noGrp="1"/>
          </p:cNvSpPr>
          <p:nvPr>
            <p:ph type="dt" idx="1"/>
          </p:nvPr>
        </p:nvSpPr>
        <p:spPr>
          <a:xfrm>
            <a:off x="3979930" y="0"/>
            <a:ext cx="3044719" cy="465614"/>
          </a:xfrm>
          <a:prstGeom prst="rect">
            <a:avLst/>
          </a:prstGeom>
        </p:spPr>
        <p:txBody>
          <a:bodyPr vert="horz" lIns="93360" tIns="46680" rIns="93360" bIns="46680" rtlCol="0"/>
          <a:lstStyle>
            <a:lvl1pPr algn="r">
              <a:defRPr sz="1200"/>
            </a:lvl1pPr>
          </a:lstStyle>
          <a:p>
            <a:fld id="{ACA68532-299A-4F24-A401-5EF00B782997}" type="datetimeFigureOut">
              <a:rPr lang="en-US" smtClean="0"/>
              <a:pPr/>
              <a:t>1/18/2014</a:t>
            </a:fld>
            <a:endParaRPr lang="en-US" dirty="0"/>
          </a:p>
        </p:txBody>
      </p:sp>
      <p:sp>
        <p:nvSpPr>
          <p:cNvPr id="4" name="Slide Image Placeholder 3"/>
          <p:cNvSpPr>
            <a:spLocks noGrp="1" noRot="1" noChangeAspect="1"/>
          </p:cNvSpPr>
          <p:nvPr>
            <p:ph type="sldImg" idx="2"/>
          </p:nvPr>
        </p:nvSpPr>
        <p:spPr>
          <a:xfrm>
            <a:off x="1184275" y="698500"/>
            <a:ext cx="4657725" cy="3492500"/>
          </a:xfrm>
          <a:prstGeom prst="rect">
            <a:avLst/>
          </a:prstGeom>
          <a:noFill/>
          <a:ln w="12700">
            <a:solidFill>
              <a:prstClr val="black"/>
            </a:solidFill>
          </a:ln>
        </p:spPr>
        <p:txBody>
          <a:bodyPr vert="horz" lIns="93360" tIns="46680" rIns="93360" bIns="46680" rtlCol="0" anchor="ctr"/>
          <a:lstStyle/>
          <a:p>
            <a:endParaRPr lang="en-US" dirty="0"/>
          </a:p>
        </p:txBody>
      </p:sp>
      <p:sp>
        <p:nvSpPr>
          <p:cNvPr id="5" name="Notes Placeholder 4"/>
          <p:cNvSpPr>
            <a:spLocks noGrp="1"/>
          </p:cNvSpPr>
          <p:nvPr>
            <p:ph type="body" sz="quarter" idx="3"/>
          </p:nvPr>
        </p:nvSpPr>
        <p:spPr>
          <a:xfrm>
            <a:off x="702628" y="4423331"/>
            <a:ext cx="5621020" cy="4190524"/>
          </a:xfrm>
          <a:prstGeom prst="rect">
            <a:avLst/>
          </a:prstGeom>
        </p:spPr>
        <p:txBody>
          <a:bodyPr vert="horz" lIns="93360" tIns="46680" rIns="93360" bIns="466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5045"/>
            <a:ext cx="3044719" cy="465614"/>
          </a:xfrm>
          <a:prstGeom prst="rect">
            <a:avLst/>
          </a:prstGeom>
        </p:spPr>
        <p:txBody>
          <a:bodyPr vert="horz" lIns="93360" tIns="46680" rIns="93360" bIns="4668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9930" y="8845045"/>
            <a:ext cx="3044719" cy="465614"/>
          </a:xfrm>
          <a:prstGeom prst="rect">
            <a:avLst/>
          </a:prstGeom>
        </p:spPr>
        <p:txBody>
          <a:bodyPr vert="horz" lIns="93360" tIns="46680" rIns="93360" bIns="46680" rtlCol="0" anchor="b"/>
          <a:lstStyle>
            <a:lvl1pPr algn="r">
              <a:defRPr sz="1200"/>
            </a:lvl1pPr>
          </a:lstStyle>
          <a:p>
            <a:fld id="{846A3697-6DAB-4A32-A932-8293F007F9B2}" type="slidenum">
              <a:rPr lang="en-US" smtClean="0"/>
              <a:pPr/>
              <a:t>‹#›</a:t>
            </a:fld>
            <a:endParaRPr lang="en-US" dirty="0"/>
          </a:p>
        </p:txBody>
      </p:sp>
    </p:spTree>
    <p:extLst>
      <p:ext uri="{BB962C8B-B14F-4D97-AF65-F5344CB8AC3E}">
        <p14:creationId xmlns:p14="http://schemas.microsoft.com/office/powerpoint/2010/main" val="2063328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2</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3</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4</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5</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6</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7</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sz="2500">
                <a:solidFill>
                  <a:schemeClr val="tx1"/>
                </a:solidFill>
                <a:latin typeface="Arial" panose="020B0604020202020204" pitchFamily="34" charset="0"/>
                <a:ea typeface="ＭＳ Ｐゴシック" panose="020B0600070205080204" pitchFamily="34" charset="-128"/>
              </a:defRPr>
            </a:lvl1pPr>
            <a:lvl2pPr marL="758552" indent="-291751">
              <a:defRPr sz="2500">
                <a:solidFill>
                  <a:schemeClr val="tx1"/>
                </a:solidFill>
                <a:latin typeface="Arial" panose="020B0604020202020204" pitchFamily="34" charset="0"/>
                <a:ea typeface="ＭＳ Ｐゴシック" panose="020B0600070205080204" pitchFamily="34" charset="-128"/>
              </a:defRPr>
            </a:lvl2pPr>
            <a:lvl3pPr marL="1167003" indent="-233401">
              <a:defRPr sz="2500">
                <a:solidFill>
                  <a:schemeClr val="tx1"/>
                </a:solidFill>
                <a:latin typeface="Arial" panose="020B0604020202020204" pitchFamily="34" charset="0"/>
                <a:ea typeface="ＭＳ Ｐゴシック" panose="020B0600070205080204" pitchFamily="34" charset="-128"/>
              </a:defRPr>
            </a:lvl3pPr>
            <a:lvl4pPr marL="1633804" indent="-233401">
              <a:defRPr sz="2500">
                <a:solidFill>
                  <a:schemeClr val="tx1"/>
                </a:solidFill>
                <a:latin typeface="Arial" panose="020B0604020202020204" pitchFamily="34" charset="0"/>
                <a:ea typeface="ＭＳ Ｐゴシック" panose="020B0600070205080204" pitchFamily="34" charset="-128"/>
              </a:defRPr>
            </a:lvl4pPr>
            <a:lvl5pPr marL="2100605" indent="-233401">
              <a:defRPr sz="2500">
                <a:solidFill>
                  <a:schemeClr val="tx1"/>
                </a:solidFill>
                <a:latin typeface="Arial" panose="020B0604020202020204" pitchFamily="34" charset="0"/>
                <a:ea typeface="ＭＳ Ｐゴシック" panose="020B0600070205080204" pitchFamily="34" charset="-128"/>
              </a:defRPr>
            </a:lvl5pPr>
            <a:lvl6pPr marL="2567407"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6pPr>
            <a:lvl7pPr marL="3034208"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7pPr>
            <a:lvl8pPr marL="3501009"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8pPr>
            <a:lvl9pPr marL="3967810" indent="-233401" eaLnBrk="0" fontAlgn="base" hangingPunct="0">
              <a:spcBef>
                <a:spcPct val="0"/>
              </a:spcBef>
              <a:spcAft>
                <a:spcPct val="0"/>
              </a:spcAft>
              <a:defRPr sz="2500">
                <a:solidFill>
                  <a:schemeClr val="tx1"/>
                </a:solidFill>
                <a:latin typeface="Arial" panose="020B0604020202020204" pitchFamily="34" charset="0"/>
                <a:ea typeface="ＭＳ Ｐゴシック" panose="020B0600070205080204" pitchFamily="34" charset="-128"/>
              </a:defRPr>
            </a:lvl9pPr>
          </a:lstStyle>
          <a:p>
            <a:fld id="{B5A10E1C-7735-47C9-A7FA-8FE26C4C9F9D}" type="slidenum">
              <a:rPr lang="en-US" sz="1200"/>
              <a:pPr/>
              <a:t>8</a:t>
            </a:fld>
            <a:endParaRPr lang="en-US" sz="1200"/>
          </a:p>
        </p:txBody>
      </p:sp>
      <p:sp>
        <p:nvSpPr>
          <p:cNvPr id="20483" name="Rectangle 2"/>
          <p:cNvSpPr>
            <a:spLocks noGrp="1" noRot="1" noChangeAspect="1" noChangeArrowheads="1" noTextEdit="1"/>
          </p:cNvSpPr>
          <p:nvPr>
            <p:ph type="sldImg"/>
          </p:nvPr>
        </p:nvSpPr>
        <p:spPr>
          <a:xfrm>
            <a:off x="1182688" y="698500"/>
            <a:ext cx="4657725" cy="3492500"/>
          </a:xfrm>
          <a:ln/>
        </p:spPr>
      </p:sp>
      <p:sp>
        <p:nvSpPr>
          <p:cNvPr id="20484" name="Rectangle 3"/>
          <p:cNvSpPr>
            <a:spLocks noGrp="1" noChangeArrowheads="1"/>
          </p:cNvSpPr>
          <p:nvPr>
            <p:ph type="body" idx="1"/>
          </p:nvPr>
        </p:nvSpPr>
        <p:spPr>
          <a:noFill/>
        </p:spPr>
        <p:txBody>
          <a:bodyPr/>
          <a:lstStyle/>
          <a:p>
            <a:endParaRPr lang="en-US" smtClean="0">
              <a:latin typeface="Arial" panose="020B0604020202020204" pitchFamily="34" charset="0"/>
            </a:endParaRPr>
          </a:p>
        </p:txBody>
      </p:sp>
    </p:spTree>
    <p:extLst>
      <p:ext uri="{BB962C8B-B14F-4D97-AF65-F5344CB8AC3E}">
        <p14:creationId xmlns:p14="http://schemas.microsoft.com/office/powerpoint/2010/main" val="36326342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jpe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itle 1"/>
          <p:cNvSpPr>
            <a:spLocks noGrp="1"/>
          </p:cNvSpPr>
          <p:nvPr>
            <p:ph type="ctrTitle"/>
          </p:nvPr>
        </p:nvSpPr>
        <p:spPr>
          <a:xfrm>
            <a:off x="304800" y="4572000"/>
            <a:ext cx="8534400" cy="838200"/>
          </a:xfrm>
        </p:spPr>
        <p:txBody>
          <a:bodyPr>
            <a:normAutofit/>
          </a:bodyPr>
          <a:lstStyle>
            <a:lvl1pPr algn="l">
              <a:defRPr sz="3600" b="1">
                <a:solidFill>
                  <a:schemeClr val="tx1"/>
                </a:solidFill>
              </a:defRPr>
            </a:lvl1pPr>
          </a:lstStyle>
          <a:p>
            <a:r>
              <a:rPr lang="en-US" smtClean="0"/>
              <a:t>Click to edit Master title style</a:t>
            </a:r>
            <a:endParaRPr lang="en-US" dirty="0"/>
          </a:p>
        </p:txBody>
      </p:sp>
      <p:sp>
        <p:nvSpPr>
          <p:cNvPr id="11" name="Subtitle 2"/>
          <p:cNvSpPr>
            <a:spLocks noGrp="1"/>
          </p:cNvSpPr>
          <p:nvPr>
            <p:ph type="subTitle" idx="1"/>
          </p:nvPr>
        </p:nvSpPr>
        <p:spPr>
          <a:xfrm>
            <a:off x="304799" y="5410200"/>
            <a:ext cx="8534399" cy="457200"/>
          </a:xfrm>
        </p:spPr>
        <p:txBody>
          <a:bodyPr>
            <a:normAutofit/>
          </a:bodyPr>
          <a:lstStyle>
            <a:lvl1pPr marL="0" indent="0" algn="l">
              <a:buNone/>
              <a:defRPr sz="2000">
                <a:solidFill>
                  <a:schemeClr val="tx1">
                    <a:lumMod val="50000"/>
                    <a:lumOff val="50000"/>
                  </a:schemeClr>
                </a:solidFill>
                <a:latin typeface="+mj-lt"/>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pic>
        <p:nvPicPr>
          <p:cNvPr id="12" name="Picture 7"/>
          <p:cNvPicPr>
            <a:picLocks noChangeAspect="1" noChangeArrowheads="1"/>
          </p:cNvPicPr>
          <p:nvPr userDrawn="1"/>
        </p:nvPicPr>
        <p:blipFill>
          <a:blip r:embed="rId2" cstate="screen"/>
          <a:srcRect/>
          <a:stretch>
            <a:fillRect/>
          </a:stretch>
        </p:blipFill>
        <p:spPr bwMode="auto">
          <a:xfrm>
            <a:off x="0" y="0"/>
            <a:ext cx="9144000" cy="3657600"/>
          </a:xfrm>
          <a:prstGeom prst="rect">
            <a:avLst/>
          </a:prstGeom>
          <a:noFill/>
          <a:ln w="9525">
            <a:noFill/>
            <a:miter lim="800000"/>
            <a:headEnd/>
            <a:tailEnd/>
          </a:ln>
        </p:spPr>
      </p:pic>
      <p:sp>
        <p:nvSpPr>
          <p:cNvPr id="13" name="Rectangle 12"/>
          <p:cNvSpPr/>
          <p:nvPr userDrawn="1"/>
        </p:nvSpPr>
        <p:spPr>
          <a:xfrm>
            <a:off x="0" y="3657600"/>
            <a:ext cx="9144000" cy="45719"/>
          </a:xfrm>
          <a:prstGeom prst="rect">
            <a:avLst/>
          </a:prstGeom>
          <a:solidFill>
            <a:srgbClr val="FF9900"/>
          </a:solidFill>
          <a:ln w="57150" cmpd="sng">
            <a:noFill/>
          </a:ln>
          <a:effectLst>
            <a:outerShdw blurRad="50800" dist="38100" dir="5400000">
              <a:schemeClr val="tx1">
                <a:lumMod val="65000"/>
                <a:lumOff val="35000"/>
                <a:alpha val="43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14" name="Title 1"/>
          <p:cNvSpPr txBox="1">
            <a:spLocks/>
          </p:cNvSpPr>
          <p:nvPr userDrawn="1"/>
        </p:nvSpPr>
        <p:spPr>
          <a:xfrm>
            <a:off x="381000" y="1277521"/>
            <a:ext cx="3581400" cy="838200"/>
          </a:xfrm>
          <a:prstGeom prst="rect">
            <a:avLst/>
          </a:prstGeom>
        </p:spPr>
        <p:txBody>
          <a:bodyPr vert="horz" lIns="91440" tIns="45720" rIns="91440" bIns="45720" rtlCol="0" anchor="ctr">
            <a:normAutofit/>
          </a:bodyPr>
          <a:lstStyle>
            <a:lvl1pPr algn="l">
              <a:defRPr sz="3600" b="1">
                <a:solidFill>
                  <a:schemeClr val="tx1"/>
                </a:solidFill>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bg1"/>
                </a:solidFill>
                <a:effectLst/>
                <a:uLnTx/>
                <a:uFillTx/>
                <a:latin typeface="+mj-lt"/>
                <a:ea typeface="+mj-ea"/>
                <a:cs typeface="+mj-cs"/>
              </a:rPr>
              <a:t>LiquidHub</a:t>
            </a:r>
            <a:endParaRPr kumimoji="0" lang="en-US" sz="4400" b="1" i="0" u="none" strike="noStrike" kern="1200" cap="none" spc="0" normalizeH="0" baseline="0" noProof="0" dirty="0">
              <a:ln>
                <a:noFill/>
              </a:ln>
              <a:solidFill>
                <a:schemeClr val="bg1"/>
              </a:solidFill>
              <a:effectLst/>
              <a:uLnTx/>
              <a:uFillTx/>
              <a:latin typeface="+mj-lt"/>
              <a:ea typeface="+mj-ea"/>
              <a:cs typeface="+mj-cs"/>
            </a:endParaRPr>
          </a:p>
        </p:txBody>
      </p:sp>
      <p:sp>
        <p:nvSpPr>
          <p:cNvPr id="15" name="Text Box 9"/>
          <p:cNvSpPr txBox="1">
            <a:spLocks noChangeArrowheads="1"/>
          </p:cNvSpPr>
          <p:nvPr userDrawn="1"/>
        </p:nvSpPr>
        <p:spPr bwMode="auto">
          <a:xfrm>
            <a:off x="406400" y="2099846"/>
            <a:ext cx="3429000" cy="338554"/>
          </a:xfrm>
          <a:prstGeom prst="rect">
            <a:avLst/>
          </a:prstGeom>
          <a:noFill/>
          <a:ln w="9525">
            <a:noFill/>
            <a:miter lim="800000"/>
            <a:headEnd/>
            <a:tailEnd/>
          </a:ln>
          <a:effectLst/>
        </p:spPr>
        <p:txBody>
          <a:bodyPr>
            <a:spAutoFit/>
          </a:bodyPr>
          <a:lstStyle/>
          <a:p>
            <a:pPr>
              <a:spcBef>
                <a:spcPct val="50000"/>
              </a:spcBef>
            </a:pPr>
            <a:r>
              <a:rPr lang="en-US" sz="1600" dirty="0" smtClean="0">
                <a:solidFill>
                  <a:srgbClr val="FFFFFF"/>
                </a:solidFill>
                <a:latin typeface="+mn-lt"/>
              </a:rPr>
              <a:t>consulting </a:t>
            </a:r>
            <a:r>
              <a:rPr lang="en-US" sz="1600" dirty="0">
                <a:solidFill>
                  <a:srgbClr val="FFFFFF"/>
                </a:solidFill>
                <a:latin typeface="+mn-lt"/>
              </a:rPr>
              <a:t>| </a:t>
            </a:r>
            <a:r>
              <a:rPr lang="en-US" sz="1600" dirty="0" smtClean="0">
                <a:solidFill>
                  <a:srgbClr val="FFFFFF"/>
                </a:solidFill>
                <a:latin typeface="+mn-lt"/>
              </a:rPr>
              <a:t>solutions </a:t>
            </a:r>
            <a:r>
              <a:rPr lang="en-US" sz="1600" dirty="0">
                <a:solidFill>
                  <a:srgbClr val="FFFFFF"/>
                </a:solidFill>
                <a:latin typeface="+mn-lt"/>
              </a:rPr>
              <a:t>| </a:t>
            </a:r>
            <a:r>
              <a:rPr lang="en-US" sz="1600" dirty="0" smtClean="0">
                <a:solidFill>
                  <a:srgbClr val="FFFFFF"/>
                </a:solidFill>
                <a:latin typeface="+mn-lt"/>
              </a:rPr>
              <a:t>outsourcing  </a:t>
            </a:r>
            <a:endParaRPr lang="en-US" sz="1600" dirty="0">
              <a:solidFill>
                <a:srgbClr val="FFFFFF"/>
              </a:solidFill>
              <a:latin typeface="+mn-lt"/>
            </a:endParaRPr>
          </a:p>
        </p:txBody>
      </p:sp>
      <p:cxnSp>
        <p:nvCxnSpPr>
          <p:cNvPr id="21" name="Straight Connector 20"/>
          <p:cNvCxnSpPr/>
          <p:nvPr userDrawn="1"/>
        </p:nvCxnSpPr>
        <p:spPr>
          <a:xfrm>
            <a:off x="439271" y="2106705"/>
            <a:ext cx="3039035" cy="0"/>
          </a:xfrm>
          <a:prstGeom prst="line">
            <a:avLst/>
          </a:prstGeom>
          <a:ln w="19050">
            <a:solidFill>
              <a:srgbClr val="FF9900"/>
            </a:solidFill>
          </a:ln>
        </p:spPr>
        <p:style>
          <a:lnRef idx="2">
            <a:schemeClr val="accent1"/>
          </a:lnRef>
          <a:fillRef idx="0">
            <a:schemeClr val="accent1"/>
          </a:fillRef>
          <a:effectRef idx="1">
            <a:schemeClr val="accent1"/>
          </a:effectRef>
          <a:fontRef idx="minor">
            <a:schemeClr val="tx1"/>
          </a:fontRef>
        </p:style>
      </p:cxnSp>
      <p:pic>
        <p:nvPicPr>
          <p:cNvPr id="22" name="Picture 21" descr="tech_image4.jpg"/>
          <p:cNvPicPr>
            <a:picLocks/>
          </p:cNvPicPr>
          <p:nvPr userDrawn="1"/>
        </p:nvPicPr>
        <p:blipFill>
          <a:blip r:embed="rId3" cstate="screen"/>
          <a:stretch>
            <a:fillRect/>
          </a:stretch>
        </p:blipFill>
        <p:spPr>
          <a:xfrm>
            <a:off x="6132045" y="2895600"/>
            <a:ext cx="1375710" cy="1078992"/>
          </a:xfrm>
          <a:prstGeom prst="rect">
            <a:avLst/>
          </a:prstGeom>
          <a:ln w="25400" cap="flat" cmpd="sng" algn="ctr">
            <a:solidFill>
              <a:srgbClr val="FF9900"/>
            </a:solidFill>
            <a:prstDash val="solid"/>
            <a:round/>
            <a:headEnd type="none" w="med" len="med"/>
            <a:tailEnd type="none" w="med" len="med"/>
          </a:ln>
          <a:effectLst>
            <a:reflection blurRad="6350" stA="50000" endA="300" endPos="55000" dir="5400000" sy="-100000" algn="bl" rotWithShape="0"/>
          </a:effectLst>
        </p:spPr>
      </p:pic>
      <p:pic>
        <p:nvPicPr>
          <p:cNvPr id="23" name="Picture 2" descr="C:\Users\Ram\AppData\Local\Microsoft\Windows\Temporary Internet Files\Content.IE5\ROAOJUDE\MPj04424410000[1].jpg"/>
          <p:cNvPicPr>
            <a:picLocks noChangeAspect="1" noChangeArrowheads="1"/>
          </p:cNvPicPr>
          <p:nvPr userDrawn="1"/>
        </p:nvPicPr>
        <p:blipFill>
          <a:blip r:embed="rId4" cstate="screen"/>
          <a:srcRect/>
          <a:stretch>
            <a:fillRect/>
          </a:stretch>
        </p:blipFill>
        <p:spPr bwMode="auto">
          <a:xfrm>
            <a:off x="4648200" y="2896629"/>
            <a:ext cx="1371600" cy="1076934"/>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pic>
        <p:nvPicPr>
          <p:cNvPr id="24" name="Picture 8" descr="C:\Users\Ram\AppData\Local\Microsoft\Windows\Temporary Internet Files\Content.IE5\XBZNMR35\MPj04447870000[1].jpg"/>
          <p:cNvPicPr>
            <a:picLocks noChangeAspect="1" noChangeArrowheads="1"/>
          </p:cNvPicPr>
          <p:nvPr userDrawn="1"/>
        </p:nvPicPr>
        <p:blipFill>
          <a:blip r:embed="rId5" cstate="screen"/>
          <a:srcRect/>
          <a:stretch>
            <a:fillRect/>
          </a:stretch>
        </p:blipFill>
        <p:spPr bwMode="auto">
          <a:xfrm>
            <a:off x="7620000" y="2901696"/>
            <a:ext cx="1381468" cy="1066800"/>
          </a:xfrm>
          <a:prstGeom prst="rect">
            <a:avLst/>
          </a:prstGeom>
          <a:noFill/>
          <a:ln w="25400" cap="flat" cmpd="sng" algn="ctr">
            <a:solidFill>
              <a:srgbClr val="FF9900"/>
            </a:solidFill>
            <a:prstDash val="solid"/>
            <a:round/>
            <a:headEnd type="none" w="med" len="med"/>
            <a:tailEnd type="none" w="med" len="med"/>
          </a:ln>
          <a:effectLst>
            <a:reflection blurRad="6350" stA="52000" endA="300" endPos="35000" dir="5400000" sy="-100000" algn="bl" rotWithShape="0"/>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7"/>
          <p:cNvPicPr>
            <a:picLocks noChangeAspect="1" noChangeArrowheads="1"/>
          </p:cNvPicPr>
          <p:nvPr userDrawn="1"/>
        </p:nvPicPr>
        <p:blipFill>
          <a:blip r:embed="rId2" cstate="screen"/>
          <a:srcRect/>
          <a:stretch>
            <a:fillRect/>
          </a:stretch>
        </p:blipFill>
        <p:spPr bwMode="auto">
          <a:xfrm>
            <a:off x="0" y="0"/>
            <a:ext cx="9144000" cy="762000"/>
          </a:xfrm>
          <a:prstGeom prst="rect">
            <a:avLst/>
          </a:prstGeom>
          <a:noFill/>
          <a:ln w="9525">
            <a:noFill/>
            <a:miter lim="800000"/>
            <a:headEnd/>
            <a:tailEnd/>
          </a:ln>
        </p:spPr>
      </p:pic>
      <p:sp>
        <p:nvSpPr>
          <p:cNvPr id="15" name="Footer Placeholder 4"/>
          <p:cNvSpPr txBox="1">
            <a:spLocks/>
          </p:cNvSpPr>
          <p:nvPr userDrawn="1"/>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
        <p:nvSpPr>
          <p:cNvPr id="16"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
        <p:nvSpPr>
          <p:cNvPr id="2" name="Title 1"/>
          <p:cNvSpPr>
            <a:spLocks noGrp="1"/>
          </p:cNvSpPr>
          <p:nvPr>
            <p:ph type="title"/>
          </p:nvPr>
        </p:nvSpPr>
        <p:spPr>
          <a:xfrm>
            <a:off x="228600" y="0"/>
            <a:ext cx="8915400" cy="762000"/>
          </a:xfrm>
        </p:spPr>
        <p:txBody>
          <a:bodyPr>
            <a:normAutofit/>
          </a:bodyPr>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userDrawn="1">
            <p:ph idx="1"/>
          </p:nvPr>
        </p:nvSpPr>
        <p:spPr>
          <a:xfrm>
            <a:off x="228600" y="914400"/>
            <a:ext cx="8686800" cy="5334000"/>
          </a:xfrm>
        </p:spPr>
        <p:txBody>
          <a:bodyPr>
            <a:normAutofit/>
          </a:bodyPr>
          <a:lstStyle>
            <a:lvl1pPr>
              <a:buClr>
                <a:schemeClr val="tx2">
                  <a:lumMod val="75000"/>
                </a:schemeClr>
              </a:buClr>
              <a:defRPr sz="2400"/>
            </a:lvl1pPr>
            <a:lvl2pPr>
              <a:buClr>
                <a:schemeClr val="tx2">
                  <a:lumMod val="75000"/>
                </a:schemeClr>
              </a:buClr>
              <a:defRPr sz="2000"/>
            </a:lvl2pPr>
            <a:lvl3pPr>
              <a:buClr>
                <a:schemeClr val="tx2">
                  <a:lumMod val="75000"/>
                </a:schemeClr>
              </a:buClr>
              <a:defRPr sz="1800"/>
            </a:lvl3pPr>
            <a:lvl4pPr>
              <a:buClr>
                <a:schemeClr val="tx2">
                  <a:lumMod val="75000"/>
                </a:schemeClr>
              </a:buClr>
              <a:defRPr sz="1600"/>
            </a:lvl4pPr>
            <a:lvl5pPr>
              <a:buClr>
                <a:schemeClr val="tx2">
                  <a:lumMod val="75000"/>
                </a:schemeClr>
              </a:buCl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648200"/>
            <a:ext cx="7772400" cy="1120775"/>
          </a:xfrm>
        </p:spPr>
        <p:txBody>
          <a:bodyPr anchor="t">
            <a:normAutofit/>
          </a:bodyPr>
          <a:lstStyle>
            <a:lvl1pPr algn="l">
              <a:defRPr sz="3200" b="0" cap="none">
                <a:solidFill>
                  <a:schemeClr val="tx1">
                    <a:lumMod val="50000"/>
                    <a:lumOff val="50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normAutofit/>
          </a:bodyPr>
          <a:lstStyle>
            <a:lvl1pPr marL="0" indent="0">
              <a:buNone/>
              <a:defRPr sz="36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286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914400"/>
            <a:ext cx="4267200" cy="5334000"/>
          </a:xfrm>
        </p:spPr>
        <p:txBody>
          <a:bodyPr>
            <a:normAutofit/>
          </a:bodyPr>
          <a:lstStyle>
            <a:lvl1pPr>
              <a:defRPr sz="2400"/>
            </a:lvl1pPr>
            <a:lvl2pPr>
              <a:defRPr sz="2000"/>
            </a:lvl2pPr>
            <a:lvl3pPr>
              <a:defRPr sz="18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28600"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28600"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1" y="914400"/>
            <a:ext cx="4267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8201" y="1554162"/>
            <a:ext cx="4267200" cy="469423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txBox="1">
            <a:spLocks/>
          </p:cNvSpPr>
          <p:nvPr userDrawn="1"/>
        </p:nvSpPr>
        <p:spPr>
          <a:xfrm>
            <a:off x="0" y="6513063"/>
            <a:ext cx="457200" cy="273050"/>
          </a:xfrm>
          <a:prstGeom prst="rect">
            <a:avLst/>
          </a:prstGeom>
        </p:spPr>
        <p:txBody>
          <a:bodyPr vert="horz" lIns="91440" tIns="45720" rIns="91440" bIns="45720" rtlCol="0" anchor="ctr"/>
          <a:lstStyle>
            <a:lvl1pPr>
              <a:defRPr sz="1400">
                <a:solidFill>
                  <a:schemeClr val="bg1"/>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E220A62-A631-40AB-8C9A-34F8BA61C924}" type="slidenum">
              <a:rPr kumimoji="0" lang="en-US" sz="1200" b="0" i="0" u="none" strike="noStrike" kern="1200" cap="none" spc="0" normalizeH="0" baseline="0" noProof="0" smtClean="0">
                <a:ln>
                  <a:noFill/>
                </a:ln>
                <a:solidFill>
                  <a:schemeClr val="bg1"/>
                </a:solidFill>
                <a:effectLst/>
                <a:uLnTx/>
                <a:uFillTx/>
                <a:latin typeface="+mn-lt"/>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Rectangle 2"/>
          <p:cNvSpPr/>
          <p:nvPr userDrawn="1"/>
        </p:nvSpPr>
        <p:spPr>
          <a:xfrm>
            <a:off x="0" y="762000"/>
            <a:ext cx="9144000" cy="6096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New-blue-back-logo.jpg"/>
          <p:cNvPicPr>
            <a:picLocks noChangeAspect="1"/>
          </p:cNvPicPr>
          <p:nvPr/>
        </p:nvPicPr>
        <p:blipFill>
          <a:blip r:embed="rId10" cstate="screen"/>
          <a:stretch>
            <a:fillRect/>
          </a:stretch>
        </p:blipFill>
        <p:spPr>
          <a:xfrm>
            <a:off x="0" y="6400800"/>
            <a:ext cx="9144000" cy="457200"/>
          </a:xfrm>
          <a:prstGeom prst="rect">
            <a:avLst/>
          </a:prstGeom>
        </p:spPr>
      </p:pic>
      <p:pic>
        <p:nvPicPr>
          <p:cNvPr id="7" name="Picture 7"/>
          <p:cNvPicPr>
            <a:picLocks noChangeAspect="1" noChangeArrowheads="1"/>
          </p:cNvPicPr>
          <p:nvPr/>
        </p:nvPicPr>
        <p:blipFill>
          <a:blip r:embed="rId11" cstate="screen"/>
          <a:srcRect/>
          <a:stretch>
            <a:fillRect/>
          </a:stretch>
        </p:blipFill>
        <p:spPr bwMode="auto">
          <a:xfrm>
            <a:off x="0" y="0"/>
            <a:ext cx="9144000" cy="762000"/>
          </a:xfrm>
          <a:prstGeom prst="rect">
            <a:avLst/>
          </a:prstGeom>
          <a:noFill/>
          <a:ln w="9525">
            <a:noFill/>
            <a:miter lim="800000"/>
            <a:headEnd/>
            <a:tailEnd/>
          </a:ln>
        </p:spPr>
      </p:pic>
      <p:sp>
        <p:nvSpPr>
          <p:cNvPr id="2" name="Title Placeholder 1"/>
          <p:cNvSpPr>
            <a:spLocks noGrp="1"/>
          </p:cNvSpPr>
          <p:nvPr>
            <p:ph type="title"/>
          </p:nvPr>
        </p:nvSpPr>
        <p:spPr>
          <a:xfrm>
            <a:off x="228600" y="0"/>
            <a:ext cx="8915400" cy="762000"/>
          </a:xfrm>
          <a:prstGeom prst="rect">
            <a:avLst/>
          </a:prstGeom>
        </p:spPr>
        <p:txBody>
          <a:bodyPr vert="horz" lIns="91440" tIns="0" rIns="91440" bIns="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8600" y="914400"/>
            <a:ext cx="8686800" cy="5334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txBox="1">
            <a:spLocks/>
          </p:cNvSpPr>
          <p:nvPr/>
        </p:nvSpPr>
        <p:spPr>
          <a:xfrm>
            <a:off x="3238500" y="6513063"/>
            <a:ext cx="2667000" cy="273050"/>
          </a:xfrm>
          <a:prstGeom prst="rect">
            <a:avLst/>
          </a:prstGeom>
        </p:spPr>
        <p:txBody>
          <a:bodyPr vert="horz" lIns="91440" tIns="45720" rIns="91440" bIns="45720" rtlCol="0" anchor="ctr"/>
          <a:lstStyle>
            <a:lvl1pPr algn="l">
              <a:defRPr sz="1400">
                <a:solidFill>
                  <a:schemeClr val="bg1"/>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00" b="0" i="1" u="none" strike="noStrike" kern="1200" cap="none" spc="0" normalizeH="0" baseline="0" noProof="0" dirty="0" smtClean="0">
                <a:ln>
                  <a:noFill/>
                </a:ln>
                <a:solidFill>
                  <a:schemeClr val="bg1"/>
                </a:solidFill>
                <a:effectLst/>
                <a:uLnTx/>
                <a:uFillTx/>
                <a:latin typeface="+mn-lt"/>
                <a:ea typeface="+mn-ea"/>
                <a:cs typeface="+mn-cs"/>
              </a:rPr>
              <a:t>fueling business transformation</a:t>
            </a:r>
            <a:endParaRPr kumimoji="0" lang="en-US" sz="1100" b="0" i="1" u="none" strike="noStrike" kern="1200" cap="none" spc="0" normalizeH="0" baseline="0" noProof="0" dirty="0">
              <a:ln>
                <a:noFill/>
              </a:ln>
              <a:solidFill>
                <a:schemeClr val="bg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spcBef>
          <a:spcPct val="0"/>
        </a:spcBef>
        <a:buNone/>
        <a:defRPr lang="en-US" sz="2400" kern="1200">
          <a:solidFill>
            <a:schemeClr val="bg1"/>
          </a:solidFill>
          <a:latin typeface="+mj-lt"/>
          <a:ea typeface="+mj-ea"/>
          <a:cs typeface="+mj-cs"/>
        </a:defRPr>
      </a:lvl1pPr>
    </p:titleStyle>
    <p:bodyStyle>
      <a:lvl1pPr marL="233363" indent="-233363" algn="l" defTabSz="914400" rtl="0" eaLnBrk="1" latinLnBrk="0" hangingPunct="1">
        <a:spcBef>
          <a:spcPct val="20000"/>
        </a:spcBef>
        <a:buClr>
          <a:srgbClr val="0070C0"/>
        </a:buClr>
        <a:buFont typeface="Arial" pitchFamily="34" charset="0"/>
        <a:buChar char="•"/>
        <a:defRPr lang="en-US" sz="2400" kern="1200" smtClean="0">
          <a:solidFill>
            <a:schemeClr val="tx1"/>
          </a:solidFill>
          <a:latin typeface="+mn-lt"/>
          <a:ea typeface="+mn-ea"/>
          <a:cs typeface="+mn-cs"/>
        </a:defRPr>
      </a:lvl1pPr>
      <a:lvl2pPr marL="631825" indent="-234950" algn="l" defTabSz="914400" rtl="0" eaLnBrk="1" latinLnBrk="0" hangingPunct="1">
        <a:spcBef>
          <a:spcPct val="20000"/>
        </a:spcBef>
        <a:buClr>
          <a:srgbClr val="0070C0"/>
        </a:buClr>
        <a:buFont typeface="Arial" pitchFamily="34" charset="0"/>
        <a:buChar char="–"/>
        <a:defRPr lang="en-US" sz="2000" kern="1200" smtClean="0">
          <a:solidFill>
            <a:schemeClr val="tx1"/>
          </a:solidFill>
          <a:latin typeface="+mn-lt"/>
          <a:ea typeface="+mn-ea"/>
          <a:cs typeface="+mn-cs"/>
        </a:defRPr>
      </a:lvl2pPr>
      <a:lvl3pPr marL="1143000" indent="-168275" algn="l" defTabSz="914400" rtl="0" eaLnBrk="1" latinLnBrk="0" hangingPunct="1">
        <a:spcBef>
          <a:spcPct val="20000"/>
        </a:spcBef>
        <a:buClr>
          <a:srgbClr val="0070C0"/>
        </a:buClr>
        <a:buFont typeface="Arial" pitchFamily="34" charset="0"/>
        <a:buChar char="•"/>
        <a:defRPr lang="en-US" sz="1800" kern="1200" smtClean="0">
          <a:solidFill>
            <a:schemeClr val="tx1"/>
          </a:solidFill>
          <a:latin typeface="+mn-lt"/>
          <a:ea typeface="+mn-ea"/>
          <a:cs typeface="+mn-cs"/>
        </a:defRPr>
      </a:lvl3pPr>
      <a:lvl4pPr marL="1600200" indent="-168275" algn="l" defTabSz="914400" rtl="0" eaLnBrk="1" latinLnBrk="0" hangingPunct="1">
        <a:spcBef>
          <a:spcPct val="20000"/>
        </a:spcBef>
        <a:buClr>
          <a:srgbClr val="0070C0"/>
        </a:buClr>
        <a:buFont typeface="Arial" pitchFamily="34" charset="0"/>
        <a:buChar char="–"/>
        <a:defRPr lang="en-US" sz="1600" kern="1200" smtClean="0">
          <a:solidFill>
            <a:schemeClr val="tx1"/>
          </a:solidFill>
          <a:latin typeface="+mn-lt"/>
          <a:ea typeface="+mn-ea"/>
          <a:cs typeface="+mn-cs"/>
        </a:defRPr>
      </a:lvl4pPr>
      <a:lvl5pPr marL="2057400" indent="-228600" algn="l" defTabSz="914400" rtl="0" eaLnBrk="1" latinLnBrk="0" hangingPunct="1">
        <a:spcBef>
          <a:spcPct val="20000"/>
        </a:spcBef>
        <a:buClr>
          <a:srgbClr val="0070C0"/>
        </a:buClr>
        <a:buFont typeface="Arial" pitchFamily="34" charset="0"/>
        <a:buChar char="»"/>
        <a:defRPr lang="en-US"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11.jpe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2.jpe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3.jpe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50" y="3665366"/>
            <a:ext cx="4632013" cy="632313"/>
          </a:xfrm>
        </p:spPr>
        <p:txBody>
          <a:bodyPr>
            <a:noAutofit/>
          </a:bodyPr>
          <a:lstStyle/>
          <a:p>
            <a:pPr algn="ctr"/>
            <a:r>
              <a:rPr lang="en-US" sz="2000" b="0" i="1" dirty="0">
                <a:solidFill>
                  <a:srgbClr val="002060"/>
                </a:solidFill>
                <a:effectLst>
                  <a:outerShdw blurRad="38100" dist="38100" dir="2700000" algn="tl">
                    <a:srgbClr val="000000">
                      <a:alpha val="43137"/>
                    </a:srgbClr>
                  </a:outerShdw>
                </a:effectLst>
              </a:rPr>
              <a:t>AN AGILE </a:t>
            </a:r>
            <a:r>
              <a:rPr lang="en-US" sz="2000" b="0" i="1" dirty="0" smtClean="0">
                <a:solidFill>
                  <a:srgbClr val="002060"/>
                </a:solidFill>
                <a:effectLst>
                  <a:outerShdw blurRad="38100" dist="38100" dir="2700000" algn="tl">
                    <a:srgbClr val="000000">
                      <a:alpha val="43137"/>
                    </a:srgbClr>
                  </a:outerShdw>
                </a:effectLst>
              </a:rPr>
              <a:t>DEVELOPMENT </a:t>
            </a:r>
            <a:r>
              <a:rPr lang="en-US" sz="2000" b="0" i="1" dirty="0">
                <a:solidFill>
                  <a:srgbClr val="002060"/>
                </a:solidFill>
                <a:effectLst>
                  <a:outerShdw blurRad="38100" dist="38100" dir="2700000" algn="tl">
                    <a:srgbClr val="000000">
                      <a:alpha val="43137"/>
                    </a:srgbClr>
                  </a:outerShdw>
                </a:effectLst>
              </a:rPr>
              <a:t>METHODOLOGY</a:t>
            </a:r>
          </a:p>
        </p:txBody>
      </p:sp>
      <p:sp>
        <p:nvSpPr>
          <p:cNvPr id="6" name="Subtitle 2"/>
          <p:cNvSpPr txBox="1">
            <a:spLocks/>
          </p:cNvSpPr>
          <p:nvPr/>
        </p:nvSpPr>
        <p:spPr>
          <a:xfrm>
            <a:off x="35450" y="6521553"/>
            <a:ext cx="2204055" cy="274453"/>
          </a:xfrm>
          <a:prstGeom prst="rect">
            <a:avLst/>
          </a:prstGeom>
        </p:spPr>
        <p:txBody>
          <a:bodyPr vert="horz" lIns="91440" tIns="45720" rIns="91440" bIns="45720" rtlCol="0">
            <a:normAutofit/>
          </a:bodyPr>
          <a:lstStyle>
            <a:lvl1pPr marL="0" indent="0" algn="l" defTabSz="914400" rtl="0" eaLnBrk="1" latinLnBrk="0" hangingPunct="1">
              <a:spcBef>
                <a:spcPct val="20000"/>
              </a:spcBef>
              <a:buClr>
                <a:srgbClr val="0070C0"/>
              </a:buClr>
              <a:buFont typeface="Arial" pitchFamily="34" charset="0"/>
              <a:buNone/>
              <a:defRPr lang="en-US" sz="2000" kern="1200">
                <a:solidFill>
                  <a:schemeClr val="tx1">
                    <a:lumMod val="50000"/>
                    <a:lumOff val="50000"/>
                  </a:schemeClr>
                </a:solidFill>
                <a:latin typeface="+mj-lt"/>
                <a:ea typeface="+mn-ea"/>
                <a:cs typeface="Arial" pitchFamily="34" charset="0"/>
              </a:defRPr>
            </a:lvl1pPr>
            <a:lvl2pPr marL="457200" indent="0" algn="ctr" defTabSz="914400" rtl="0" eaLnBrk="1" latinLnBrk="0" hangingPunct="1">
              <a:spcBef>
                <a:spcPct val="20000"/>
              </a:spcBef>
              <a:buClr>
                <a:srgbClr val="0070C0"/>
              </a:buClr>
              <a:buFont typeface="Arial" pitchFamily="34" charset="0"/>
              <a:buNone/>
              <a:defRPr lang="en-US"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rgbClr val="0070C0"/>
              </a:buClr>
              <a:buFont typeface="Arial" pitchFamily="34" charset="0"/>
              <a:buNone/>
              <a:defRPr lang="en-US"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rgbClr val="0070C0"/>
              </a:buClr>
              <a:buFont typeface="Arial" pitchFamily="34" charset="0"/>
              <a:buNone/>
              <a:defRPr lang="en-US"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fld id="{BEC8922D-7E4B-4F23-913D-EF2D105C50FB}" type="datetime2">
              <a:rPr lang="en-US" sz="900" b="1" i="1" smtClean="0">
                <a:solidFill>
                  <a:schemeClr val="bg1"/>
                </a:solidFill>
                <a:effectLst>
                  <a:outerShdw blurRad="38100" dist="38100" dir="2700000" algn="tl">
                    <a:srgbClr val="000000">
                      <a:alpha val="43137"/>
                    </a:srgbClr>
                  </a:outerShdw>
                </a:effectLst>
              </a:rPr>
              <a:t>Saturday, January 18, 2014</a:t>
            </a:fld>
            <a:endParaRPr lang="en-US" sz="900" b="1" i="1" dirty="0">
              <a:solidFill>
                <a:schemeClr val="bg1"/>
              </a:solidFill>
              <a:effectLst>
                <a:outerShdw blurRad="38100" dist="38100" dir="2700000" algn="tl">
                  <a:srgbClr val="000000">
                    <a:alpha val="43137"/>
                  </a:srgbClr>
                </a:outerShdw>
              </a:effectLst>
            </a:endParaRPr>
          </a:p>
        </p:txBody>
      </p:sp>
      <p:grpSp>
        <p:nvGrpSpPr>
          <p:cNvPr id="8" name="Group 7"/>
          <p:cNvGrpSpPr/>
          <p:nvPr/>
        </p:nvGrpSpPr>
        <p:grpSpPr>
          <a:xfrm>
            <a:off x="139485" y="4245897"/>
            <a:ext cx="8899533" cy="862069"/>
            <a:chOff x="162345" y="4337337"/>
            <a:chExt cx="8899533" cy="862069"/>
          </a:xfrm>
        </p:grpSpPr>
        <p:sp>
          <p:nvSpPr>
            <p:cNvPr id="7" name="Title 1"/>
            <p:cNvSpPr txBox="1">
              <a:spLocks/>
            </p:cNvSpPr>
            <p:nvPr/>
          </p:nvSpPr>
          <p:spPr>
            <a:xfrm>
              <a:off x="196848" y="4361206"/>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chemeClr val="accent5">
                      <a:lumMod val="60000"/>
                      <a:lumOff val="40000"/>
                    </a:schemeClr>
                  </a:solidFill>
                </a:rPr>
                <a:t>The Ubiquitous Language</a:t>
              </a:r>
              <a:endParaRPr lang="en-US" sz="4400" dirty="0">
                <a:solidFill>
                  <a:schemeClr val="accent5">
                    <a:lumMod val="60000"/>
                    <a:lumOff val="40000"/>
                  </a:schemeClr>
                </a:solidFill>
              </a:endParaRPr>
            </a:p>
          </p:txBody>
        </p:sp>
        <p:sp>
          <p:nvSpPr>
            <p:cNvPr id="5" name="Title 1"/>
            <p:cNvSpPr txBox="1">
              <a:spLocks/>
            </p:cNvSpPr>
            <p:nvPr/>
          </p:nvSpPr>
          <p:spPr>
            <a:xfrm>
              <a:off x="162345" y="4337337"/>
              <a:ext cx="8865030" cy="838200"/>
            </a:xfrm>
            <a:prstGeom prst="rect">
              <a:avLst/>
            </a:prstGeom>
          </p:spPr>
          <p:txBody>
            <a:bodyPr vert="horz" lIns="91440" tIns="0" rIns="91440" bIns="0" rtlCol="0" anchor="ctr">
              <a:noAutofit/>
            </a:bodyPr>
            <a:lstStyle>
              <a:lvl1pPr algn="l" defTabSz="914400" rtl="0" eaLnBrk="1" latinLnBrk="0" hangingPunct="1">
                <a:spcBef>
                  <a:spcPct val="0"/>
                </a:spcBef>
                <a:buNone/>
                <a:defRPr lang="en-US" sz="3600" b="1" kern="1200">
                  <a:solidFill>
                    <a:schemeClr val="tx1"/>
                  </a:solidFill>
                  <a:latin typeface="+mj-lt"/>
                  <a:ea typeface="+mj-ea"/>
                  <a:cs typeface="+mj-cs"/>
                </a:defRPr>
              </a:lvl1pPr>
            </a:lstStyle>
            <a:p>
              <a:pPr algn="ctr"/>
              <a:r>
                <a:rPr lang="en-US" sz="4400" cap="small" dirty="0" smtClean="0">
                  <a:solidFill>
                    <a:srgbClr val="002060"/>
                  </a:solidFill>
                </a:rPr>
                <a:t>The Ubiquitous Language</a:t>
              </a:r>
              <a:endParaRPr lang="en-US" sz="4400" dirty="0">
                <a:solidFill>
                  <a:srgbClr val="002060"/>
                </a:solidFill>
              </a:endParaRPr>
            </a:p>
          </p:txBody>
        </p:sp>
      </p:grpSp>
      <p:sp>
        <p:nvSpPr>
          <p:cNvPr id="3" name="Subtitle 2"/>
          <p:cNvSpPr>
            <a:spLocks noGrp="1"/>
          </p:cNvSpPr>
          <p:nvPr>
            <p:ph type="subTitle" idx="1"/>
          </p:nvPr>
        </p:nvSpPr>
        <p:spPr>
          <a:xfrm>
            <a:off x="3162300" y="5119608"/>
            <a:ext cx="2918460" cy="1165860"/>
          </a:xfrm>
        </p:spPr>
        <p:txBody>
          <a:bodyPr>
            <a:noAutofit/>
          </a:bodyPr>
          <a:lstStyle/>
          <a:p>
            <a:pPr algn="ctr"/>
            <a:r>
              <a:rPr lang="en-US" sz="1400" b="1" dirty="0" smtClean="0">
                <a:effectLst>
                  <a:outerShdw blurRad="38100" dist="38100" dir="2700000" algn="tl">
                    <a:srgbClr val="000000">
                      <a:alpha val="43137"/>
                    </a:srgbClr>
                  </a:outerShdw>
                </a:effectLst>
              </a:rPr>
              <a:t>The Agile Process Team</a:t>
            </a:r>
          </a:p>
          <a:p>
            <a:r>
              <a:rPr lang="en-US" sz="1200" b="1" dirty="0" smtClean="0"/>
              <a:t>Brad Huett</a:t>
            </a:r>
            <a:r>
              <a:rPr lang="en-US" sz="1200" b="1" dirty="0"/>
              <a:t>	</a:t>
            </a:r>
            <a:r>
              <a:rPr lang="en-US" sz="1200" b="1" dirty="0" smtClean="0"/>
              <a:t>	Don Kasner</a:t>
            </a:r>
          </a:p>
          <a:p>
            <a:r>
              <a:rPr lang="en-US" sz="1200" b="1" dirty="0" smtClean="0"/>
              <a:t>Megan Schmid	Dave Latham</a:t>
            </a:r>
          </a:p>
          <a:p>
            <a:r>
              <a:rPr lang="en-US" sz="1200" b="1" dirty="0" smtClean="0"/>
              <a:t>Erich Villasis		Steven Hill</a:t>
            </a:r>
          </a:p>
          <a:p>
            <a:r>
              <a:rPr lang="en-US" sz="1200" b="1" dirty="0"/>
              <a:t>Siva Natarajan	</a:t>
            </a:r>
            <a:r>
              <a:rPr lang="en-US" sz="1200" b="1" dirty="0" smtClean="0"/>
              <a:t>	Bryce </a:t>
            </a:r>
            <a:r>
              <a:rPr lang="en-US" sz="1200" b="1" dirty="0"/>
              <a:t>Budd</a:t>
            </a:r>
          </a:p>
          <a:p>
            <a:endParaRPr lang="en-US" sz="1200" b="1" dirty="0" smtClean="0"/>
          </a:p>
          <a:p>
            <a:endParaRPr lang="en-US" sz="1200" b="1" dirty="0" smtClean="0"/>
          </a:p>
          <a:p>
            <a:endParaRPr lang="en-US" sz="1200" b="1" dirty="0" smtClean="0"/>
          </a:p>
        </p:txBody>
      </p:sp>
      <p:sp>
        <p:nvSpPr>
          <p:cNvPr id="11" name="Rectangle 10"/>
          <p:cNvSpPr/>
          <p:nvPr/>
        </p:nvSpPr>
        <p:spPr>
          <a:xfrm>
            <a:off x="5238425" y="151855"/>
            <a:ext cx="3638459" cy="2877565"/>
          </a:xfrm>
          <a:prstGeom prst="rect">
            <a:avLst/>
          </a:prstGeom>
          <a:blipFill dpi="0" rotWithShape="1">
            <a:blip r:embed="rId2">
              <a:alphaModFix amt="46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smtClean="0">
              <a:solidFill>
                <a:schemeClr val="bg1"/>
              </a:solidFill>
            </a:endParaRPr>
          </a:p>
        </p:txBody>
      </p:sp>
    </p:spTree>
    <p:extLst>
      <p:ext uri="{BB962C8B-B14F-4D97-AF65-F5344CB8AC3E}">
        <p14:creationId xmlns:p14="http://schemas.microsoft.com/office/powerpoint/2010/main" val="693118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5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childTnLst>
                                </p:cTn>
                              </p:par>
                              <p:par>
                                <p:cTn id="8" presetID="10" presetClass="entr" presetSubtype="0" fill="hold" grpId="0" nodeType="withEffect">
                                  <p:stCondLst>
                                    <p:cond delay="75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50"/>
                                        <p:tgtEl>
                                          <p:spTgt spid="3">
                                            <p:txEl>
                                              <p:pRg st="0" end="0"/>
                                            </p:txEl>
                                          </p:spTgt>
                                        </p:tgtEl>
                                      </p:cBhvr>
                                    </p:animEffect>
                                  </p:childTnLst>
                                </p:cTn>
                              </p:par>
                            </p:childTnLst>
                          </p:cTn>
                        </p:par>
                        <p:par>
                          <p:cTn id="11" fill="hold">
                            <p:stCondLst>
                              <p:cond delay="1500"/>
                            </p:stCondLst>
                            <p:childTnLst>
                              <p:par>
                                <p:cTn id="12" presetID="10" presetClass="entr" presetSubtype="0" fill="hold" grpId="0" nodeType="afterEffect">
                                  <p:stCondLst>
                                    <p:cond delay="50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750"/>
                                        <p:tgtEl>
                                          <p:spTgt spid="3">
                                            <p:txEl>
                                              <p:pRg st="1" end="1"/>
                                            </p:txEl>
                                          </p:spTgt>
                                        </p:tgtEl>
                                      </p:cBhvr>
                                    </p:animEffect>
                                  </p:childTnLst>
                                </p:cTn>
                              </p:par>
                            </p:childTnLst>
                          </p:cTn>
                        </p:par>
                        <p:par>
                          <p:cTn id="15" fill="hold">
                            <p:stCondLst>
                              <p:cond delay="2750"/>
                            </p:stCondLst>
                            <p:childTnLst>
                              <p:par>
                                <p:cTn id="16" presetID="10" presetClass="entr" presetSubtype="0" fill="hold" grpId="0" nodeType="after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750"/>
                                        <p:tgtEl>
                                          <p:spTgt spid="3">
                                            <p:txEl>
                                              <p:pRg st="2" end="2"/>
                                            </p:txEl>
                                          </p:spTgt>
                                        </p:tgtEl>
                                      </p:cBhvr>
                                    </p:animEffect>
                                  </p:childTnLst>
                                </p:cTn>
                              </p:par>
                            </p:childTnLst>
                          </p:cTn>
                        </p:par>
                        <p:par>
                          <p:cTn id="19" fill="hold">
                            <p:stCondLst>
                              <p:cond delay="3500"/>
                            </p:stCondLst>
                            <p:childTnLst>
                              <p:par>
                                <p:cTn id="20" presetID="10" presetClass="entr" presetSubtype="0" fill="hold" grpId="0"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750"/>
                                        <p:tgtEl>
                                          <p:spTgt spid="3">
                                            <p:txEl>
                                              <p:pRg st="3" end="3"/>
                                            </p:txEl>
                                          </p:spTgt>
                                        </p:tgtEl>
                                      </p:cBhvr>
                                    </p:animEffect>
                                  </p:childTnLst>
                                </p:cTn>
                              </p:par>
                            </p:childTnLst>
                          </p:cTn>
                        </p:par>
                        <p:par>
                          <p:cTn id="23" fill="hold">
                            <p:stCondLst>
                              <p:cond delay="4250"/>
                            </p:stCondLst>
                            <p:childTnLst>
                              <p:par>
                                <p:cTn id="24" presetID="10" presetClass="entr" presetSubtype="0" fill="hold" grpId="0"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is the Ubiquitous Language?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75961" y="1604249"/>
            <a:ext cx="4412219" cy="3785652"/>
          </a:xfrm>
          <a:prstGeom prst="rect">
            <a:avLst/>
          </a:prstGeom>
        </p:spPr>
        <p:txBody>
          <a:bodyPr wrap="square">
            <a:spAutoFit/>
          </a:bodyPr>
          <a:lstStyle/>
          <a:p>
            <a:r>
              <a:rPr lang="en-US" sz="2400" dirty="0">
                <a:solidFill>
                  <a:srgbClr val="002060"/>
                </a:solidFill>
              </a:rPr>
              <a:t>The Ubiquitous Language is a collection of Business Terms that must be understood and </a:t>
            </a:r>
            <a:r>
              <a:rPr lang="en-US" sz="2400" dirty="0" smtClean="0">
                <a:solidFill>
                  <a:srgbClr val="002060"/>
                </a:solidFill>
              </a:rPr>
              <a:t>realized </a:t>
            </a:r>
            <a:r>
              <a:rPr lang="en-US" sz="2400" dirty="0">
                <a:solidFill>
                  <a:srgbClr val="002060"/>
                </a:solidFill>
              </a:rPr>
              <a:t>in the same way by all Team Members</a:t>
            </a:r>
            <a:r>
              <a:rPr lang="en-US" sz="2400" dirty="0" smtClean="0">
                <a:solidFill>
                  <a:srgbClr val="002060"/>
                </a:solidFill>
              </a:rPr>
              <a:t>.</a:t>
            </a:r>
          </a:p>
          <a:p>
            <a:endParaRPr lang="en-US" sz="2400" dirty="0">
              <a:solidFill>
                <a:srgbClr val="002060"/>
              </a:solidFill>
            </a:endParaRPr>
          </a:p>
          <a:p>
            <a:r>
              <a:rPr lang="en-US" sz="2400" dirty="0" smtClean="0">
                <a:solidFill>
                  <a:srgbClr val="002060"/>
                </a:solidFill>
              </a:rPr>
              <a:t>The language is used in all communications and it becomes the Naming Convention for all code development.</a:t>
            </a:r>
            <a:endParaRPr lang="en-US" sz="2400" dirty="0">
              <a:solidFill>
                <a:srgbClr val="002060"/>
              </a:solidFill>
            </a:endParaRPr>
          </a:p>
        </p:txBody>
      </p:sp>
      <p:sp>
        <p:nvSpPr>
          <p:cNvPr id="6" name="Rectangle 5"/>
          <p:cNvSpPr/>
          <p:nvPr/>
        </p:nvSpPr>
        <p:spPr>
          <a:xfrm>
            <a:off x="152400" y="881718"/>
            <a:ext cx="8884442"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Ubiquitous </a:t>
            </a:r>
            <a:r>
              <a:rPr lang="en-US" sz="3000" b="1" dirty="0" smtClean="0">
                <a:solidFill>
                  <a:srgbClr val="002060"/>
                </a:solidFill>
                <a:effectLst>
                  <a:outerShdw blurRad="38100" dist="38100" dir="2700000" algn="tl">
                    <a:srgbClr val="000000">
                      <a:alpha val="43137"/>
                    </a:srgbClr>
                  </a:outerShdw>
                </a:effectLst>
              </a:rPr>
              <a:t>Language: </a:t>
            </a:r>
            <a:r>
              <a:rPr lang="en-US" sz="3000" b="1" i="1" dirty="0" smtClean="0">
                <a:solidFill>
                  <a:srgbClr val="002060"/>
                </a:solidFill>
                <a:effectLst>
                  <a:outerShdw blurRad="38100" dist="38100" dir="2700000" algn="tl">
                    <a:srgbClr val="000000">
                      <a:alpha val="43137"/>
                    </a:srgbClr>
                  </a:outerShdw>
                </a:effectLst>
              </a:rPr>
              <a:t>A Lexicon of Business Terms</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127661" y="5536169"/>
            <a:ext cx="8930932" cy="830997"/>
          </a:xfrm>
          <a:prstGeom prst="rect">
            <a:avLst/>
          </a:prstGeom>
        </p:spPr>
        <p:txBody>
          <a:bodyPr wrap="square">
            <a:spAutoFit/>
          </a:bodyPr>
          <a:lstStyle/>
          <a:p>
            <a:pPr algn="ctr"/>
            <a:r>
              <a:rPr lang="en-US" sz="2400" dirty="0" smtClean="0">
                <a:solidFill>
                  <a:srgbClr val="002060"/>
                </a:solidFill>
              </a:rPr>
              <a:t>The </a:t>
            </a:r>
            <a:r>
              <a:rPr lang="en-US" sz="2400" dirty="0">
                <a:solidFill>
                  <a:srgbClr val="002060"/>
                </a:solidFill>
              </a:rPr>
              <a:t>lexicon is a "</a:t>
            </a:r>
            <a:r>
              <a:rPr lang="en-US" sz="2400" i="1" dirty="0">
                <a:solidFill>
                  <a:srgbClr val="002060"/>
                </a:solidFill>
              </a:rPr>
              <a:t>Living Dictionary</a:t>
            </a:r>
            <a:r>
              <a:rPr lang="en-US" sz="2400" dirty="0">
                <a:solidFill>
                  <a:srgbClr val="002060"/>
                </a:solidFill>
              </a:rPr>
              <a:t>" that must be </a:t>
            </a:r>
            <a:r>
              <a:rPr lang="en-US" sz="2400" dirty="0" smtClean="0">
                <a:solidFill>
                  <a:srgbClr val="002060"/>
                </a:solidFill>
              </a:rPr>
              <a:t>proactively </a:t>
            </a:r>
            <a:r>
              <a:rPr lang="en-US" sz="2400" dirty="0">
                <a:solidFill>
                  <a:srgbClr val="002060"/>
                </a:solidFill>
              </a:rPr>
              <a:t>managed throughout the entire Software Development Life Cycle.</a:t>
            </a:r>
          </a:p>
        </p:txBody>
      </p:sp>
      <p:pic>
        <p:nvPicPr>
          <p:cNvPr id="1027" name="Picture 3" descr="C:\Users\BHuett\Dropbox\WordPress\Templates\Images\Content\Blogs\FizzBuzz\Images\UL_00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34828" y="1610381"/>
            <a:ext cx="4772025" cy="3771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505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nodeType="afterEffect">
                                  <p:stCondLst>
                                    <p:cond delay="0"/>
                                  </p:stCondLst>
                                  <p:childTnLst>
                                    <p:set>
                                      <p:cBhvr>
                                        <p:cTn id="10" dur="1" fill="hold">
                                          <p:stCondLst>
                                            <p:cond delay="0"/>
                                          </p:stCondLst>
                                        </p:cTn>
                                        <p:tgtEl>
                                          <p:spTgt spid="1027"/>
                                        </p:tgtEl>
                                        <p:attrNameLst>
                                          <p:attrName>style.visibility</p:attrName>
                                        </p:attrNameLst>
                                      </p:cBhvr>
                                      <p:to>
                                        <p:strVal val="visible"/>
                                      </p:to>
                                    </p:set>
                                    <p:animEffect transition="in" filter="fade">
                                      <p:cBhvr>
                                        <p:cTn id="11" dur="750"/>
                                        <p:tgtEl>
                                          <p:spTgt spid="1027"/>
                                        </p:tgtEl>
                                      </p:cBhvr>
                                    </p:animEffect>
                                  </p:childTnLst>
                                </p:cTn>
                              </p:par>
                            </p:childTnLst>
                          </p:cTn>
                        </p:par>
                        <p:par>
                          <p:cTn id="12" fill="hold">
                            <p:stCondLst>
                              <p:cond delay="1500"/>
                            </p:stCondLst>
                            <p:childTnLst>
                              <p:par>
                                <p:cTn id="13" presetID="53" presetClass="entr" presetSubtype="16"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p:cTn id="15" dur="750" fill="hold"/>
                                        <p:tgtEl>
                                          <p:spTgt spid="8"/>
                                        </p:tgtEl>
                                        <p:attrNameLst>
                                          <p:attrName>ppt_w</p:attrName>
                                        </p:attrNameLst>
                                      </p:cBhvr>
                                      <p:tavLst>
                                        <p:tav tm="0">
                                          <p:val>
                                            <p:fltVal val="0"/>
                                          </p:val>
                                        </p:tav>
                                        <p:tav tm="100000">
                                          <p:val>
                                            <p:strVal val="#ppt_w"/>
                                          </p:val>
                                        </p:tav>
                                      </p:tavLst>
                                    </p:anim>
                                    <p:anim calcmode="lin" valueType="num">
                                      <p:cBhvr>
                                        <p:cTn id="16" dur="750" fill="hold"/>
                                        <p:tgtEl>
                                          <p:spTgt spid="8"/>
                                        </p:tgtEl>
                                        <p:attrNameLst>
                                          <p:attrName>ppt_h</p:attrName>
                                        </p:attrNameLst>
                                      </p:cBhvr>
                                      <p:tavLst>
                                        <p:tav tm="0">
                                          <p:val>
                                            <p:fltVal val="0"/>
                                          </p:val>
                                        </p:tav>
                                        <p:tav tm="100000">
                                          <p:val>
                                            <p:strVal val="#ppt_h"/>
                                          </p:val>
                                        </p:tav>
                                      </p:tavLst>
                                    </p:anim>
                                    <p:animEffect transition="in" filter="fade">
                                      <p:cBhvr>
                                        <p:cTn id="17"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a:t>Why do we need a Ubiquitous </a:t>
            </a:r>
            <a:r>
              <a:rPr lang="en-US" b="1" dirty="0" smtClean="0"/>
              <a:t>Language?</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2" y="1435716"/>
            <a:ext cx="4857724" cy="1938992"/>
          </a:xfrm>
          <a:prstGeom prst="rect">
            <a:avLst/>
          </a:prstGeom>
        </p:spPr>
        <p:txBody>
          <a:bodyPr wrap="square">
            <a:spAutoFit/>
          </a:bodyPr>
          <a:lstStyle/>
          <a:p>
            <a:r>
              <a:rPr lang="en-US" sz="2400" dirty="0">
                <a:solidFill>
                  <a:srgbClr val="002060"/>
                </a:solidFill>
              </a:rPr>
              <a:t>The Software Development process requires numerous human beings to become intimately involved for the project for the initiative to be successful</a:t>
            </a:r>
            <a:r>
              <a:rPr lang="en-US" sz="2400" dirty="0" smtClean="0">
                <a:solidFill>
                  <a:srgbClr val="002060"/>
                </a:solidFill>
              </a:rPr>
              <a:t>.</a:t>
            </a:r>
            <a:endParaRPr lang="en-US" sz="2400" dirty="0">
              <a:solidFill>
                <a:srgbClr val="002060"/>
              </a:solidFill>
            </a:endParaRPr>
          </a:p>
        </p:txBody>
      </p:sp>
      <p:sp>
        <p:nvSpPr>
          <p:cNvPr id="6" name="Rectangle 5"/>
          <p:cNvSpPr/>
          <p:nvPr/>
        </p:nvSpPr>
        <p:spPr>
          <a:xfrm>
            <a:off x="152400" y="881718"/>
            <a:ext cx="8884442"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Ubiquitous </a:t>
            </a:r>
            <a:r>
              <a:rPr lang="en-US" sz="3000" b="1" dirty="0" smtClean="0">
                <a:solidFill>
                  <a:srgbClr val="002060"/>
                </a:solidFill>
                <a:effectLst>
                  <a:outerShdw blurRad="38100" dist="38100" dir="2700000" algn="tl">
                    <a:srgbClr val="000000">
                      <a:alpha val="43137"/>
                    </a:srgbClr>
                  </a:outerShdw>
                </a:effectLst>
              </a:rPr>
              <a:t>Language in Software Development</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46201" y="5446016"/>
            <a:ext cx="9084919" cy="830997"/>
          </a:xfrm>
          <a:prstGeom prst="rect">
            <a:avLst/>
          </a:prstGeom>
        </p:spPr>
        <p:txBody>
          <a:bodyPr wrap="square">
            <a:spAutoFit/>
          </a:bodyPr>
          <a:lstStyle/>
          <a:p>
            <a:r>
              <a:rPr lang="en-US" sz="2400" b="1" dirty="0" smtClean="0">
                <a:solidFill>
                  <a:srgbClr val="002060"/>
                </a:solidFill>
              </a:rPr>
              <a:t>A </a:t>
            </a:r>
            <a:r>
              <a:rPr lang="en-US" sz="2400" b="1" dirty="0">
                <a:solidFill>
                  <a:srgbClr val="002060"/>
                </a:solidFill>
              </a:rPr>
              <a:t>misunderstanding of terms deemed as understood by the </a:t>
            </a:r>
            <a:r>
              <a:rPr lang="en-US" sz="2400" b="1" dirty="0" smtClean="0">
                <a:solidFill>
                  <a:srgbClr val="002060"/>
                </a:solidFill>
              </a:rPr>
              <a:t>teams </a:t>
            </a:r>
            <a:r>
              <a:rPr lang="en-US" sz="2400" b="1" dirty="0">
                <a:solidFill>
                  <a:srgbClr val="002060"/>
                </a:solidFill>
              </a:rPr>
              <a:t>can lead to complete failure of the Client’s </a:t>
            </a:r>
            <a:r>
              <a:rPr lang="en-US" sz="2400" b="1" dirty="0" smtClean="0">
                <a:solidFill>
                  <a:srgbClr val="002060"/>
                </a:solidFill>
              </a:rPr>
              <a:t>Business definition </a:t>
            </a:r>
            <a:r>
              <a:rPr lang="en-US" sz="2400" b="1" dirty="0">
                <a:solidFill>
                  <a:srgbClr val="002060"/>
                </a:solidFill>
              </a:rPr>
              <a:t>of success.</a:t>
            </a:r>
          </a:p>
        </p:txBody>
      </p:sp>
      <p:pic>
        <p:nvPicPr>
          <p:cNvPr id="2050" name="Picture 2" descr="C:\Users\BHuett\Dropbox\WordPress\Templates\Images\Content\Blogs\FizzBuzz\UL.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06959" y="2125145"/>
            <a:ext cx="3970252" cy="2655004"/>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65628" y="3438489"/>
            <a:ext cx="4857724" cy="1938992"/>
          </a:xfrm>
          <a:prstGeom prst="rect">
            <a:avLst/>
          </a:prstGeom>
        </p:spPr>
        <p:txBody>
          <a:bodyPr wrap="square">
            <a:spAutoFit/>
          </a:bodyPr>
          <a:lstStyle/>
          <a:p>
            <a:r>
              <a:rPr lang="en-US" sz="2400" dirty="0">
                <a:solidFill>
                  <a:srgbClr val="002060"/>
                </a:solidFill>
              </a:rPr>
              <a:t>Each member of the Business Group  and the Solution Provider’s team has a unique perspective of the project and the definition of any term that the member hears.</a:t>
            </a:r>
          </a:p>
        </p:txBody>
      </p:sp>
    </p:spTree>
    <p:extLst>
      <p:ext uri="{BB962C8B-B14F-4D97-AF65-F5344CB8AC3E}">
        <p14:creationId xmlns:p14="http://schemas.microsoft.com/office/powerpoint/2010/main" val="2500531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750"/>
                                        <p:tgtEl>
                                          <p:spTgt spid="10"/>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fade">
                                      <p:cBhvr>
                                        <p:cTn id="15" dur="750"/>
                                        <p:tgtEl>
                                          <p:spTgt spid="2050"/>
                                        </p:tgtEl>
                                      </p:cBhvr>
                                    </p:animEffect>
                                  </p:childTnLst>
                                </p:cTn>
                              </p:par>
                            </p:childTnLst>
                          </p:cTn>
                        </p:par>
                        <p:par>
                          <p:cTn id="16" fill="hold">
                            <p:stCondLst>
                              <p:cond delay="225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750" fill="hold"/>
                                        <p:tgtEl>
                                          <p:spTgt spid="8"/>
                                        </p:tgtEl>
                                        <p:attrNameLst>
                                          <p:attrName>ppt_w</p:attrName>
                                        </p:attrNameLst>
                                      </p:cBhvr>
                                      <p:tavLst>
                                        <p:tav tm="0">
                                          <p:val>
                                            <p:fltVal val="0"/>
                                          </p:val>
                                        </p:tav>
                                        <p:tav tm="100000">
                                          <p:val>
                                            <p:strVal val="#ppt_w"/>
                                          </p:val>
                                        </p:tav>
                                      </p:tavLst>
                                    </p:anim>
                                    <p:anim calcmode="lin" valueType="num">
                                      <p:cBhvr>
                                        <p:cTn id="20" dur="750" fill="hold"/>
                                        <p:tgtEl>
                                          <p:spTgt spid="8"/>
                                        </p:tgtEl>
                                        <p:attrNameLst>
                                          <p:attrName>ppt_h</p:attrName>
                                        </p:attrNameLst>
                                      </p:cBhvr>
                                      <p:tavLst>
                                        <p:tav tm="0">
                                          <p:val>
                                            <p:fltVal val="0"/>
                                          </p:val>
                                        </p:tav>
                                        <p:tav tm="100000">
                                          <p:val>
                                            <p:strVal val="#ppt_h"/>
                                          </p:val>
                                        </p:tav>
                                      </p:tavLst>
                                    </p:anim>
                                    <p:animEffect transition="in" filter="fade">
                                      <p:cBhvr>
                                        <p:cTn id="21"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How is the Ubiquitous Language Implemented?</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2" y="1306926"/>
            <a:ext cx="5337166" cy="3185487"/>
          </a:xfrm>
          <a:prstGeom prst="rect">
            <a:avLst/>
          </a:prstGeom>
        </p:spPr>
        <p:txBody>
          <a:bodyPr wrap="square">
            <a:spAutoFit/>
          </a:bodyPr>
          <a:lstStyle/>
          <a:p>
            <a:r>
              <a:rPr lang="en-US" sz="2400" dirty="0">
                <a:solidFill>
                  <a:srgbClr val="002060"/>
                </a:solidFill>
              </a:rPr>
              <a:t>The Lexicon </a:t>
            </a:r>
            <a:r>
              <a:rPr lang="en-US" sz="2400" dirty="0" smtClean="0">
                <a:solidFill>
                  <a:srgbClr val="002060"/>
                </a:solidFill>
              </a:rPr>
              <a:t>of Terms globally </a:t>
            </a:r>
            <a:r>
              <a:rPr lang="en-US" sz="2400" dirty="0">
                <a:solidFill>
                  <a:srgbClr val="002060"/>
                </a:solidFill>
              </a:rPr>
              <a:t>available to </a:t>
            </a:r>
            <a:r>
              <a:rPr lang="en-US" sz="2400" dirty="0" smtClean="0">
                <a:solidFill>
                  <a:srgbClr val="002060"/>
                </a:solidFill>
              </a:rPr>
              <a:t>all Agile Teams </a:t>
            </a:r>
            <a:r>
              <a:rPr lang="en-US" sz="2400" dirty="0">
                <a:solidFill>
                  <a:srgbClr val="002060"/>
                </a:solidFill>
              </a:rPr>
              <a:t>for reference and maintenance throughout the </a:t>
            </a:r>
            <a:r>
              <a:rPr lang="en-US" sz="2400" dirty="0" smtClean="0">
                <a:solidFill>
                  <a:srgbClr val="002060"/>
                </a:solidFill>
              </a:rPr>
              <a:t>life </a:t>
            </a:r>
            <a:r>
              <a:rPr lang="en-US" sz="2400" dirty="0">
                <a:solidFill>
                  <a:srgbClr val="002060"/>
                </a:solidFill>
              </a:rPr>
              <a:t>cycle of the Business initiative</a:t>
            </a:r>
            <a:r>
              <a:rPr lang="en-US" sz="2400" dirty="0" smtClean="0">
                <a:solidFill>
                  <a:srgbClr val="002060"/>
                </a:solidFill>
              </a:rPr>
              <a:t>.</a:t>
            </a:r>
          </a:p>
          <a:p>
            <a:endParaRPr lang="en-US" sz="900" dirty="0">
              <a:solidFill>
                <a:srgbClr val="002060"/>
              </a:solidFill>
            </a:endParaRPr>
          </a:p>
          <a:p>
            <a:r>
              <a:rPr lang="en-US" sz="2400" dirty="0" smtClean="0">
                <a:solidFill>
                  <a:srgbClr val="002060"/>
                </a:solidFill>
              </a:rPr>
              <a:t>All development naming conventions are driven by the Lexicon of Terms. Code Assemblies, Classes, Methods and Properties comply with the lexicon.</a:t>
            </a:r>
            <a:endParaRPr lang="en-US" sz="2400" dirty="0">
              <a:solidFill>
                <a:srgbClr val="002060"/>
              </a:solidFill>
            </a:endParaRPr>
          </a:p>
        </p:txBody>
      </p:sp>
      <p:sp>
        <p:nvSpPr>
          <p:cNvPr id="6" name="Rectangle 5"/>
          <p:cNvSpPr/>
          <p:nvPr/>
        </p:nvSpPr>
        <p:spPr>
          <a:xfrm>
            <a:off x="152400" y="740049"/>
            <a:ext cx="8884442"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Ubiquitous </a:t>
            </a:r>
            <a:r>
              <a:rPr lang="en-US" sz="3000" b="1" dirty="0" smtClean="0">
                <a:solidFill>
                  <a:srgbClr val="002060"/>
                </a:solidFill>
                <a:effectLst>
                  <a:outerShdw blurRad="38100" dist="38100" dir="2700000" algn="tl">
                    <a:srgbClr val="000000">
                      <a:alpha val="43137"/>
                    </a:srgbClr>
                  </a:outerShdw>
                </a:effectLst>
              </a:rPr>
              <a:t>Language Defines Development</a:t>
            </a:r>
            <a:endParaRPr lang="en-US" sz="3000" b="1" i="1" dirty="0">
              <a:solidFill>
                <a:srgbClr val="002060"/>
              </a:solidFill>
              <a:effectLst>
                <a:outerShdw blurRad="38100" dist="38100" dir="2700000" algn="tl">
                  <a:srgbClr val="000000">
                    <a:alpha val="43137"/>
                  </a:srgbClr>
                </a:outerShdw>
              </a:effectLst>
            </a:endParaRPr>
          </a:p>
        </p:txBody>
      </p:sp>
      <p:sp>
        <p:nvSpPr>
          <p:cNvPr id="8" name="Rectangle 7"/>
          <p:cNvSpPr/>
          <p:nvPr/>
        </p:nvSpPr>
        <p:spPr>
          <a:xfrm>
            <a:off x="46201" y="5639201"/>
            <a:ext cx="9084919" cy="830997"/>
          </a:xfrm>
          <a:prstGeom prst="rect">
            <a:avLst/>
          </a:prstGeom>
        </p:spPr>
        <p:txBody>
          <a:bodyPr wrap="square">
            <a:spAutoFit/>
          </a:bodyPr>
          <a:lstStyle/>
          <a:p>
            <a:pPr algn="ctr"/>
            <a:r>
              <a:rPr lang="en-US" sz="2400" b="1" dirty="0">
                <a:solidFill>
                  <a:srgbClr val="002060"/>
                </a:solidFill>
              </a:rPr>
              <a:t>The terms are always driven by the Business Domain </a:t>
            </a:r>
            <a:r>
              <a:rPr lang="en-US" sz="2400" b="1" dirty="0" smtClean="0">
                <a:solidFill>
                  <a:srgbClr val="002060"/>
                </a:solidFill>
              </a:rPr>
              <a:t/>
            </a:r>
            <a:br>
              <a:rPr lang="en-US" sz="2400" b="1" dirty="0" smtClean="0">
                <a:solidFill>
                  <a:srgbClr val="002060"/>
                </a:solidFill>
              </a:rPr>
            </a:br>
            <a:r>
              <a:rPr lang="en-US" sz="2400" b="1" dirty="0" smtClean="0">
                <a:solidFill>
                  <a:srgbClr val="002060"/>
                </a:solidFill>
              </a:rPr>
              <a:t>requirements </a:t>
            </a:r>
            <a:r>
              <a:rPr lang="en-US" sz="2400" b="1" dirty="0">
                <a:solidFill>
                  <a:srgbClr val="002060"/>
                </a:solidFill>
              </a:rPr>
              <a:t>and augmented by the </a:t>
            </a:r>
            <a:r>
              <a:rPr lang="en-US" sz="2400" b="1" dirty="0" smtClean="0">
                <a:solidFill>
                  <a:srgbClr val="002060"/>
                </a:solidFill>
              </a:rPr>
              <a:t>Architecture</a:t>
            </a:r>
            <a:endParaRPr lang="en-US" sz="2400" b="1" dirty="0">
              <a:solidFill>
                <a:srgbClr val="002060"/>
              </a:solidFill>
            </a:endParaRPr>
          </a:p>
        </p:txBody>
      </p:sp>
      <p:sp>
        <p:nvSpPr>
          <p:cNvPr id="10" name="Rectangle 9"/>
          <p:cNvSpPr/>
          <p:nvPr/>
        </p:nvSpPr>
        <p:spPr>
          <a:xfrm>
            <a:off x="65627" y="4468809"/>
            <a:ext cx="8606407" cy="1200329"/>
          </a:xfrm>
          <a:prstGeom prst="rect">
            <a:avLst/>
          </a:prstGeom>
        </p:spPr>
        <p:txBody>
          <a:bodyPr wrap="square">
            <a:spAutoFit/>
          </a:bodyPr>
          <a:lstStyle/>
          <a:p>
            <a:r>
              <a:rPr lang="en-US" sz="2400" dirty="0">
                <a:solidFill>
                  <a:srgbClr val="002060"/>
                </a:solidFill>
              </a:rPr>
              <a:t>The Goal is to create the Dictionary of </a:t>
            </a:r>
            <a:r>
              <a:rPr lang="en-US" sz="2400" dirty="0" smtClean="0">
                <a:solidFill>
                  <a:srgbClr val="002060"/>
                </a:solidFill>
              </a:rPr>
              <a:t>Terms from </a:t>
            </a:r>
            <a:r>
              <a:rPr lang="en-US" sz="2400" dirty="0">
                <a:solidFill>
                  <a:srgbClr val="002060"/>
                </a:solidFill>
              </a:rPr>
              <a:t>translated words and </a:t>
            </a:r>
            <a:r>
              <a:rPr lang="en-US" sz="2400" dirty="0" smtClean="0">
                <a:solidFill>
                  <a:srgbClr val="002060"/>
                </a:solidFill>
              </a:rPr>
              <a:t>phrases that </a:t>
            </a:r>
            <a:r>
              <a:rPr lang="en-US" sz="2400" dirty="0">
                <a:solidFill>
                  <a:srgbClr val="002060"/>
                </a:solidFill>
              </a:rPr>
              <a:t>are refined in to a Ubiquitous </a:t>
            </a:r>
            <a:r>
              <a:rPr lang="en-US" sz="2400" dirty="0" smtClean="0">
                <a:solidFill>
                  <a:srgbClr val="002060"/>
                </a:solidFill>
              </a:rPr>
              <a:t>Language that all Business </a:t>
            </a:r>
            <a:r>
              <a:rPr lang="en-US" sz="2400" dirty="0">
                <a:solidFill>
                  <a:srgbClr val="002060"/>
                </a:solidFill>
              </a:rPr>
              <a:t>and Team </a:t>
            </a:r>
            <a:r>
              <a:rPr lang="en-US" sz="2400" dirty="0" smtClean="0">
                <a:solidFill>
                  <a:srgbClr val="002060"/>
                </a:solidFill>
              </a:rPr>
              <a:t>members agree </a:t>
            </a:r>
            <a:r>
              <a:rPr lang="en-US" sz="2400" dirty="0">
                <a:solidFill>
                  <a:srgbClr val="002060"/>
                </a:solidFill>
              </a:rPr>
              <a:t>upon </a:t>
            </a:r>
            <a:r>
              <a:rPr lang="en-US" sz="2400" dirty="0" smtClean="0">
                <a:solidFill>
                  <a:srgbClr val="002060"/>
                </a:solidFill>
              </a:rPr>
              <a:t>as common </a:t>
            </a:r>
            <a:r>
              <a:rPr lang="en-US" sz="2400" dirty="0">
                <a:solidFill>
                  <a:srgbClr val="002060"/>
                </a:solidFill>
              </a:rPr>
              <a:t>meanings</a:t>
            </a:r>
          </a:p>
        </p:txBody>
      </p:sp>
      <p:pic>
        <p:nvPicPr>
          <p:cNvPr id="3074" name="Picture 2" descr="C:\Users\BHuett\Dropbox\WordPress\Templates\Images\Content\Blogs\FizzBuzz\Jargo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66706" y="1384200"/>
            <a:ext cx="2782191" cy="30421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7496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nodeType="afterEffect">
                                  <p:stCondLst>
                                    <p:cond delay="0"/>
                                  </p:stCondLst>
                                  <p:childTnLst>
                                    <p:set>
                                      <p:cBhvr>
                                        <p:cTn id="10" dur="1" fill="hold">
                                          <p:stCondLst>
                                            <p:cond delay="0"/>
                                          </p:stCondLst>
                                        </p:cTn>
                                        <p:tgtEl>
                                          <p:spTgt spid="3074"/>
                                        </p:tgtEl>
                                        <p:attrNameLst>
                                          <p:attrName>style.visibility</p:attrName>
                                        </p:attrNameLst>
                                      </p:cBhvr>
                                      <p:to>
                                        <p:strVal val="visible"/>
                                      </p:to>
                                    </p:set>
                                    <p:animEffect transition="in" filter="fade">
                                      <p:cBhvr>
                                        <p:cTn id="11" dur="750"/>
                                        <p:tgtEl>
                                          <p:spTgt spid="3074"/>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50"/>
                                        <p:tgtEl>
                                          <p:spTgt spid="10"/>
                                        </p:tgtEl>
                                      </p:cBhvr>
                                    </p:animEffect>
                                  </p:childTnLst>
                                </p:cTn>
                              </p:par>
                            </p:childTnLst>
                          </p:cTn>
                        </p:par>
                        <p:par>
                          <p:cTn id="16" fill="hold">
                            <p:stCondLst>
                              <p:cond delay="225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750" fill="hold"/>
                                        <p:tgtEl>
                                          <p:spTgt spid="8"/>
                                        </p:tgtEl>
                                        <p:attrNameLst>
                                          <p:attrName>ppt_w</p:attrName>
                                        </p:attrNameLst>
                                      </p:cBhvr>
                                      <p:tavLst>
                                        <p:tav tm="0">
                                          <p:val>
                                            <p:fltVal val="0"/>
                                          </p:val>
                                        </p:tav>
                                        <p:tav tm="100000">
                                          <p:val>
                                            <p:strVal val="#ppt_w"/>
                                          </p:val>
                                        </p:tav>
                                      </p:tavLst>
                                    </p:anim>
                                    <p:anim calcmode="lin" valueType="num">
                                      <p:cBhvr>
                                        <p:cTn id="20" dur="750" fill="hold"/>
                                        <p:tgtEl>
                                          <p:spTgt spid="8"/>
                                        </p:tgtEl>
                                        <p:attrNameLst>
                                          <p:attrName>ppt_h</p:attrName>
                                        </p:attrNameLst>
                                      </p:cBhvr>
                                      <p:tavLst>
                                        <p:tav tm="0">
                                          <p:val>
                                            <p:fltVal val="0"/>
                                          </p:val>
                                        </p:tav>
                                        <p:tav tm="100000">
                                          <p:val>
                                            <p:strVal val="#ppt_h"/>
                                          </p:val>
                                        </p:tav>
                                      </p:tavLst>
                                    </p:anim>
                                    <p:animEffect transition="in" filter="fade">
                                      <p:cBhvr>
                                        <p:cTn id="21"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What are Ubiquitous Language Change Requests?</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1" y="1371321"/>
            <a:ext cx="8827341" cy="830997"/>
          </a:xfrm>
          <a:prstGeom prst="rect">
            <a:avLst/>
          </a:prstGeom>
        </p:spPr>
        <p:txBody>
          <a:bodyPr wrap="square">
            <a:spAutoFit/>
          </a:bodyPr>
          <a:lstStyle/>
          <a:p>
            <a:r>
              <a:rPr lang="en-US" sz="2400" dirty="0" smtClean="0">
                <a:solidFill>
                  <a:srgbClr val="002060"/>
                </a:solidFill>
              </a:rPr>
              <a:t>The </a:t>
            </a:r>
            <a:r>
              <a:rPr lang="en-US" sz="2400" dirty="0">
                <a:solidFill>
                  <a:srgbClr val="002060"/>
                </a:solidFill>
              </a:rPr>
              <a:t>successful management of the Ubiquitous Language's lexicon of terms must implement the following requirements on a daily </a:t>
            </a:r>
            <a:r>
              <a:rPr lang="en-US" sz="2400" dirty="0" smtClean="0">
                <a:solidFill>
                  <a:srgbClr val="002060"/>
                </a:solidFill>
              </a:rPr>
              <a:t>basis:</a:t>
            </a:r>
            <a:endParaRPr lang="en-US" sz="2400" dirty="0">
              <a:solidFill>
                <a:srgbClr val="002060"/>
              </a:solidFill>
            </a:endParaRPr>
          </a:p>
        </p:txBody>
      </p:sp>
      <p:sp>
        <p:nvSpPr>
          <p:cNvPr id="6" name="Rectangle 5"/>
          <p:cNvSpPr/>
          <p:nvPr/>
        </p:nvSpPr>
        <p:spPr>
          <a:xfrm>
            <a:off x="152400" y="817323"/>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Changes to the Lexicon of Terms</a:t>
            </a:r>
            <a:endParaRPr lang="en-US" sz="3000" b="1" i="1" dirty="0">
              <a:solidFill>
                <a:srgbClr val="002060"/>
              </a:solidFill>
              <a:effectLst>
                <a:outerShdw blurRad="38100" dist="38100" dir="2700000" algn="tl">
                  <a:srgbClr val="000000">
                    <a:alpha val="43137"/>
                  </a:srgbClr>
                </a:outerShdw>
              </a:effectLst>
            </a:endParaRPr>
          </a:p>
        </p:txBody>
      </p:sp>
      <p:sp>
        <p:nvSpPr>
          <p:cNvPr id="3" name="Rectangle 2"/>
          <p:cNvSpPr/>
          <p:nvPr/>
        </p:nvSpPr>
        <p:spPr>
          <a:xfrm>
            <a:off x="47877" y="2318228"/>
            <a:ext cx="4572000" cy="4216539"/>
          </a:xfrm>
          <a:prstGeom prst="rect">
            <a:avLst/>
          </a:prstGeom>
        </p:spPr>
        <p:txBody>
          <a:bodyPr>
            <a:spAutoFit/>
          </a:bodyPr>
          <a:lstStyle/>
          <a:p>
            <a:pPr marL="342900" indent="-342900">
              <a:buFont typeface="+mj-lt"/>
              <a:buAutoNum type="arabicPeriod"/>
            </a:pPr>
            <a:r>
              <a:rPr lang="en-US" sz="2400" dirty="0" smtClean="0">
                <a:solidFill>
                  <a:srgbClr val="002060"/>
                </a:solidFill>
              </a:rPr>
              <a:t>Deemed </a:t>
            </a:r>
            <a:r>
              <a:rPr lang="en-US" sz="2400" dirty="0">
                <a:solidFill>
                  <a:srgbClr val="002060"/>
                </a:solidFill>
              </a:rPr>
              <a:t>important and mandated by the highest level of </a:t>
            </a:r>
            <a:r>
              <a:rPr lang="en-US" sz="2400" dirty="0" smtClean="0">
                <a:solidFill>
                  <a:srgbClr val="002060"/>
                </a:solidFill>
              </a:rPr>
              <a:t>management</a:t>
            </a:r>
          </a:p>
          <a:p>
            <a:pPr marL="342900" indent="-342900">
              <a:buFont typeface="+mj-lt"/>
              <a:buAutoNum type="arabicPeriod"/>
            </a:pPr>
            <a:r>
              <a:rPr lang="en-US" sz="2400" dirty="0" smtClean="0">
                <a:solidFill>
                  <a:srgbClr val="002060"/>
                </a:solidFill>
              </a:rPr>
              <a:t>A </a:t>
            </a:r>
            <a:r>
              <a:rPr lang="en-US" sz="2400" dirty="0">
                <a:solidFill>
                  <a:srgbClr val="002060"/>
                </a:solidFill>
              </a:rPr>
              <a:t>dedicated  lexicon management resource, the Lexicon Master, must be assigned to the </a:t>
            </a:r>
            <a:r>
              <a:rPr lang="en-US" sz="2400" dirty="0" smtClean="0">
                <a:solidFill>
                  <a:srgbClr val="002060"/>
                </a:solidFill>
              </a:rPr>
              <a:t>initiative</a:t>
            </a:r>
          </a:p>
          <a:p>
            <a:pPr marL="342900" indent="-342900">
              <a:buFont typeface="+mj-lt"/>
              <a:buAutoNum type="arabicPeriod"/>
            </a:pPr>
            <a:r>
              <a:rPr lang="en-US" sz="2400" dirty="0" smtClean="0">
                <a:solidFill>
                  <a:srgbClr val="002060"/>
                </a:solidFill>
              </a:rPr>
              <a:t>The </a:t>
            </a:r>
            <a:r>
              <a:rPr lang="en-US" sz="2400" dirty="0">
                <a:solidFill>
                  <a:srgbClr val="002060"/>
                </a:solidFill>
              </a:rPr>
              <a:t>Lexicon Master must be held accountable for the accuracy of the current state of the Lexicon's </a:t>
            </a:r>
            <a:r>
              <a:rPr lang="en-US" sz="2400" dirty="0" smtClean="0">
                <a:solidFill>
                  <a:srgbClr val="002060"/>
                </a:solidFill>
              </a:rPr>
              <a:t>definitions</a:t>
            </a:r>
            <a:endParaRPr lang="en-US" sz="2400" dirty="0">
              <a:solidFill>
                <a:srgbClr val="002060"/>
              </a:solidFill>
            </a:endParaRPr>
          </a:p>
        </p:txBody>
      </p:sp>
      <p:sp>
        <p:nvSpPr>
          <p:cNvPr id="8" name="Rectangle 7"/>
          <p:cNvSpPr/>
          <p:nvPr/>
        </p:nvSpPr>
        <p:spPr>
          <a:xfrm>
            <a:off x="4507607" y="2313965"/>
            <a:ext cx="4572000" cy="3785652"/>
          </a:xfrm>
          <a:prstGeom prst="rect">
            <a:avLst/>
          </a:prstGeom>
        </p:spPr>
        <p:txBody>
          <a:bodyPr>
            <a:spAutoFit/>
          </a:bodyPr>
          <a:lstStyle/>
          <a:p>
            <a:pPr marL="342900" indent="-342900">
              <a:buFont typeface="+mj-lt"/>
              <a:buAutoNum type="arabicPeriod" startAt="4"/>
            </a:pPr>
            <a:r>
              <a:rPr lang="en-US" sz="2400" dirty="0" smtClean="0">
                <a:solidFill>
                  <a:srgbClr val="002060"/>
                </a:solidFill>
              </a:rPr>
              <a:t>A </a:t>
            </a:r>
            <a:r>
              <a:rPr lang="en-US" sz="2400" dirty="0">
                <a:solidFill>
                  <a:srgbClr val="002060"/>
                </a:solidFill>
              </a:rPr>
              <a:t>manageable Change Management process must be </a:t>
            </a:r>
            <a:r>
              <a:rPr lang="en-US" sz="2400" dirty="0" smtClean="0">
                <a:solidFill>
                  <a:srgbClr val="002060"/>
                </a:solidFill>
              </a:rPr>
              <a:t>enforced</a:t>
            </a:r>
          </a:p>
          <a:p>
            <a:pPr marL="342900" indent="-342900">
              <a:buFont typeface="+mj-lt"/>
              <a:buAutoNum type="arabicPeriod" startAt="4"/>
            </a:pPr>
            <a:r>
              <a:rPr lang="en-US" sz="2400" dirty="0" smtClean="0">
                <a:solidFill>
                  <a:srgbClr val="002060"/>
                </a:solidFill>
              </a:rPr>
              <a:t>A </a:t>
            </a:r>
            <a:r>
              <a:rPr lang="en-US" sz="2400" dirty="0">
                <a:solidFill>
                  <a:srgbClr val="002060"/>
                </a:solidFill>
              </a:rPr>
              <a:t>Change Request approval process must be in-place to ensure changes add real value to the </a:t>
            </a:r>
            <a:r>
              <a:rPr lang="en-US" sz="2400" dirty="0" smtClean="0">
                <a:solidFill>
                  <a:srgbClr val="002060"/>
                </a:solidFill>
              </a:rPr>
              <a:t>project</a:t>
            </a:r>
          </a:p>
          <a:p>
            <a:pPr marL="342900" indent="-342900">
              <a:buFont typeface="+mj-lt"/>
              <a:buAutoNum type="arabicPeriod" startAt="4"/>
            </a:pPr>
            <a:r>
              <a:rPr lang="en-US" sz="2400" dirty="0" smtClean="0">
                <a:solidFill>
                  <a:srgbClr val="002060"/>
                </a:solidFill>
              </a:rPr>
              <a:t>The </a:t>
            </a:r>
            <a:r>
              <a:rPr lang="en-US" sz="2400" dirty="0">
                <a:solidFill>
                  <a:srgbClr val="002060"/>
                </a:solidFill>
              </a:rPr>
              <a:t>impact of the changes to the Lexicon must be completed through a due diligence process</a:t>
            </a:r>
          </a:p>
        </p:txBody>
      </p:sp>
    </p:spTree>
    <p:extLst>
      <p:ext uri="{BB962C8B-B14F-4D97-AF65-F5344CB8AC3E}">
        <p14:creationId xmlns:p14="http://schemas.microsoft.com/office/powerpoint/2010/main" val="1558964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750"/>
                                        <p:tgtEl>
                                          <p:spTgt spid="3"/>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7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How is the Ubiquitous Language Managed?</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59081" y="1229436"/>
            <a:ext cx="8827341" cy="1569660"/>
          </a:xfrm>
          <a:prstGeom prst="rect">
            <a:avLst/>
          </a:prstGeom>
        </p:spPr>
        <p:txBody>
          <a:bodyPr wrap="square">
            <a:spAutoFit/>
          </a:bodyPr>
          <a:lstStyle/>
          <a:p>
            <a:r>
              <a:rPr lang="en-US" sz="2400" dirty="0" smtClean="0">
                <a:solidFill>
                  <a:srgbClr val="002060"/>
                </a:solidFill>
              </a:rPr>
              <a:t>The role of the Lexicon Master ensures that new terms are added to the lexicon. Any changes to established terms must go through a certification process to manage the cost of refactoring the code base to the new Domain definition.</a:t>
            </a:r>
          </a:p>
        </p:txBody>
      </p:sp>
      <p:sp>
        <p:nvSpPr>
          <p:cNvPr id="6" name="Rectangle 5"/>
          <p:cNvSpPr/>
          <p:nvPr/>
        </p:nvSpPr>
        <p:spPr>
          <a:xfrm>
            <a:off x="152400" y="740049"/>
            <a:ext cx="8884442"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a:t>
            </a:r>
            <a:r>
              <a:rPr lang="en-US" sz="3000" b="1" dirty="0" smtClean="0">
                <a:solidFill>
                  <a:srgbClr val="002060"/>
                </a:solidFill>
                <a:effectLst>
                  <a:outerShdw blurRad="38100" dist="38100" dir="2700000" algn="tl">
                    <a:srgbClr val="000000">
                      <a:alpha val="43137"/>
                    </a:srgbClr>
                  </a:outerShdw>
                </a:effectLst>
              </a:rPr>
              <a:t>Lexicon Master</a:t>
            </a:r>
            <a:endParaRPr lang="en-US" sz="3000" b="1" i="1" dirty="0">
              <a:solidFill>
                <a:srgbClr val="002060"/>
              </a:solidFill>
              <a:effectLst>
                <a:outerShdw blurRad="38100" dist="38100" dir="2700000" algn="tl">
                  <a:srgbClr val="000000">
                    <a:alpha val="43137"/>
                  </a:srgbClr>
                </a:outerShdw>
              </a:effectLst>
            </a:endParaRPr>
          </a:p>
        </p:txBody>
      </p:sp>
      <p:pic>
        <p:nvPicPr>
          <p:cNvPr id="4098" name="Picture 2" descr="C:\Users\BHuett\Dropbox\WordPress\Templates\Images\Content\Blogs\LawsOfProjectMotion\Motio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57873" y="2785964"/>
            <a:ext cx="3590915" cy="2553144"/>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152400" y="5584506"/>
            <a:ext cx="8827341" cy="830997"/>
          </a:xfrm>
          <a:prstGeom prst="rect">
            <a:avLst/>
          </a:prstGeom>
        </p:spPr>
        <p:txBody>
          <a:bodyPr wrap="square">
            <a:spAutoFit/>
          </a:bodyPr>
          <a:lstStyle/>
          <a:p>
            <a:pPr algn="ctr"/>
            <a:r>
              <a:rPr lang="en-US" sz="2400" b="1" i="1" dirty="0" smtClean="0">
                <a:solidFill>
                  <a:srgbClr val="002060"/>
                </a:solidFill>
              </a:rPr>
              <a:t>Any Change to the Lexicon of Terms Triggers Refactor </a:t>
            </a:r>
            <a:br>
              <a:rPr lang="en-US" sz="2400" b="1" i="1" dirty="0" smtClean="0">
                <a:solidFill>
                  <a:srgbClr val="002060"/>
                </a:solidFill>
              </a:rPr>
            </a:br>
            <a:r>
              <a:rPr lang="en-US" sz="2400" b="1" i="1" dirty="0" smtClean="0">
                <a:solidFill>
                  <a:srgbClr val="002060"/>
                </a:solidFill>
              </a:rPr>
              <a:t>Tasks within the Domain Model’s Code Base to Reflect the Change </a:t>
            </a:r>
          </a:p>
        </p:txBody>
      </p:sp>
      <p:sp>
        <p:nvSpPr>
          <p:cNvPr id="12" name="Rectangle 11"/>
          <p:cNvSpPr/>
          <p:nvPr/>
        </p:nvSpPr>
        <p:spPr>
          <a:xfrm>
            <a:off x="67161" y="2832464"/>
            <a:ext cx="4807056" cy="2839239"/>
          </a:xfrm>
          <a:prstGeom prst="rect">
            <a:avLst/>
          </a:prstGeom>
        </p:spPr>
        <p:txBody>
          <a:bodyPr wrap="square">
            <a:spAutoFit/>
          </a:bodyPr>
          <a:lstStyle/>
          <a:p>
            <a:r>
              <a:rPr lang="en-US" sz="2400" dirty="0" smtClean="0">
                <a:solidFill>
                  <a:srgbClr val="002060"/>
                </a:solidFill>
              </a:rPr>
              <a:t>The </a:t>
            </a:r>
            <a:r>
              <a:rPr lang="en-US" sz="2400" dirty="0">
                <a:solidFill>
                  <a:srgbClr val="002060"/>
                </a:solidFill>
              </a:rPr>
              <a:t>successful management of the Ubiquitous Language's lexicon of terms must implement the following requirements on a daily basis</a:t>
            </a:r>
            <a:r>
              <a:rPr lang="en-US" sz="2400" dirty="0" smtClean="0">
                <a:solidFill>
                  <a:srgbClr val="002060"/>
                </a:solidFill>
              </a:rPr>
              <a:t>.</a:t>
            </a:r>
            <a:br>
              <a:rPr lang="en-US" sz="2400" dirty="0" smtClean="0">
                <a:solidFill>
                  <a:srgbClr val="002060"/>
                </a:solidFill>
              </a:rPr>
            </a:br>
            <a:r>
              <a:rPr lang="en-US" sz="800" dirty="0" smtClean="0">
                <a:solidFill>
                  <a:srgbClr val="002060"/>
                </a:solidFill>
              </a:rPr>
              <a:t/>
            </a:r>
            <a:br>
              <a:rPr lang="en-US" sz="800" dirty="0" smtClean="0">
                <a:solidFill>
                  <a:srgbClr val="002060"/>
                </a:solidFill>
              </a:rPr>
            </a:br>
            <a:r>
              <a:rPr lang="en-US" sz="2400" dirty="0" smtClean="0">
                <a:solidFill>
                  <a:srgbClr val="002060"/>
                </a:solidFill>
              </a:rPr>
              <a:t>Changes in the Ubiquitous Language ripple through all of the Agile Processes.</a:t>
            </a:r>
            <a:endParaRPr lang="en-US" sz="2400" dirty="0">
              <a:solidFill>
                <a:srgbClr val="002060"/>
              </a:solidFill>
            </a:endParaRPr>
          </a:p>
        </p:txBody>
      </p:sp>
    </p:spTree>
    <p:extLst>
      <p:ext uri="{BB962C8B-B14F-4D97-AF65-F5344CB8AC3E}">
        <p14:creationId xmlns:p14="http://schemas.microsoft.com/office/powerpoint/2010/main" val="180717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750"/>
                                        <p:tgtEl>
                                          <p:spTgt spid="12"/>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4098"/>
                                        </p:tgtEl>
                                        <p:attrNameLst>
                                          <p:attrName>style.visibility</p:attrName>
                                        </p:attrNameLst>
                                      </p:cBhvr>
                                      <p:to>
                                        <p:strVal val="visible"/>
                                      </p:to>
                                    </p:set>
                                    <p:animEffect transition="in" filter="fade">
                                      <p:cBhvr>
                                        <p:cTn id="15" dur="750"/>
                                        <p:tgtEl>
                                          <p:spTgt spid="4098"/>
                                        </p:tgtEl>
                                      </p:cBhvr>
                                    </p:animEffect>
                                  </p:childTnLst>
                                </p:cTn>
                              </p:par>
                            </p:childTnLst>
                          </p:cTn>
                        </p:par>
                        <p:par>
                          <p:cTn id="16" fill="hold">
                            <p:stCondLst>
                              <p:cond delay="2250"/>
                            </p:stCondLst>
                            <p:childTnLst>
                              <p:par>
                                <p:cTn id="17" presetID="53" presetClass="entr" presetSubtype="16"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750" fill="hold"/>
                                        <p:tgtEl>
                                          <p:spTgt spid="11"/>
                                        </p:tgtEl>
                                        <p:attrNameLst>
                                          <p:attrName>ppt_w</p:attrName>
                                        </p:attrNameLst>
                                      </p:cBhvr>
                                      <p:tavLst>
                                        <p:tav tm="0">
                                          <p:val>
                                            <p:fltVal val="0"/>
                                          </p:val>
                                        </p:tav>
                                        <p:tav tm="100000">
                                          <p:val>
                                            <p:strVal val="#ppt_w"/>
                                          </p:val>
                                        </p:tav>
                                      </p:tavLst>
                                    </p:anim>
                                    <p:anim calcmode="lin" valueType="num">
                                      <p:cBhvr>
                                        <p:cTn id="20" dur="750" fill="hold"/>
                                        <p:tgtEl>
                                          <p:spTgt spid="11"/>
                                        </p:tgtEl>
                                        <p:attrNameLst>
                                          <p:attrName>ppt_h</p:attrName>
                                        </p:attrNameLst>
                                      </p:cBhvr>
                                      <p:tavLst>
                                        <p:tav tm="0">
                                          <p:val>
                                            <p:fltVal val="0"/>
                                          </p:val>
                                        </p:tav>
                                        <p:tav tm="100000">
                                          <p:val>
                                            <p:strVal val="#ppt_h"/>
                                          </p:val>
                                        </p:tav>
                                      </p:tavLst>
                                    </p:anim>
                                    <p:animEffect transition="in" filter="fade">
                                      <p:cBhvr>
                                        <p:cTn id="21"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How are the Ubiquitous Language Changes Detected?</a:t>
            </a:r>
            <a:endParaRPr lang="en-US" sz="800" b="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136571" y="1229436"/>
            <a:ext cx="8900271" cy="1708160"/>
          </a:xfrm>
          <a:prstGeom prst="rect">
            <a:avLst/>
          </a:prstGeom>
        </p:spPr>
        <p:txBody>
          <a:bodyPr wrap="square">
            <a:spAutoFit/>
          </a:bodyPr>
          <a:lstStyle/>
          <a:p>
            <a:r>
              <a:rPr lang="en-US" sz="2400" dirty="0">
                <a:solidFill>
                  <a:srgbClr val="002060"/>
                </a:solidFill>
              </a:rPr>
              <a:t>The Lexicon Master should monitor </a:t>
            </a:r>
            <a:r>
              <a:rPr lang="en-US" sz="2400" dirty="0" smtClean="0">
                <a:solidFill>
                  <a:srgbClr val="002060"/>
                </a:solidFill>
              </a:rPr>
              <a:t>a dedicated </a:t>
            </a:r>
            <a:r>
              <a:rPr lang="en-US" sz="2400" dirty="0">
                <a:solidFill>
                  <a:srgbClr val="002060"/>
                </a:solidFill>
              </a:rPr>
              <a:t>email address and scan </a:t>
            </a:r>
            <a:r>
              <a:rPr lang="en-US" sz="2400" dirty="0" smtClean="0">
                <a:solidFill>
                  <a:srgbClr val="002060"/>
                </a:solidFill>
              </a:rPr>
              <a:t>emails </a:t>
            </a:r>
            <a:r>
              <a:rPr lang="en-US" sz="2400" dirty="0">
                <a:solidFill>
                  <a:srgbClr val="002060"/>
                </a:solidFill>
              </a:rPr>
              <a:t>for new unknown </a:t>
            </a:r>
            <a:r>
              <a:rPr lang="en-US" sz="2400" dirty="0" smtClean="0">
                <a:solidFill>
                  <a:srgbClr val="002060"/>
                </a:solidFill>
              </a:rPr>
              <a:t>terms not already in </a:t>
            </a:r>
            <a:r>
              <a:rPr lang="en-US" sz="2400" dirty="0">
                <a:solidFill>
                  <a:srgbClr val="002060"/>
                </a:solidFill>
              </a:rPr>
              <a:t>the lexicon.</a:t>
            </a:r>
          </a:p>
          <a:p>
            <a:endParaRPr lang="en-US" sz="900" dirty="0">
              <a:solidFill>
                <a:srgbClr val="002060"/>
              </a:solidFill>
            </a:endParaRPr>
          </a:p>
          <a:p>
            <a:r>
              <a:rPr lang="en-US" sz="2400" dirty="0">
                <a:solidFill>
                  <a:srgbClr val="002060"/>
                </a:solidFill>
              </a:rPr>
              <a:t>The change management process should be initiated for any discrepancies detected.</a:t>
            </a:r>
            <a:endParaRPr lang="en-US" sz="2400" dirty="0" smtClean="0">
              <a:solidFill>
                <a:srgbClr val="002060"/>
              </a:solidFill>
            </a:endParaRPr>
          </a:p>
        </p:txBody>
      </p:sp>
      <p:sp>
        <p:nvSpPr>
          <p:cNvPr id="6" name="Rectangle 5"/>
          <p:cNvSpPr/>
          <p:nvPr/>
        </p:nvSpPr>
        <p:spPr>
          <a:xfrm>
            <a:off x="152400" y="740049"/>
            <a:ext cx="8884442" cy="553998"/>
          </a:xfrm>
          <a:prstGeom prst="rect">
            <a:avLst/>
          </a:prstGeom>
        </p:spPr>
        <p:txBody>
          <a:bodyPr wrap="square">
            <a:spAutoFit/>
          </a:bodyPr>
          <a:lstStyle/>
          <a:p>
            <a:r>
              <a:rPr lang="en-US" sz="3000" b="1" dirty="0">
                <a:solidFill>
                  <a:srgbClr val="002060"/>
                </a:solidFill>
                <a:effectLst>
                  <a:outerShdw blurRad="38100" dist="38100" dir="2700000" algn="tl">
                    <a:srgbClr val="000000">
                      <a:alpha val="43137"/>
                    </a:srgbClr>
                  </a:outerShdw>
                </a:effectLst>
              </a:rPr>
              <a:t>The </a:t>
            </a:r>
            <a:r>
              <a:rPr lang="en-US" sz="3000" b="1" dirty="0" smtClean="0">
                <a:solidFill>
                  <a:srgbClr val="002060"/>
                </a:solidFill>
                <a:effectLst>
                  <a:outerShdw blurRad="38100" dist="38100" dir="2700000" algn="tl">
                    <a:srgbClr val="000000">
                      <a:alpha val="43137"/>
                    </a:srgbClr>
                  </a:outerShdw>
                </a:effectLst>
              </a:rPr>
              <a:t>Lexicon Master’s Dedicated Email Address</a:t>
            </a:r>
            <a:endParaRPr lang="en-US" sz="3000" b="1" i="1" dirty="0">
              <a:solidFill>
                <a:srgbClr val="002060"/>
              </a:solidFill>
              <a:effectLst>
                <a:outerShdw blurRad="38100" dist="38100" dir="2700000" algn="tl">
                  <a:srgbClr val="000000">
                    <a:alpha val="43137"/>
                  </a:srgbClr>
                </a:outerShdw>
              </a:effectLst>
            </a:endParaRPr>
          </a:p>
        </p:txBody>
      </p:sp>
      <p:sp>
        <p:nvSpPr>
          <p:cNvPr id="11" name="Rectangle 10"/>
          <p:cNvSpPr/>
          <p:nvPr/>
        </p:nvSpPr>
        <p:spPr>
          <a:xfrm>
            <a:off x="152400" y="5638749"/>
            <a:ext cx="8827341" cy="830997"/>
          </a:xfrm>
          <a:prstGeom prst="rect">
            <a:avLst/>
          </a:prstGeom>
        </p:spPr>
        <p:txBody>
          <a:bodyPr wrap="square">
            <a:spAutoFit/>
          </a:bodyPr>
          <a:lstStyle/>
          <a:p>
            <a:pPr algn="ctr"/>
            <a:r>
              <a:rPr lang="en-US" sz="2400" b="1" i="1" dirty="0" smtClean="0">
                <a:solidFill>
                  <a:srgbClr val="002060"/>
                </a:solidFill>
              </a:rPr>
              <a:t>All Team Members have the Responsibility to Inform the Lexicon Master of New Terms or Ambiguities to an Existing Term </a:t>
            </a:r>
          </a:p>
        </p:txBody>
      </p:sp>
      <p:sp>
        <p:nvSpPr>
          <p:cNvPr id="12" name="Rectangle 11"/>
          <p:cNvSpPr/>
          <p:nvPr/>
        </p:nvSpPr>
        <p:spPr>
          <a:xfrm>
            <a:off x="3476721" y="2778221"/>
            <a:ext cx="5535476" cy="2870016"/>
          </a:xfrm>
          <a:prstGeom prst="rect">
            <a:avLst/>
          </a:prstGeom>
        </p:spPr>
        <p:txBody>
          <a:bodyPr wrap="square">
            <a:spAutoFit/>
          </a:bodyPr>
          <a:lstStyle/>
          <a:p>
            <a:r>
              <a:rPr lang="en-US" b="1" dirty="0" smtClean="0">
                <a:solidFill>
                  <a:srgbClr val="002060"/>
                </a:solidFill>
              </a:rPr>
              <a:t>Thoughts about scanning numerous emails:</a:t>
            </a:r>
            <a:br>
              <a:rPr lang="en-US" b="1" dirty="0" smtClean="0">
                <a:solidFill>
                  <a:srgbClr val="002060"/>
                </a:solidFill>
              </a:rPr>
            </a:br>
            <a:endParaRPr lang="en-US" sz="800" b="1" dirty="0" smtClean="0">
              <a:solidFill>
                <a:srgbClr val="002060"/>
              </a:solidFill>
            </a:endParaRPr>
          </a:p>
          <a:p>
            <a:pPr marL="342900" indent="-342900">
              <a:buFont typeface="+mj-lt"/>
              <a:buAutoNum type="arabicPeriod"/>
            </a:pPr>
            <a:r>
              <a:rPr lang="en-US" sz="1600" dirty="0" smtClean="0">
                <a:solidFill>
                  <a:srgbClr val="002060"/>
                </a:solidFill>
              </a:rPr>
              <a:t>Absolute </a:t>
            </a:r>
            <a:r>
              <a:rPr lang="en-US" sz="1600" dirty="0">
                <a:solidFill>
                  <a:srgbClr val="002060"/>
                </a:solidFill>
              </a:rPr>
              <a:t>knowledge of the terms is not required just an awareness that a perceived missing term </a:t>
            </a:r>
            <a:r>
              <a:rPr lang="en-US" sz="1600" dirty="0" smtClean="0">
                <a:solidFill>
                  <a:srgbClr val="002060"/>
                </a:solidFill>
              </a:rPr>
              <a:t>exists.</a:t>
            </a:r>
            <a:r>
              <a:rPr lang="en-US" sz="1400" dirty="0" smtClean="0">
                <a:solidFill>
                  <a:srgbClr val="002060"/>
                </a:solidFill>
              </a:rPr>
              <a:t/>
            </a:r>
            <a:br>
              <a:rPr lang="en-US" sz="1400" dirty="0" smtClean="0">
                <a:solidFill>
                  <a:srgbClr val="002060"/>
                </a:solidFill>
              </a:rPr>
            </a:br>
            <a:endParaRPr lang="en-US" sz="800" dirty="0" smtClean="0">
              <a:solidFill>
                <a:srgbClr val="002060"/>
              </a:solidFill>
            </a:endParaRPr>
          </a:p>
          <a:p>
            <a:pPr marL="342900" indent="-342900">
              <a:buFont typeface="+mj-lt"/>
              <a:buAutoNum type="arabicPeriod"/>
            </a:pPr>
            <a:r>
              <a:rPr lang="en-US" sz="1600" dirty="0" smtClean="0">
                <a:solidFill>
                  <a:srgbClr val="002060"/>
                </a:solidFill>
              </a:rPr>
              <a:t>The </a:t>
            </a:r>
            <a:r>
              <a:rPr lang="en-US" sz="1600" dirty="0">
                <a:solidFill>
                  <a:srgbClr val="002060"/>
                </a:solidFill>
              </a:rPr>
              <a:t>Instant Messaging tool should be used for validation of the term under </a:t>
            </a:r>
            <a:r>
              <a:rPr lang="en-US" sz="1600" dirty="0" smtClean="0">
                <a:solidFill>
                  <a:srgbClr val="002060"/>
                </a:solidFill>
              </a:rPr>
              <a:t>question.</a:t>
            </a:r>
            <a:r>
              <a:rPr lang="en-US" sz="1400" dirty="0" smtClean="0">
                <a:solidFill>
                  <a:srgbClr val="002060"/>
                </a:solidFill>
              </a:rPr>
              <a:t/>
            </a:r>
            <a:br>
              <a:rPr lang="en-US" sz="1400" dirty="0" smtClean="0">
                <a:solidFill>
                  <a:srgbClr val="002060"/>
                </a:solidFill>
              </a:rPr>
            </a:br>
            <a:endParaRPr lang="en-US" sz="800" dirty="0" smtClean="0">
              <a:solidFill>
                <a:srgbClr val="002060"/>
              </a:solidFill>
            </a:endParaRPr>
          </a:p>
          <a:p>
            <a:pPr marL="342900" indent="-342900">
              <a:buFont typeface="+mj-lt"/>
              <a:buAutoNum type="arabicPeriod"/>
            </a:pPr>
            <a:r>
              <a:rPr lang="en-US" sz="1600" dirty="0" smtClean="0">
                <a:solidFill>
                  <a:srgbClr val="002060"/>
                </a:solidFill>
              </a:rPr>
              <a:t>An </a:t>
            </a:r>
            <a:r>
              <a:rPr lang="en-US" sz="1600" dirty="0">
                <a:solidFill>
                  <a:srgbClr val="002060"/>
                </a:solidFill>
              </a:rPr>
              <a:t>assigned validation owner  leads the due diligence process for assessing the project </a:t>
            </a:r>
            <a:r>
              <a:rPr lang="en-US" sz="1600" dirty="0" smtClean="0">
                <a:solidFill>
                  <a:srgbClr val="002060"/>
                </a:solidFill>
              </a:rPr>
              <a:t>impact</a:t>
            </a:r>
            <a:r>
              <a:rPr lang="en-US" sz="1400" dirty="0" smtClean="0">
                <a:solidFill>
                  <a:srgbClr val="002060"/>
                </a:solidFill>
              </a:rPr>
              <a:t/>
            </a:r>
            <a:br>
              <a:rPr lang="en-US" sz="1400" dirty="0" smtClean="0">
                <a:solidFill>
                  <a:srgbClr val="002060"/>
                </a:solidFill>
              </a:rPr>
            </a:br>
            <a:endParaRPr lang="en-US" sz="800" dirty="0" smtClean="0">
              <a:solidFill>
                <a:srgbClr val="002060"/>
              </a:solidFill>
            </a:endParaRPr>
          </a:p>
          <a:p>
            <a:pPr marL="342900" indent="-342900">
              <a:buFont typeface="+mj-lt"/>
              <a:buAutoNum type="arabicPeriod"/>
            </a:pPr>
            <a:r>
              <a:rPr lang="en-US" sz="1600" dirty="0" smtClean="0">
                <a:solidFill>
                  <a:srgbClr val="002060"/>
                </a:solidFill>
              </a:rPr>
              <a:t>The </a:t>
            </a:r>
            <a:r>
              <a:rPr lang="en-US" sz="1600" dirty="0">
                <a:solidFill>
                  <a:srgbClr val="002060"/>
                </a:solidFill>
              </a:rPr>
              <a:t>Lexicon Master then updates the term and notifies the teams from the distribution lists</a:t>
            </a:r>
          </a:p>
        </p:txBody>
      </p:sp>
      <p:pic>
        <p:nvPicPr>
          <p:cNvPr id="5122" name="Picture 2" descr="C:\Users\BHuett\Dropbox\WordPress\Templates\Images\Content\Blogs\AgileSeries\Retrospective\RawImages\Retro_02.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5285" y="3779978"/>
            <a:ext cx="3358934" cy="1171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636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Effect transition="in" filter="fade">
                                      <p:cBhvr>
                                        <p:cTn id="11" dur="750"/>
                                        <p:tgtEl>
                                          <p:spTgt spid="5122"/>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750"/>
                                        <p:tgtEl>
                                          <p:spTgt spid="12"/>
                                        </p:tgtEl>
                                      </p:cBhvr>
                                    </p:animEffect>
                                  </p:childTnLst>
                                </p:cTn>
                              </p:par>
                            </p:childTnLst>
                          </p:cTn>
                        </p:par>
                        <p:par>
                          <p:cTn id="16" fill="hold">
                            <p:stCondLst>
                              <p:cond delay="2250"/>
                            </p:stCondLst>
                            <p:childTnLst>
                              <p:par>
                                <p:cTn id="17" presetID="53" presetClass="entr" presetSubtype="16"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750" fill="hold"/>
                                        <p:tgtEl>
                                          <p:spTgt spid="11"/>
                                        </p:tgtEl>
                                        <p:attrNameLst>
                                          <p:attrName>ppt_w</p:attrName>
                                        </p:attrNameLst>
                                      </p:cBhvr>
                                      <p:tavLst>
                                        <p:tav tm="0">
                                          <p:val>
                                            <p:fltVal val="0"/>
                                          </p:val>
                                        </p:tav>
                                        <p:tav tm="100000">
                                          <p:val>
                                            <p:strVal val="#ppt_w"/>
                                          </p:val>
                                        </p:tav>
                                      </p:tavLst>
                                    </p:anim>
                                    <p:anim calcmode="lin" valueType="num">
                                      <p:cBhvr>
                                        <p:cTn id="20" dur="750" fill="hold"/>
                                        <p:tgtEl>
                                          <p:spTgt spid="11"/>
                                        </p:tgtEl>
                                        <p:attrNameLst>
                                          <p:attrName>ppt_h</p:attrName>
                                        </p:attrNameLst>
                                      </p:cBhvr>
                                      <p:tavLst>
                                        <p:tav tm="0">
                                          <p:val>
                                            <p:fltVal val="0"/>
                                          </p:val>
                                        </p:tav>
                                        <p:tav tm="100000">
                                          <p:val>
                                            <p:strVal val="#ppt_h"/>
                                          </p:val>
                                        </p:tav>
                                      </p:tavLst>
                                    </p:anim>
                                    <p:animEffect transition="in" filter="fade">
                                      <p:cBhvr>
                                        <p:cTn id="21"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141461" y="231075"/>
            <a:ext cx="8142520" cy="302331"/>
          </a:xfrm>
        </p:spPr>
        <p:txBody>
          <a:bodyPr>
            <a:noAutofit/>
          </a:bodyPr>
          <a:lstStyle/>
          <a:p>
            <a:pPr algn="r">
              <a:tabLst>
                <a:tab pos="7443205" algn="r"/>
                <a:tab pos="7675994" algn="r"/>
              </a:tabLst>
            </a:pPr>
            <a:r>
              <a:rPr lang="en-US" b="1" dirty="0" smtClean="0"/>
              <a:t>In Conclusion: </a:t>
            </a:r>
            <a:r>
              <a:rPr lang="en-US" b="1" i="1" dirty="0"/>
              <a:t>T</a:t>
            </a:r>
            <a:r>
              <a:rPr lang="en-US" b="1" i="1" dirty="0" smtClean="0"/>
              <a:t>he Ubiquitous Language</a:t>
            </a:r>
            <a:endParaRPr lang="en-US" sz="800" b="1" i="1" dirty="0"/>
          </a:p>
        </p:txBody>
      </p:sp>
      <p:pic>
        <p:nvPicPr>
          <p:cNvPr id="61" name="Picture 2" descr="C:\Users\BHuett\Dropbox\WordPress\Templates\Images\Content\Blogs\AgileSeries\SprintDevelopmentProcess\DevelopmentAndDesign\AgileDevelopmentCycles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07228" y="6037"/>
            <a:ext cx="729614" cy="68786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81" y="244949"/>
            <a:ext cx="904875" cy="295275"/>
          </a:xfrm>
          <a:prstGeom prst="rect">
            <a:avLst/>
          </a:prstGeom>
        </p:spPr>
      </p:pic>
      <p:sp>
        <p:nvSpPr>
          <p:cNvPr id="2" name="Rectangle 1"/>
          <p:cNvSpPr/>
          <p:nvPr/>
        </p:nvSpPr>
        <p:spPr>
          <a:xfrm>
            <a:off x="121073" y="1227820"/>
            <a:ext cx="8900271" cy="830997"/>
          </a:xfrm>
          <a:prstGeom prst="rect">
            <a:avLst/>
          </a:prstGeom>
        </p:spPr>
        <p:txBody>
          <a:bodyPr wrap="square">
            <a:spAutoFit/>
          </a:bodyPr>
          <a:lstStyle/>
          <a:p>
            <a:r>
              <a:rPr lang="en-US" sz="2400" dirty="0">
                <a:solidFill>
                  <a:srgbClr val="002060"/>
                </a:solidFill>
              </a:rPr>
              <a:t>Most aspects of Technology solutions, using modern practices such as Object Oriented Programming, are based on the real world</a:t>
            </a:r>
            <a:r>
              <a:rPr lang="en-US" sz="2400" dirty="0" smtClean="0">
                <a:solidFill>
                  <a:srgbClr val="002060"/>
                </a:solidFill>
              </a:rPr>
              <a:t>.</a:t>
            </a:r>
            <a:endParaRPr lang="en-US" sz="2400" dirty="0">
              <a:solidFill>
                <a:srgbClr val="002060"/>
              </a:solidFill>
            </a:endParaRPr>
          </a:p>
        </p:txBody>
      </p:sp>
      <p:sp>
        <p:nvSpPr>
          <p:cNvPr id="6" name="Rectangle 5"/>
          <p:cNvSpPr/>
          <p:nvPr/>
        </p:nvSpPr>
        <p:spPr>
          <a:xfrm>
            <a:off x="152400" y="740049"/>
            <a:ext cx="8884442" cy="553998"/>
          </a:xfrm>
          <a:prstGeom prst="rect">
            <a:avLst/>
          </a:prstGeom>
        </p:spPr>
        <p:txBody>
          <a:bodyPr wrap="square">
            <a:spAutoFit/>
          </a:bodyPr>
          <a:lstStyle/>
          <a:p>
            <a:r>
              <a:rPr lang="en-US" sz="3000" b="1" dirty="0" smtClean="0">
                <a:solidFill>
                  <a:srgbClr val="002060"/>
                </a:solidFill>
                <a:effectLst>
                  <a:outerShdw blurRad="38100" dist="38100" dir="2700000" algn="tl">
                    <a:srgbClr val="000000">
                      <a:alpha val="43137"/>
                    </a:srgbClr>
                  </a:outerShdw>
                </a:effectLst>
              </a:rPr>
              <a:t>Why Most Software Projects are Less than Successful</a:t>
            </a:r>
            <a:endParaRPr lang="en-US" sz="3000" b="1" i="1" dirty="0">
              <a:solidFill>
                <a:srgbClr val="002060"/>
              </a:solidFill>
              <a:effectLst>
                <a:outerShdw blurRad="38100" dist="38100" dir="2700000" algn="tl">
                  <a:srgbClr val="000000">
                    <a:alpha val="43137"/>
                  </a:srgbClr>
                </a:outerShdw>
              </a:effectLst>
            </a:endParaRPr>
          </a:p>
        </p:txBody>
      </p:sp>
      <p:sp>
        <p:nvSpPr>
          <p:cNvPr id="11" name="Rectangle 10"/>
          <p:cNvSpPr/>
          <p:nvPr/>
        </p:nvSpPr>
        <p:spPr>
          <a:xfrm>
            <a:off x="152400" y="5592255"/>
            <a:ext cx="8827341" cy="830997"/>
          </a:xfrm>
          <a:prstGeom prst="rect">
            <a:avLst/>
          </a:prstGeom>
        </p:spPr>
        <p:txBody>
          <a:bodyPr wrap="square">
            <a:spAutoFit/>
          </a:bodyPr>
          <a:lstStyle/>
          <a:p>
            <a:pPr algn="ctr"/>
            <a:r>
              <a:rPr lang="en-US" sz="2400" b="1" i="1" dirty="0" smtClean="0">
                <a:solidFill>
                  <a:srgbClr val="002060"/>
                </a:solidFill>
              </a:rPr>
              <a:t>The Ubiquitous Language creates a Communication Interface </a:t>
            </a:r>
            <a:br>
              <a:rPr lang="en-US" sz="2400" b="1" i="1" dirty="0" smtClean="0">
                <a:solidFill>
                  <a:srgbClr val="002060"/>
                </a:solidFill>
              </a:rPr>
            </a:br>
            <a:r>
              <a:rPr lang="en-US" sz="2400" b="1" i="1" dirty="0" smtClean="0">
                <a:solidFill>
                  <a:srgbClr val="002060"/>
                </a:solidFill>
              </a:rPr>
              <a:t>of Understanding for Humans and for Technology </a:t>
            </a:r>
          </a:p>
        </p:txBody>
      </p:sp>
      <p:sp>
        <p:nvSpPr>
          <p:cNvPr id="10" name="Rectangle 9"/>
          <p:cNvSpPr/>
          <p:nvPr/>
        </p:nvSpPr>
        <p:spPr>
          <a:xfrm>
            <a:off x="3262393" y="2222657"/>
            <a:ext cx="5758348" cy="1692771"/>
          </a:xfrm>
          <a:prstGeom prst="rect">
            <a:avLst/>
          </a:prstGeom>
        </p:spPr>
        <p:txBody>
          <a:bodyPr wrap="square">
            <a:spAutoFit/>
          </a:bodyPr>
          <a:lstStyle/>
          <a:p>
            <a:r>
              <a:rPr lang="en-US" sz="2400" b="1" i="1" dirty="0" smtClean="0">
                <a:solidFill>
                  <a:srgbClr val="002060"/>
                </a:solidFill>
              </a:rPr>
              <a:t>We have objects that are things designated as Nouns: </a:t>
            </a:r>
            <a:r>
              <a:rPr lang="en-US" sz="2400" i="1" dirty="0" smtClean="0">
                <a:solidFill>
                  <a:srgbClr val="002060"/>
                </a:solidFill>
              </a:rPr>
              <a:t>a Person, Place or a Thing</a:t>
            </a:r>
          </a:p>
          <a:p>
            <a:endParaRPr lang="en-US" sz="800" dirty="0">
              <a:solidFill>
                <a:srgbClr val="002060"/>
              </a:solidFill>
            </a:endParaRPr>
          </a:p>
          <a:p>
            <a:r>
              <a:rPr lang="en-US" sz="2400" b="1" dirty="0">
                <a:solidFill>
                  <a:srgbClr val="002060"/>
                </a:solidFill>
              </a:rPr>
              <a:t>We have </a:t>
            </a:r>
            <a:r>
              <a:rPr lang="en-US" sz="2400" b="1" dirty="0" smtClean="0">
                <a:solidFill>
                  <a:srgbClr val="002060"/>
                </a:solidFill>
              </a:rPr>
              <a:t>Verbs that denote action behavior: </a:t>
            </a:r>
            <a:r>
              <a:rPr lang="en-US" sz="2400" i="1" dirty="0" smtClean="0">
                <a:solidFill>
                  <a:srgbClr val="002060"/>
                </a:solidFill>
              </a:rPr>
              <a:t>GetPerson(), UpdateAddress()</a:t>
            </a:r>
          </a:p>
        </p:txBody>
      </p:sp>
      <p:sp>
        <p:nvSpPr>
          <p:cNvPr id="13" name="Rectangle 12"/>
          <p:cNvSpPr/>
          <p:nvPr/>
        </p:nvSpPr>
        <p:spPr>
          <a:xfrm>
            <a:off x="172562" y="4081966"/>
            <a:ext cx="8884669" cy="1569660"/>
          </a:xfrm>
          <a:prstGeom prst="rect">
            <a:avLst/>
          </a:prstGeom>
        </p:spPr>
        <p:txBody>
          <a:bodyPr wrap="square">
            <a:spAutoFit/>
          </a:bodyPr>
          <a:lstStyle/>
          <a:p>
            <a:r>
              <a:rPr lang="en-US" sz="2400" dirty="0" smtClean="0">
                <a:solidFill>
                  <a:srgbClr val="002060"/>
                </a:solidFill>
              </a:rPr>
              <a:t>When these terms are not derived from the Business Domain then new requirements that have relationships to these terms are difficult to find and the cost of these new features become greater than they would be if a common language drove the development effort.</a:t>
            </a:r>
          </a:p>
        </p:txBody>
      </p:sp>
      <p:pic>
        <p:nvPicPr>
          <p:cNvPr id="6147" name="Picture 3" descr="C:\Users\BHuett\Dropbox\WordPress\Templates\Images\RawImages\Sliders\TheCodingProcess\CodingProcess_0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6101" y="1966939"/>
            <a:ext cx="2906433" cy="21770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4724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50"/>
                                        <p:tgtEl>
                                          <p:spTgt spid="2"/>
                                        </p:tgtEl>
                                      </p:cBhvr>
                                    </p:animEffect>
                                  </p:childTnLst>
                                </p:cTn>
                              </p:par>
                            </p:childTnLst>
                          </p:cTn>
                        </p:par>
                        <p:par>
                          <p:cTn id="8" fill="hold">
                            <p:stCondLst>
                              <p:cond delay="750"/>
                            </p:stCondLst>
                            <p:childTnLst>
                              <p:par>
                                <p:cTn id="9" presetID="10" presetClass="entr" presetSubtype="0" fill="hold" nodeType="afterEffect">
                                  <p:stCondLst>
                                    <p:cond delay="0"/>
                                  </p:stCondLst>
                                  <p:childTnLst>
                                    <p:set>
                                      <p:cBhvr>
                                        <p:cTn id="10" dur="1" fill="hold">
                                          <p:stCondLst>
                                            <p:cond delay="0"/>
                                          </p:stCondLst>
                                        </p:cTn>
                                        <p:tgtEl>
                                          <p:spTgt spid="6147"/>
                                        </p:tgtEl>
                                        <p:attrNameLst>
                                          <p:attrName>style.visibility</p:attrName>
                                        </p:attrNameLst>
                                      </p:cBhvr>
                                      <p:to>
                                        <p:strVal val="visible"/>
                                      </p:to>
                                    </p:set>
                                    <p:animEffect transition="in" filter="fade">
                                      <p:cBhvr>
                                        <p:cTn id="11" dur="750"/>
                                        <p:tgtEl>
                                          <p:spTgt spid="6147"/>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750"/>
                                        <p:tgtEl>
                                          <p:spTgt spid="10"/>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750"/>
                                        <p:tgtEl>
                                          <p:spTgt spid="13"/>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 calcmode="lin" valueType="num">
                                      <p:cBhvr>
                                        <p:cTn id="23" dur="750" fill="hold"/>
                                        <p:tgtEl>
                                          <p:spTgt spid="11"/>
                                        </p:tgtEl>
                                        <p:attrNameLst>
                                          <p:attrName>ppt_w</p:attrName>
                                        </p:attrNameLst>
                                      </p:cBhvr>
                                      <p:tavLst>
                                        <p:tav tm="0">
                                          <p:val>
                                            <p:fltVal val="0"/>
                                          </p:val>
                                        </p:tav>
                                        <p:tav tm="100000">
                                          <p:val>
                                            <p:strVal val="#ppt_w"/>
                                          </p:val>
                                        </p:tav>
                                      </p:tavLst>
                                    </p:anim>
                                    <p:anim calcmode="lin" valueType="num">
                                      <p:cBhvr>
                                        <p:cTn id="24" dur="750" fill="hold"/>
                                        <p:tgtEl>
                                          <p:spTgt spid="11"/>
                                        </p:tgtEl>
                                        <p:attrNameLst>
                                          <p:attrName>ppt_h</p:attrName>
                                        </p:attrNameLst>
                                      </p:cBhvr>
                                      <p:tavLst>
                                        <p:tav tm="0">
                                          <p:val>
                                            <p:fltVal val="0"/>
                                          </p:val>
                                        </p:tav>
                                        <p:tav tm="100000">
                                          <p:val>
                                            <p:strVal val="#ppt_h"/>
                                          </p:val>
                                        </p:tav>
                                      </p:tavLst>
                                    </p:anim>
                                    <p:animEffect transition="in" filter="fade">
                                      <p:cBhvr>
                                        <p:cTn id="25" dur="7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0" grpId="0"/>
      <p:bldP spid="13" grpId="0"/>
    </p:bldLst>
  </p:timing>
</p:sld>
</file>

<file path=ppt/theme/theme1.xml><?xml version="1.0" encoding="utf-8"?>
<a:theme xmlns:a="http://schemas.openxmlformats.org/drawingml/2006/main" name="LH Template 2010">
  <a:themeElements>
    <a:clrScheme name="Custom 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F990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lumMod val="60000"/>
            <a:lumOff val="40000"/>
          </a:schemeClr>
        </a:solidFill>
        <a:ln>
          <a:solidFill>
            <a:schemeClr val="bg1">
              <a:lumMod val="85000"/>
            </a:schemeClr>
          </a:solidFill>
        </a:ln>
      </a:spPr>
      <a:bodyPr rtlCol="0" anchor="ctr"/>
      <a:lstStyle>
        <a:defPPr algn="ctr">
          <a:defRPr sz="2000"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A49EA360BAE1A4CAFEC6D1171484980" ma:contentTypeVersion="5" ma:contentTypeDescription="Create a new document." ma:contentTypeScope="" ma:versionID="0d1c20cb071930fe9365392a5bf2b656">
  <xsd:schema xmlns:xsd="http://www.w3.org/2001/XMLSchema" xmlns:xs="http://www.w3.org/2001/XMLSchema" xmlns:p="http://schemas.microsoft.com/office/2006/metadata/properties" xmlns:ns2="2826709c-166b-41ae-a295-bcf73b4a1c6b" targetNamespace="http://schemas.microsoft.com/office/2006/metadata/properties" ma:root="true" ma:fieldsID="2dd0b30619f52303b3a188af80c3baac" ns2:_="">
    <xsd:import namespace="2826709c-166b-41ae-a295-bcf73b4a1c6b"/>
    <xsd:element name="properties">
      <xsd:complexType>
        <xsd:sequence>
          <xsd:element name="documentManagement">
            <xsd:complexType>
              <xsd:all>
                <xsd:element ref="ns2:_dlc_DocId" minOccurs="0"/>
                <xsd:element ref="ns2:_dlc_DocIdUrl" minOccurs="0"/>
                <xsd:element ref="ns2:_dlc_DocIdPersistId" minOccurs="0"/>
                <xsd:element ref="ns2:LH_x0020_Office" minOccurs="0"/>
                <xsd:element ref="ns2:Consulting_x0020_Org" minOccurs="0"/>
                <xsd:element ref="ns2:Corporate_x0020_Org" minOccurs="0"/>
                <xsd:element ref="ns2:Sales_x0020_Org"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26709c-166b-41ae-a295-bcf73b4a1c6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LH_x0020_Office" ma:index="11" nillable="true" ma:displayName="LH Office" ma:default="Philadelphia" ma:internalName="LH_x0020_Office" ma:requiredMultiChoice="true">
      <xsd:complexType>
        <xsd:complexContent>
          <xsd:extension base="dms:MultiChoice">
            <xsd:sequence>
              <xsd:element name="Value" maxOccurs="unbounded" minOccurs="0" nillable="true">
                <xsd:simpleType>
                  <xsd:restriction base="dms:Choice">
                    <xsd:enumeration value="Boston"/>
                    <xsd:enumeration value="Hyderabad"/>
                    <xsd:enumeration value="Philadelphia"/>
                  </xsd:restriction>
                </xsd:simpleType>
              </xsd:element>
            </xsd:sequence>
          </xsd:extension>
        </xsd:complexContent>
      </xsd:complexType>
    </xsd:element>
    <xsd:element name="Consulting_x0020_Org" ma:index="12" nillable="true" ma:displayName="Consulting Org" ma:internalName="Consulting_x0020_Org">
      <xsd:complexType>
        <xsd:complexContent>
          <xsd:extension base="dms:MultiChoice">
            <xsd:sequence>
              <xsd:element name="Value" maxOccurs="unbounded" minOccurs="0" nillable="true">
                <xsd:simpleType>
                  <xsd:restriction base="dms:Choice">
                    <xsd:enumeration value="Enterprise Solutions"/>
                    <xsd:enumeration value="Managed Infrastructure"/>
                    <xsd:enumeration value="Management Consulting"/>
                  </xsd:restriction>
                </xsd:simpleType>
              </xsd:element>
            </xsd:sequence>
          </xsd:extension>
        </xsd:complexContent>
      </xsd:complexType>
    </xsd:element>
    <xsd:element name="Corporate_x0020_Org" ma:index="13" nillable="true" ma:displayName="Corporate Org" ma:internalName="Corporate_x0020_Org">
      <xsd:complexType>
        <xsd:complexContent>
          <xsd:extension base="dms:MultiChoice">
            <xsd:sequence>
              <xsd:element name="Value" maxOccurs="unbounded" minOccurs="0" nillable="true">
                <xsd:simpleType>
                  <xsd:restriction base="dms:Choice">
                    <xsd:enumeration value="Administration"/>
                    <xsd:enumeration value="Finance"/>
                    <xsd:enumeration value="Human Resources"/>
                    <xsd:enumeration value="Information Technology"/>
                    <xsd:enumeration value="Marketing"/>
                    <xsd:enumeration value="Recruiting"/>
                  </xsd:restriction>
                </xsd:simpleType>
              </xsd:element>
            </xsd:sequence>
          </xsd:extension>
        </xsd:complexContent>
      </xsd:complexType>
    </xsd:element>
    <xsd:element name="Sales_x0020_Org" ma:index="14" nillable="true" ma:displayName="Sales Org" ma:internalName="Sales_x0020_Org">
      <xsd:complexType>
        <xsd:complexContent>
          <xsd:extension base="dms:MultiChoice">
            <xsd:sequence>
              <xsd:element name="Value" maxOccurs="unbounded" minOccurs="0" nillable="true">
                <xsd:simpleType>
                  <xsd:restriction base="dms:Choice">
                    <xsd:enumeration value="Emerging Markets"/>
                    <xsd:enumeration value="Financial Services and Insurance"/>
                    <xsd:enumeration value="Healthcare"/>
                    <xsd:enumeration value="Public Sector"/>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documentManagement>
    <_dlc_DocIdUrl xmlns="2826709c-166b-41ae-a295-bcf73b4a1c6b">
      <Url>https://hub.liquidhub.com/salesmarketing/_layouts/DocIdRedir.aspx?ID=2T4W6TMTQDPE-60-13</Url>
      <Description>2T4W6TMTQDPE-60-13</Description>
    </_dlc_DocIdUrl>
    <_dlc_DocId xmlns="2826709c-166b-41ae-a295-bcf73b4a1c6b">2T4W6TMTQDPE-60-13</_dlc_DocId>
    <LH_x0020_Office xmlns="2826709c-166b-41ae-a295-bcf73b4a1c6b">
      <Value>Philadelphia</Value>
    </LH_x0020_Office>
    <Sales_x0020_Org xmlns="2826709c-166b-41ae-a295-bcf73b4a1c6b">
      <Value>Healthcare</Value>
    </Sales_x0020_Org>
    <Corporate_x0020_Org xmlns="2826709c-166b-41ae-a295-bcf73b4a1c6b">
      <Value>Administration</Value>
    </Corporate_x0020_Org>
    <Consulting_x0020_Org xmlns="2826709c-166b-41ae-a295-bcf73b4a1c6b">
      <Value>Management Consulting</Value>
    </Consulting_x0020_Org>
    <_dlc_DocIdPersistId xmlns="2826709c-166b-41ae-a295-bcf73b4a1c6b">false</_dlc_DocIdPersistId>
  </documentManagement>
</p:properties>
</file>

<file path=customXml/itemProps1.xml><?xml version="1.0" encoding="utf-8"?>
<ds:datastoreItem xmlns:ds="http://schemas.openxmlformats.org/officeDocument/2006/customXml" ds:itemID="{D5152FD5-BD5C-429B-B8B8-A3FBBC15EFED}">
  <ds:schemaRefs>
    <ds:schemaRef ds:uri="http://schemas.microsoft.com/sharepoint/events"/>
  </ds:schemaRefs>
</ds:datastoreItem>
</file>

<file path=customXml/itemProps2.xml><?xml version="1.0" encoding="utf-8"?>
<ds:datastoreItem xmlns:ds="http://schemas.openxmlformats.org/officeDocument/2006/customXml" ds:itemID="{5019858E-8F8A-4307-9BD1-C5F3648EB2C6}">
  <ds:schemaRefs>
    <ds:schemaRef ds:uri="http://schemas.microsoft.com/sharepoint/v3/contenttype/forms"/>
  </ds:schemaRefs>
</ds:datastoreItem>
</file>

<file path=customXml/itemProps3.xml><?xml version="1.0" encoding="utf-8"?>
<ds:datastoreItem xmlns:ds="http://schemas.openxmlformats.org/officeDocument/2006/customXml" ds:itemID="{9ECA5962-4DF7-486E-88F8-2F07480062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26709c-166b-41ae-a295-bcf73b4a1c6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0460556-6AA8-48A6-9C70-088F8AC87B4F}">
  <ds:schemaRefs>
    <ds:schemaRef ds:uri="http://purl.org/dc/terms/"/>
    <ds:schemaRef ds:uri="http://schemas.microsoft.com/office/2006/metadata/properties"/>
    <ds:schemaRef ds:uri="http://www.w3.org/XML/1998/namespace"/>
    <ds:schemaRef ds:uri="http://schemas.microsoft.com/office/2006/documentManagement/types"/>
    <ds:schemaRef ds:uri="http://purl.org/dc/dcmitype/"/>
    <ds:schemaRef ds:uri="http://purl.org/dc/elements/1.1/"/>
    <ds:schemaRef ds:uri="2826709c-166b-41ae-a295-bcf73b4a1c6b"/>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LH Template 2010.potx</Template>
  <TotalTime>33759</TotalTime>
  <Words>682</Words>
  <Application>Microsoft Office PowerPoint</Application>
  <PresentationFormat>On-screen Show (4:3)</PresentationFormat>
  <Paragraphs>68</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LH Template 2010</vt:lpstr>
      <vt:lpstr>AN AGILE DEVELOPMENT METHODOLOGY</vt:lpstr>
      <vt:lpstr>What is the Ubiquitous Language?</vt:lpstr>
      <vt:lpstr>Why do we need a Ubiquitous Language?</vt:lpstr>
      <vt:lpstr>How is the Ubiquitous Language Implemented?</vt:lpstr>
      <vt:lpstr>What are Ubiquitous Language Change Requests?</vt:lpstr>
      <vt:lpstr>How is the Ubiquitous Language Managed?</vt:lpstr>
      <vt:lpstr>How are the Ubiquitous Language Changes Detected?</vt:lpstr>
      <vt:lpstr>In Conclusion: The Ubiquitous Language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 Kelley</dc:creator>
  <cp:lastModifiedBy>Brad Huett</cp:lastModifiedBy>
  <cp:revision>478</cp:revision>
  <cp:lastPrinted>2013-12-19T18:50:26Z</cp:lastPrinted>
  <dcterms:created xsi:type="dcterms:W3CDTF">2010-02-12T13:39:48Z</dcterms:created>
  <dcterms:modified xsi:type="dcterms:W3CDTF">2014-01-18T23:11:14Z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0x0101000A49EA360BAE1A4CAFEC6D1171484980</vt:lpwstr>
  </property>
  <property fmtid="{D5CDD505-2E9C-101B-9397-08002B2CF9AE}" pid="3" name="_dlc_DocIdItemGuid">
    <vt:lpwstr>baea632b-a26e-4a89-a0ac-83a04e69a2ba</vt:lpwstr>
  </property>
  <property fmtid="{D5CDD505-2E9C-101B-9397-08002B2CF9AE}" pid="4" name="Order">
    <vt:r8>1300</vt:r8>
  </property>
  <property fmtid="{D5CDD505-2E9C-101B-9397-08002B2CF9AE}" pid="5" name="TemplateUrl">
    <vt:lpwstr/>
  </property>
  <property fmtid="{D5CDD505-2E9C-101B-9397-08002B2CF9AE}" pid="6" name="Verticals">
    <vt:lpwstr/>
  </property>
  <property fmtid="{D5CDD505-2E9C-101B-9397-08002B2CF9AE}" pid="7" name="Organization">
    <vt:lpwstr/>
  </property>
  <property fmtid="{D5CDD505-2E9C-101B-9397-08002B2CF9AE}" pid="8" name="xd_Signature">
    <vt:bool>false</vt:bool>
  </property>
  <property fmtid="{D5CDD505-2E9C-101B-9397-08002B2CF9AE}" pid="9" name="xd_ProgID">
    <vt:lpwstr/>
  </property>
  <property fmtid="{D5CDD505-2E9C-101B-9397-08002B2CF9AE}" pid="10" name="_SourceUrl">
    <vt:lpwstr/>
  </property>
  <property fmtid="{D5CDD505-2E9C-101B-9397-08002B2CF9AE}" pid="11" name="_SharedFileIndex">
    <vt:lpwstr/>
  </property>
</Properties>
</file>