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4"/>
  </p:notesMasterIdLst>
  <p:handoutMasterIdLst>
    <p:handoutMasterId r:id="rId15"/>
  </p:handoutMasterIdLst>
  <p:sldIdLst>
    <p:sldId id="256" r:id="rId6"/>
    <p:sldId id="440" r:id="rId7"/>
    <p:sldId id="441" r:id="rId8"/>
    <p:sldId id="442" r:id="rId9"/>
    <p:sldId id="444" r:id="rId10"/>
    <p:sldId id="443" r:id="rId11"/>
    <p:sldId id="445" r:id="rId12"/>
    <p:sldId id="446" r:id="rId1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3CC33"/>
    <a:srgbClr val="EAEEF4"/>
    <a:srgbClr val="FECD6A"/>
    <a:srgbClr val="052F62"/>
    <a:srgbClr val="FF5400"/>
    <a:srgbClr val="FF525E"/>
    <a:srgbClr val="1297FD"/>
    <a:srgbClr val="FF9900"/>
    <a:srgbClr val="1A2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6051" autoAdjust="0"/>
  </p:normalViewPr>
  <p:slideViewPr>
    <p:cSldViewPr snapToGrid="0">
      <p:cViewPr varScale="1">
        <p:scale>
          <a:sx n="123" d="100"/>
          <a:sy n="123" d="100"/>
        </p:scale>
        <p:origin x="-1284" y="-90"/>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1/18/2014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1/18/2014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6</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7</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8</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 y="3665366"/>
            <a:ext cx="4632013" cy="632313"/>
          </a:xfrm>
        </p:spPr>
        <p:txBody>
          <a:bodyPr>
            <a:noAutofit/>
          </a:bodyPr>
          <a:lstStyle/>
          <a:p>
            <a:pPr algn="ctr"/>
            <a:r>
              <a:rPr lang="en-US" sz="2000" b="0" i="1" dirty="0">
                <a:solidFill>
                  <a:srgbClr val="002060"/>
                </a:solidFill>
                <a:effectLst>
                  <a:outerShdw blurRad="38100" dist="38100" dir="2700000" algn="tl">
                    <a:srgbClr val="000000">
                      <a:alpha val="43137"/>
                    </a:srgbClr>
                  </a:outerShdw>
                </a:effectLst>
              </a:rPr>
              <a:t>AN AGILE </a:t>
            </a:r>
            <a:r>
              <a:rPr lang="en-US" sz="2000" b="0" i="1" dirty="0" smtClean="0">
                <a:solidFill>
                  <a:srgbClr val="002060"/>
                </a:solidFill>
                <a:effectLst>
                  <a:outerShdw blurRad="38100" dist="38100" dir="2700000" algn="tl">
                    <a:srgbClr val="000000">
                      <a:alpha val="43137"/>
                    </a:srgbClr>
                  </a:outerShdw>
                </a:effectLst>
              </a:rPr>
              <a:t>DEVELOPMENT </a:t>
            </a:r>
            <a:r>
              <a:rPr lang="en-US" sz="2000" b="0" i="1" dirty="0">
                <a:solidFill>
                  <a:srgbClr val="002060"/>
                </a:solidFill>
                <a:effectLst>
                  <a:outerShdw blurRad="38100" dist="38100" dir="2700000" algn="tl">
                    <a:srgbClr val="000000">
                      <a:alpha val="43137"/>
                    </a:srgbClr>
                  </a:outerShdw>
                </a:effectLst>
              </a:rPr>
              <a:t>METHODOLOGY</a:t>
            </a: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Saturday, January 18, 2014</a:t>
            </a:fld>
            <a:endParaRPr lang="en-US" sz="900" b="1" i="1" dirty="0">
              <a:solidFill>
                <a:schemeClr val="bg1"/>
              </a:solidFill>
              <a:effectLst>
                <a:outerShdw blurRad="38100" dist="38100" dir="2700000" algn="tl">
                  <a:srgbClr val="000000">
                    <a:alpha val="43137"/>
                  </a:srgbClr>
                </a:outerShdw>
              </a:effectLst>
            </a:endParaRPr>
          </a:p>
        </p:txBody>
      </p:sp>
      <p:grpSp>
        <p:nvGrpSpPr>
          <p:cNvPr id="8" name="Group 7"/>
          <p:cNvGrpSpPr/>
          <p:nvPr/>
        </p:nvGrpSpPr>
        <p:grpSpPr>
          <a:xfrm>
            <a:off x="139485" y="4245897"/>
            <a:ext cx="8899533" cy="862069"/>
            <a:chOff x="162345" y="4337337"/>
            <a:chExt cx="8899533" cy="862069"/>
          </a:xfrm>
        </p:grpSpPr>
        <p:sp>
          <p:nvSpPr>
            <p:cNvPr id="7" name="Title 1"/>
            <p:cNvSpPr txBox="1">
              <a:spLocks/>
            </p:cNvSpPr>
            <p:nvPr/>
          </p:nvSpPr>
          <p:spPr>
            <a:xfrm>
              <a:off x="196848" y="436120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The Ubiquitous Language</a:t>
              </a:r>
              <a:endParaRPr lang="en-US" sz="4400" dirty="0">
                <a:solidFill>
                  <a:schemeClr val="accent5">
                    <a:lumMod val="60000"/>
                    <a:lumOff val="40000"/>
                  </a:schemeClr>
                </a:solidFill>
              </a:endParaRPr>
            </a:p>
          </p:txBody>
        </p:sp>
        <p:sp>
          <p:nvSpPr>
            <p:cNvPr id="5" name="Title 1"/>
            <p:cNvSpPr txBox="1">
              <a:spLocks/>
            </p:cNvSpPr>
            <p:nvPr/>
          </p:nvSpPr>
          <p:spPr>
            <a:xfrm>
              <a:off x="162345" y="4337337"/>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The Ubiquitous Language</a:t>
              </a:r>
              <a:endParaRPr lang="en-US" sz="4400" dirty="0">
                <a:solidFill>
                  <a:srgbClr val="002060"/>
                </a:solidFill>
              </a:endParaRPr>
            </a:p>
          </p:txBody>
        </p:sp>
      </p:gr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the Ubiquitous Language?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75961" y="1604249"/>
            <a:ext cx="4412219" cy="3785652"/>
          </a:xfrm>
          <a:prstGeom prst="rect">
            <a:avLst/>
          </a:prstGeom>
        </p:spPr>
        <p:txBody>
          <a:bodyPr wrap="square">
            <a:spAutoFit/>
          </a:bodyPr>
          <a:lstStyle/>
          <a:p>
            <a:r>
              <a:rPr lang="en-US" sz="2400" dirty="0">
                <a:solidFill>
                  <a:srgbClr val="002060"/>
                </a:solidFill>
              </a:rPr>
              <a:t>The Ubiquitous Language is a collection of Business Terms that must be understood and </a:t>
            </a:r>
            <a:r>
              <a:rPr lang="en-US" sz="2400" dirty="0" smtClean="0">
                <a:solidFill>
                  <a:srgbClr val="002060"/>
                </a:solidFill>
              </a:rPr>
              <a:t>realized </a:t>
            </a:r>
            <a:r>
              <a:rPr lang="en-US" sz="2400" dirty="0">
                <a:solidFill>
                  <a:srgbClr val="002060"/>
                </a:solidFill>
              </a:rPr>
              <a:t>in the same way by all Team Members</a:t>
            </a:r>
            <a:r>
              <a:rPr lang="en-US" sz="2400" dirty="0" smtClean="0">
                <a:solidFill>
                  <a:srgbClr val="002060"/>
                </a:solidFill>
              </a:rPr>
              <a:t>.</a:t>
            </a:r>
          </a:p>
          <a:p>
            <a:endParaRPr lang="en-US" sz="2400" dirty="0">
              <a:solidFill>
                <a:srgbClr val="002060"/>
              </a:solidFill>
            </a:endParaRPr>
          </a:p>
          <a:p>
            <a:r>
              <a:rPr lang="en-US" sz="2400" dirty="0" smtClean="0">
                <a:solidFill>
                  <a:srgbClr val="002060"/>
                </a:solidFill>
              </a:rPr>
              <a:t>The language is used in all communications and it becomes the Naming Convention for all code development.</a:t>
            </a:r>
            <a:endParaRPr lang="en-US" sz="2400" dirty="0">
              <a:solidFill>
                <a:srgbClr val="002060"/>
              </a:solidFill>
            </a:endParaRPr>
          </a:p>
        </p:txBody>
      </p:sp>
      <p:sp>
        <p:nvSpPr>
          <p:cNvPr id="6" name="Rectangle 5"/>
          <p:cNvSpPr/>
          <p:nvPr/>
        </p:nvSpPr>
        <p:spPr>
          <a:xfrm>
            <a:off x="152400" y="881718"/>
            <a:ext cx="8884442"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Ubiquitous </a:t>
            </a:r>
            <a:r>
              <a:rPr lang="en-US" sz="3000" b="1" dirty="0" smtClean="0">
                <a:solidFill>
                  <a:srgbClr val="002060"/>
                </a:solidFill>
                <a:effectLst>
                  <a:outerShdw blurRad="38100" dist="38100" dir="2700000" algn="tl">
                    <a:srgbClr val="000000">
                      <a:alpha val="43137"/>
                    </a:srgbClr>
                  </a:outerShdw>
                </a:effectLst>
              </a:rPr>
              <a:t>Language: </a:t>
            </a:r>
            <a:r>
              <a:rPr lang="en-US" sz="3000" b="1" i="1" dirty="0" smtClean="0">
                <a:solidFill>
                  <a:srgbClr val="002060"/>
                </a:solidFill>
                <a:effectLst>
                  <a:outerShdw blurRad="38100" dist="38100" dir="2700000" algn="tl">
                    <a:srgbClr val="000000">
                      <a:alpha val="43137"/>
                    </a:srgbClr>
                  </a:outerShdw>
                </a:effectLst>
              </a:rPr>
              <a:t>A Lexicon of Business Terms</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127661" y="5536169"/>
            <a:ext cx="8930932" cy="830997"/>
          </a:xfrm>
          <a:prstGeom prst="rect">
            <a:avLst/>
          </a:prstGeom>
        </p:spPr>
        <p:txBody>
          <a:bodyPr wrap="square">
            <a:spAutoFit/>
          </a:bodyPr>
          <a:lstStyle/>
          <a:p>
            <a:pPr algn="ctr"/>
            <a:r>
              <a:rPr lang="en-US" sz="2400" dirty="0" smtClean="0">
                <a:solidFill>
                  <a:srgbClr val="002060"/>
                </a:solidFill>
              </a:rPr>
              <a:t>The </a:t>
            </a:r>
            <a:r>
              <a:rPr lang="en-US" sz="2400" dirty="0">
                <a:solidFill>
                  <a:srgbClr val="002060"/>
                </a:solidFill>
              </a:rPr>
              <a:t>lexicon is a "</a:t>
            </a:r>
            <a:r>
              <a:rPr lang="en-US" sz="2400" i="1" dirty="0">
                <a:solidFill>
                  <a:srgbClr val="002060"/>
                </a:solidFill>
              </a:rPr>
              <a:t>Living Dictionary</a:t>
            </a:r>
            <a:r>
              <a:rPr lang="en-US" sz="2400" dirty="0">
                <a:solidFill>
                  <a:srgbClr val="002060"/>
                </a:solidFill>
              </a:rPr>
              <a:t>" that must be </a:t>
            </a:r>
            <a:r>
              <a:rPr lang="en-US" sz="2400" dirty="0" smtClean="0">
                <a:solidFill>
                  <a:srgbClr val="002060"/>
                </a:solidFill>
              </a:rPr>
              <a:t>proactively </a:t>
            </a:r>
            <a:r>
              <a:rPr lang="en-US" sz="2400" dirty="0">
                <a:solidFill>
                  <a:srgbClr val="002060"/>
                </a:solidFill>
              </a:rPr>
              <a:t>managed throughout the entire Software Development Life Cycle.</a:t>
            </a:r>
          </a:p>
        </p:txBody>
      </p:sp>
      <p:pic>
        <p:nvPicPr>
          <p:cNvPr id="1027" name="Picture 3" descr="C:\Users\BHuett\Dropbox\WordPress\Templates\Images\Content\Blogs\FizzBuzz\Images\UL_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4828" y="1610381"/>
            <a:ext cx="4772025"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fade">
                                      <p:cBhvr>
                                        <p:cTn id="11" dur="750"/>
                                        <p:tgtEl>
                                          <p:spTgt spid="102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750" fill="hold"/>
                                        <p:tgtEl>
                                          <p:spTgt spid="8"/>
                                        </p:tgtEl>
                                        <p:attrNameLst>
                                          <p:attrName>ppt_w</p:attrName>
                                        </p:attrNameLst>
                                      </p:cBhvr>
                                      <p:tavLst>
                                        <p:tav tm="0">
                                          <p:val>
                                            <p:fltVal val="0"/>
                                          </p:val>
                                        </p:tav>
                                        <p:tav tm="100000">
                                          <p:val>
                                            <p:strVal val="#ppt_w"/>
                                          </p:val>
                                        </p:tav>
                                      </p:tavLst>
                                    </p:anim>
                                    <p:anim calcmode="lin" valueType="num">
                                      <p:cBhvr>
                                        <p:cTn id="16" dur="750" fill="hold"/>
                                        <p:tgtEl>
                                          <p:spTgt spid="8"/>
                                        </p:tgtEl>
                                        <p:attrNameLst>
                                          <p:attrName>ppt_h</p:attrName>
                                        </p:attrNameLst>
                                      </p:cBhvr>
                                      <p:tavLst>
                                        <p:tav tm="0">
                                          <p:val>
                                            <p:fltVal val="0"/>
                                          </p:val>
                                        </p:tav>
                                        <p:tav tm="100000">
                                          <p:val>
                                            <p:strVal val="#ppt_h"/>
                                          </p:val>
                                        </p:tav>
                                      </p:tavLst>
                                    </p:anim>
                                    <p:animEffect transition="in" filter="fade">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Why do we need a Ubiquitous </a:t>
            </a:r>
            <a:r>
              <a:rPr lang="en-US" b="1" dirty="0" smtClean="0"/>
              <a:t>Language?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2" y="1435716"/>
            <a:ext cx="4857724" cy="1938992"/>
          </a:xfrm>
          <a:prstGeom prst="rect">
            <a:avLst/>
          </a:prstGeom>
        </p:spPr>
        <p:txBody>
          <a:bodyPr wrap="square">
            <a:spAutoFit/>
          </a:bodyPr>
          <a:lstStyle/>
          <a:p>
            <a:r>
              <a:rPr lang="en-US" sz="2400" dirty="0">
                <a:solidFill>
                  <a:srgbClr val="002060"/>
                </a:solidFill>
              </a:rPr>
              <a:t>The Software Development process requires numerous human beings to become intimately involved for the project for the initiative to be successful</a:t>
            </a:r>
            <a:r>
              <a:rPr lang="en-US" sz="2400" dirty="0" smtClean="0">
                <a:solidFill>
                  <a:srgbClr val="002060"/>
                </a:solidFill>
              </a:rPr>
              <a:t>.</a:t>
            </a:r>
            <a:endParaRPr lang="en-US" sz="2400" dirty="0">
              <a:solidFill>
                <a:srgbClr val="002060"/>
              </a:solidFill>
            </a:endParaRPr>
          </a:p>
        </p:txBody>
      </p:sp>
      <p:sp>
        <p:nvSpPr>
          <p:cNvPr id="6" name="Rectangle 5"/>
          <p:cNvSpPr/>
          <p:nvPr/>
        </p:nvSpPr>
        <p:spPr>
          <a:xfrm>
            <a:off x="152400" y="881718"/>
            <a:ext cx="8884442"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Ubiquitous </a:t>
            </a:r>
            <a:r>
              <a:rPr lang="en-US" sz="3000" b="1" dirty="0" smtClean="0">
                <a:solidFill>
                  <a:srgbClr val="002060"/>
                </a:solidFill>
                <a:effectLst>
                  <a:outerShdw blurRad="38100" dist="38100" dir="2700000" algn="tl">
                    <a:srgbClr val="000000">
                      <a:alpha val="43137"/>
                    </a:srgbClr>
                  </a:outerShdw>
                </a:effectLst>
              </a:rPr>
              <a:t>Language in Software Development</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46201" y="5446016"/>
            <a:ext cx="9084919" cy="830997"/>
          </a:xfrm>
          <a:prstGeom prst="rect">
            <a:avLst/>
          </a:prstGeom>
        </p:spPr>
        <p:txBody>
          <a:bodyPr wrap="square">
            <a:spAutoFit/>
          </a:bodyPr>
          <a:lstStyle/>
          <a:p>
            <a:r>
              <a:rPr lang="en-US" sz="2400" b="1" dirty="0" smtClean="0">
                <a:solidFill>
                  <a:srgbClr val="002060"/>
                </a:solidFill>
              </a:rPr>
              <a:t>A </a:t>
            </a:r>
            <a:r>
              <a:rPr lang="en-US" sz="2400" b="1" dirty="0">
                <a:solidFill>
                  <a:srgbClr val="002060"/>
                </a:solidFill>
              </a:rPr>
              <a:t>misunderstanding of terms deemed as understood by the </a:t>
            </a:r>
            <a:r>
              <a:rPr lang="en-US" sz="2400" b="1" dirty="0" smtClean="0">
                <a:solidFill>
                  <a:srgbClr val="002060"/>
                </a:solidFill>
              </a:rPr>
              <a:t>teams </a:t>
            </a:r>
            <a:r>
              <a:rPr lang="en-US" sz="2400" b="1" dirty="0">
                <a:solidFill>
                  <a:srgbClr val="002060"/>
                </a:solidFill>
              </a:rPr>
              <a:t>can lead to complete failure of the Client’s </a:t>
            </a:r>
            <a:r>
              <a:rPr lang="en-US" sz="2400" b="1" dirty="0" smtClean="0">
                <a:solidFill>
                  <a:srgbClr val="002060"/>
                </a:solidFill>
              </a:rPr>
              <a:t>Business definition </a:t>
            </a:r>
            <a:r>
              <a:rPr lang="en-US" sz="2400" b="1" dirty="0">
                <a:solidFill>
                  <a:srgbClr val="002060"/>
                </a:solidFill>
              </a:rPr>
              <a:t>of success.</a:t>
            </a:r>
          </a:p>
        </p:txBody>
      </p:sp>
      <p:pic>
        <p:nvPicPr>
          <p:cNvPr id="2050" name="Picture 2" descr="C:\Users\BHuett\Dropbox\WordPress\Templates\Images\Content\Blogs\FizzBuzz\U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6959" y="2125145"/>
            <a:ext cx="3970252" cy="265500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5628" y="3438489"/>
            <a:ext cx="4857724" cy="1938992"/>
          </a:xfrm>
          <a:prstGeom prst="rect">
            <a:avLst/>
          </a:prstGeom>
        </p:spPr>
        <p:txBody>
          <a:bodyPr wrap="square">
            <a:spAutoFit/>
          </a:bodyPr>
          <a:lstStyle/>
          <a:p>
            <a:r>
              <a:rPr lang="en-US" sz="2400" dirty="0">
                <a:solidFill>
                  <a:srgbClr val="002060"/>
                </a:solidFill>
              </a:rPr>
              <a:t>Each member of the Business Group  and the Solution Provider’s team has a unique perspective of the project and the definition of any term that the member hears.</a:t>
            </a:r>
          </a:p>
        </p:txBody>
      </p:sp>
    </p:spTree>
    <p:extLst>
      <p:ext uri="{BB962C8B-B14F-4D97-AF65-F5344CB8AC3E}">
        <p14:creationId xmlns:p14="http://schemas.microsoft.com/office/powerpoint/2010/main" val="250053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750"/>
                                        <p:tgtEl>
                                          <p:spTgt spid="10"/>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750"/>
                                        <p:tgtEl>
                                          <p:spTgt spid="2050"/>
                                        </p:tgtEl>
                                      </p:cBhvr>
                                    </p:animEffect>
                                  </p:childTnLst>
                                </p:cTn>
                              </p:par>
                            </p:childTnLst>
                          </p:cTn>
                        </p:par>
                        <p:par>
                          <p:cTn id="16" fill="hold">
                            <p:stCondLst>
                              <p:cond delay="225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750" fill="hold"/>
                                        <p:tgtEl>
                                          <p:spTgt spid="8"/>
                                        </p:tgtEl>
                                        <p:attrNameLst>
                                          <p:attrName>ppt_w</p:attrName>
                                        </p:attrNameLst>
                                      </p:cBhvr>
                                      <p:tavLst>
                                        <p:tav tm="0">
                                          <p:val>
                                            <p:fltVal val="0"/>
                                          </p:val>
                                        </p:tav>
                                        <p:tav tm="100000">
                                          <p:val>
                                            <p:strVal val="#ppt_w"/>
                                          </p:val>
                                        </p:tav>
                                      </p:tavLst>
                                    </p:anim>
                                    <p:anim calcmode="lin" valueType="num">
                                      <p:cBhvr>
                                        <p:cTn id="20" dur="750" fill="hold"/>
                                        <p:tgtEl>
                                          <p:spTgt spid="8"/>
                                        </p:tgtEl>
                                        <p:attrNameLst>
                                          <p:attrName>ppt_h</p:attrName>
                                        </p:attrNameLst>
                                      </p:cBhvr>
                                      <p:tavLst>
                                        <p:tav tm="0">
                                          <p:val>
                                            <p:fltVal val="0"/>
                                          </p:val>
                                        </p:tav>
                                        <p:tav tm="100000">
                                          <p:val>
                                            <p:strVal val="#ppt_h"/>
                                          </p:val>
                                        </p:tav>
                                      </p:tavLst>
                                    </p:anim>
                                    <p:animEffect transition="in" filter="fade">
                                      <p:cBhvr>
                                        <p:cTn id="21"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How is the Ubiquitous Language Implemented?</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2" y="1306926"/>
            <a:ext cx="5337166" cy="3185487"/>
          </a:xfrm>
          <a:prstGeom prst="rect">
            <a:avLst/>
          </a:prstGeom>
        </p:spPr>
        <p:txBody>
          <a:bodyPr wrap="square">
            <a:spAutoFit/>
          </a:bodyPr>
          <a:lstStyle/>
          <a:p>
            <a:r>
              <a:rPr lang="en-US" sz="2400" dirty="0">
                <a:solidFill>
                  <a:srgbClr val="002060"/>
                </a:solidFill>
              </a:rPr>
              <a:t>The Lexicon </a:t>
            </a:r>
            <a:r>
              <a:rPr lang="en-US" sz="2400" dirty="0" smtClean="0">
                <a:solidFill>
                  <a:srgbClr val="002060"/>
                </a:solidFill>
              </a:rPr>
              <a:t>of Terms globally </a:t>
            </a:r>
            <a:r>
              <a:rPr lang="en-US" sz="2400" dirty="0">
                <a:solidFill>
                  <a:srgbClr val="002060"/>
                </a:solidFill>
              </a:rPr>
              <a:t>available to </a:t>
            </a:r>
            <a:r>
              <a:rPr lang="en-US" sz="2400" dirty="0" smtClean="0">
                <a:solidFill>
                  <a:srgbClr val="002060"/>
                </a:solidFill>
              </a:rPr>
              <a:t>all Agile Teams </a:t>
            </a:r>
            <a:r>
              <a:rPr lang="en-US" sz="2400" dirty="0">
                <a:solidFill>
                  <a:srgbClr val="002060"/>
                </a:solidFill>
              </a:rPr>
              <a:t>for reference and maintenance throughout the </a:t>
            </a:r>
            <a:r>
              <a:rPr lang="en-US" sz="2400" dirty="0" smtClean="0">
                <a:solidFill>
                  <a:srgbClr val="002060"/>
                </a:solidFill>
              </a:rPr>
              <a:t>life </a:t>
            </a:r>
            <a:r>
              <a:rPr lang="en-US" sz="2400" dirty="0">
                <a:solidFill>
                  <a:srgbClr val="002060"/>
                </a:solidFill>
              </a:rPr>
              <a:t>cycle of the Business initiative</a:t>
            </a:r>
            <a:r>
              <a:rPr lang="en-US" sz="2400" dirty="0" smtClean="0">
                <a:solidFill>
                  <a:srgbClr val="002060"/>
                </a:solidFill>
              </a:rPr>
              <a:t>.</a:t>
            </a:r>
          </a:p>
          <a:p>
            <a:endParaRPr lang="en-US" sz="900" dirty="0">
              <a:solidFill>
                <a:srgbClr val="002060"/>
              </a:solidFill>
            </a:endParaRPr>
          </a:p>
          <a:p>
            <a:r>
              <a:rPr lang="en-US" sz="2400" dirty="0" smtClean="0">
                <a:solidFill>
                  <a:srgbClr val="002060"/>
                </a:solidFill>
              </a:rPr>
              <a:t>All development naming conventions are driven by the Lexicon of Terms. Code Assemblies, Classes, Methods and Properties comply with the lexicon.</a:t>
            </a:r>
            <a:endParaRPr lang="en-US" sz="2400" dirty="0">
              <a:solidFill>
                <a:srgbClr val="002060"/>
              </a:solidFill>
            </a:endParaRPr>
          </a:p>
        </p:txBody>
      </p:sp>
      <p:sp>
        <p:nvSpPr>
          <p:cNvPr id="6" name="Rectangle 5"/>
          <p:cNvSpPr/>
          <p:nvPr/>
        </p:nvSpPr>
        <p:spPr>
          <a:xfrm>
            <a:off x="152400" y="740049"/>
            <a:ext cx="8884442"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Ubiquitous </a:t>
            </a:r>
            <a:r>
              <a:rPr lang="en-US" sz="3000" b="1" dirty="0" smtClean="0">
                <a:solidFill>
                  <a:srgbClr val="002060"/>
                </a:solidFill>
                <a:effectLst>
                  <a:outerShdw blurRad="38100" dist="38100" dir="2700000" algn="tl">
                    <a:srgbClr val="000000">
                      <a:alpha val="43137"/>
                    </a:srgbClr>
                  </a:outerShdw>
                </a:effectLst>
              </a:rPr>
              <a:t>Language Defines Development</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46201" y="5639201"/>
            <a:ext cx="9084919" cy="830997"/>
          </a:xfrm>
          <a:prstGeom prst="rect">
            <a:avLst/>
          </a:prstGeom>
        </p:spPr>
        <p:txBody>
          <a:bodyPr wrap="square">
            <a:spAutoFit/>
          </a:bodyPr>
          <a:lstStyle/>
          <a:p>
            <a:pPr algn="ctr"/>
            <a:r>
              <a:rPr lang="en-US" sz="2400" b="1" dirty="0">
                <a:solidFill>
                  <a:srgbClr val="002060"/>
                </a:solidFill>
              </a:rPr>
              <a:t>The terms are always driven by the Business Domain </a:t>
            </a:r>
            <a:r>
              <a:rPr lang="en-US" sz="2400" b="1" dirty="0" smtClean="0">
                <a:solidFill>
                  <a:srgbClr val="002060"/>
                </a:solidFill>
              </a:rPr>
              <a:t/>
            </a:r>
            <a:br>
              <a:rPr lang="en-US" sz="2400" b="1" dirty="0" smtClean="0">
                <a:solidFill>
                  <a:srgbClr val="002060"/>
                </a:solidFill>
              </a:rPr>
            </a:br>
            <a:r>
              <a:rPr lang="en-US" sz="2400" b="1" dirty="0" smtClean="0">
                <a:solidFill>
                  <a:srgbClr val="002060"/>
                </a:solidFill>
              </a:rPr>
              <a:t>requirements </a:t>
            </a:r>
            <a:r>
              <a:rPr lang="en-US" sz="2400" b="1" dirty="0">
                <a:solidFill>
                  <a:srgbClr val="002060"/>
                </a:solidFill>
              </a:rPr>
              <a:t>and augmented by the </a:t>
            </a:r>
            <a:r>
              <a:rPr lang="en-US" sz="2400" b="1" dirty="0" smtClean="0">
                <a:solidFill>
                  <a:srgbClr val="002060"/>
                </a:solidFill>
              </a:rPr>
              <a:t>Architecture</a:t>
            </a:r>
            <a:endParaRPr lang="en-US" sz="2400" b="1" dirty="0">
              <a:solidFill>
                <a:srgbClr val="002060"/>
              </a:solidFill>
            </a:endParaRPr>
          </a:p>
        </p:txBody>
      </p:sp>
      <p:sp>
        <p:nvSpPr>
          <p:cNvPr id="10" name="Rectangle 9"/>
          <p:cNvSpPr/>
          <p:nvPr/>
        </p:nvSpPr>
        <p:spPr>
          <a:xfrm>
            <a:off x="65627" y="4468809"/>
            <a:ext cx="8606407" cy="1200329"/>
          </a:xfrm>
          <a:prstGeom prst="rect">
            <a:avLst/>
          </a:prstGeom>
        </p:spPr>
        <p:txBody>
          <a:bodyPr wrap="square">
            <a:spAutoFit/>
          </a:bodyPr>
          <a:lstStyle/>
          <a:p>
            <a:r>
              <a:rPr lang="en-US" sz="2400" dirty="0">
                <a:solidFill>
                  <a:srgbClr val="002060"/>
                </a:solidFill>
              </a:rPr>
              <a:t>The Goal is to create the Dictionary of </a:t>
            </a:r>
            <a:r>
              <a:rPr lang="en-US" sz="2400" dirty="0" smtClean="0">
                <a:solidFill>
                  <a:srgbClr val="002060"/>
                </a:solidFill>
              </a:rPr>
              <a:t>Terms from </a:t>
            </a:r>
            <a:r>
              <a:rPr lang="en-US" sz="2400" dirty="0">
                <a:solidFill>
                  <a:srgbClr val="002060"/>
                </a:solidFill>
              </a:rPr>
              <a:t>translated words and </a:t>
            </a:r>
            <a:r>
              <a:rPr lang="en-US" sz="2400" dirty="0" smtClean="0">
                <a:solidFill>
                  <a:srgbClr val="002060"/>
                </a:solidFill>
              </a:rPr>
              <a:t>phrases that </a:t>
            </a:r>
            <a:r>
              <a:rPr lang="en-US" sz="2400" dirty="0">
                <a:solidFill>
                  <a:srgbClr val="002060"/>
                </a:solidFill>
              </a:rPr>
              <a:t>are refined in to a Ubiquitous </a:t>
            </a:r>
            <a:r>
              <a:rPr lang="en-US" sz="2400" dirty="0" smtClean="0">
                <a:solidFill>
                  <a:srgbClr val="002060"/>
                </a:solidFill>
              </a:rPr>
              <a:t>Language that all Business </a:t>
            </a:r>
            <a:r>
              <a:rPr lang="en-US" sz="2400" dirty="0">
                <a:solidFill>
                  <a:srgbClr val="002060"/>
                </a:solidFill>
              </a:rPr>
              <a:t>and Team </a:t>
            </a:r>
            <a:r>
              <a:rPr lang="en-US" sz="2400" dirty="0" smtClean="0">
                <a:solidFill>
                  <a:srgbClr val="002060"/>
                </a:solidFill>
              </a:rPr>
              <a:t>members agree </a:t>
            </a:r>
            <a:r>
              <a:rPr lang="en-US" sz="2400" dirty="0">
                <a:solidFill>
                  <a:srgbClr val="002060"/>
                </a:solidFill>
              </a:rPr>
              <a:t>upon </a:t>
            </a:r>
            <a:r>
              <a:rPr lang="en-US" sz="2400" dirty="0" smtClean="0">
                <a:solidFill>
                  <a:srgbClr val="002060"/>
                </a:solidFill>
              </a:rPr>
              <a:t>as common </a:t>
            </a:r>
            <a:r>
              <a:rPr lang="en-US" sz="2400" dirty="0">
                <a:solidFill>
                  <a:srgbClr val="002060"/>
                </a:solidFill>
              </a:rPr>
              <a:t>meanings</a:t>
            </a:r>
          </a:p>
        </p:txBody>
      </p:sp>
      <p:pic>
        <p:nvPicPr>
          <p:cNvPr id="3074" name="Picture 2" descr="C:\Users\BHuett\Dropbox\WordPress\Templates\Images\Content\Blogs\FizzBuzz\Jarg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6706" y="1384200"/>
            <a:ext cx="2782191" cy="3042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49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fade">
                                      <p:cBhvr>
                                        <p:cTn id="11" dur="750"/>
                                        <p:tgtEl>
                                          <p:spTgt spid="307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childTnLst>
                          </p:cTn>
                        </p:par>
                        <p:par>
                          <p:cTn id="16" fill="hold">
                            <p:stCondLst>
                              <p:cond delay="225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750" fill="hold"/>
                                        <p:tgtEl>
                                          <p:spTgt spid="8"/>
                                        </p:tgtEl>
                                        <p:attrNameLst>
                                          <p:attrName>ppt_w</p:attrName>
                                        </p:attrNameLst>
                                      </p:cBhvr>
                                      <p:tavLst>
                                        <p:tav tm="0">
                                          <p:val>
                                            <p:fltVal val="0"/>
                                          </p:val>
                                        </p:tav>
                                        <p:tav tm="100000">
                                          <p:val>
                                            <p:strVal val="#ppt_w"/>
                                          </p:val>
                                        </p:tav>
                                      </p:tavLst>
                                    </p:anim>
                                    <p:anim calcmode="lin" valueType="num">
                                      <p:cBhvr>
                                        <p:cTn id="20" dur="750" fill="hold"/>
                                        <p:tgtEl>
                                          <p:spTgt spid="8"/>
                                        </p:tgtEl>
                                        <p:attrNameLst>
                                          <p:attrName>ppt_h</p:attrName>
                                        </p:attrNameLst>
                                      </p:cBhvr>
                                      <p:tavLst>
                                        <p:tav tm="0">
                                          <p:val>
                                            <p:fltVal val="0"/>
                                          </p:val>
                                        </p:tav>
                                        <p:tav tm="100000">
                                          <p:val>
                                            <p:strVal val="#ppt_h"/>
                                          </p:val>
                                        </p:tav>
                                      </p:tavLst>
                                    </p:anim>
                                    <p:animEffect transition="in" filter="fade">
                                      <p:cBhvr>
                                        <p:cTn id="21"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are Ubiquitous Language Change Requests?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1371321"/>
            <a:ext cx="8827341" cy="830997"/>
          </a:xfrm>
          <a:prstGeom prst="rect">
            <a:avLst/>
          </a:prstGeom>
        </p:spPr>
        <p:txBody>
          <a:bodyPr wrap="square">
            <a:spAutoFit/>
          </a:bodyPr>
          <a:lstStyle/>
          <a:p>
            <a:r>
              <a:rPr lang="en-US" sz="2400" dirty="0" smtClean="0">
                <a:solidFill>
                  <a:srgbClr val="002060"/>
                </a:solidFill>
              </a:rPr>
              <a:t>The </a:t>
            </a:r>
            <a:r>
              <a:rPr lang="en-US" sz="2400" dirty="0">
                <a:solidFill>
                  <a:srgbClr val="002060"/>
                </a:solidFill>
              </a:rPr>
              <a:t>successful management of the Ubiquitous Language's lexicon of terms must implement the following requirements on a daily </a:t>
            </a:r>
            <a:r>
              <a:rPr lang="en-US" sz="2400" dirty="0" smtClean="0">
                <a:solidFill>
                  <a:srgbClr val="002060"/>
                </a:solidFill>
              </a:rPr>
              <a:t>basis:</a:t>
            </a:r>
            <a:endParaRPr lang="en-US" sz="2400" dirty="0">
              <a:solidFill>
                <a:srgbClr val="002060"/>
              </a:solidFill>
            </a:endParaRPr>
          </a:p>
        </p:txBody>
      </p:sp>
      <p:sp>
        <p:nvSpPr>
          <p:cNvPr id="6" name="Rectangle 5"/>
          <p:cNvSpPr/>
          <p:nvPr/>
        </p:nvSpPr>
        <p:spPr>
          <a:xfrm>
            <a:off x="152400" y="817323"/>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Changes to the Lexicon of Terms</a:t>
            </a:r>
            <a:endParaRPr lang="en-US" sz="3000" b="1" i="1" dirty="0">
              <a:solidFill>
                <a:srgbClr val="002060"/>
              </a:solidFill>
              <a:effectLst>
                <a:outerShdw blurRad="38100" dist="38100" dir="2700000" algn="tl">
                  <a:srgbClr val="000000">
                    <a:alpha val="43137"/>
                  </a:srgbClr>
                </a:outerShdw>
              </a:effectLst>
            </a:endParaRPr>
          </a:p>
        </p:txBody>
      </p:sp>
      <p:sp>
        <p:nvSpPr>
          <p:cNvPr id="3" name="Rectangle 2"/>
          <p:cNvSpPr/>
          <p:nvPr/>
        </p:nvSpPr>
        <p:spPr>
          <a:xfrm>
            <a:off x="47877" y="2318228"/>
            <a:ext cx="4572000" cy="4216539"/>
          </a:xfrm>
          <a:prstGeom prst="rect">
            <a:avLst/>
          </a:prstGeom>
        </p:spPr>
        <p:txBody>
          <a:bodyPr>
            <a:spAutoFit/>
          </a:bodyPr>
          <a:lstStyle/>
          <a:p>
            <a:pPr marL="342900" indent="-342900">
              <a:buFont typeface="+mj-lt"/>
              <a:buAutoNum type="arabicPeriod"/>
            </a:pPr>
            <a:r>
              <a:rPr lang="en-US" sz="2400" dirty="0" smtClean="0">
                <a:solidFill>
                  <a:srgbClr val="002060"/>
                </a:solidFill>
              </a:rPr>
              <a:t>Deemed </a:t>
            </a:r>
            <a:r>
              <a:rPr lang="en-US" sz="2400" dirty="0">
                <a:solidFill>
                  <a:srgbClr val="002060"/>
                </a:solidFill>
              </a:rPr>
              <a:t>important and mandated by the highest level of </a:t>
            </a:r>
            <a:r>
              <a:rPr lang="en-US" sz="2400" dirty="0" smtClean="0">
                <a:solidFill>
                  <a:srgbClr val="002060"/>
                </a:solidFill>
              </a:rPr>
              <a:t>management</a:t>
            </a:r>
          </a:p>
          <a:p>
            <a:pPr marL="342900" indent="-342900">
              <a:buFont typeface="+mj-lt"/>
              <a:buAutoNum type="arabicPeriod"/>
            </a:pPr>
            <a:r>
              <a:rPr lang="en-US" sz="2400" dirty="0" smtClean="0">
                <a:solidFill>
                  <a:srgbClr val="002060"/>
                </a:solidFill>
              </a:rPr>
              <a:t>A </a:t>
            </a:r>
            <a:r>
              <a:rPr lang="en-US" sz="2400" dirty="0">
                <a:solidFill>
                  <a:srgbClr val="002060"/>
                </a:solidFill>
              </a:rPr>
              <a:t>dedicated  lexicon management resource, the Lexicon Master, must be assigned to the </a:t>
            </a:r>
            <a:r>
              <a:rPr lang="en-US" sz="2400" dirty="0" smtClean="0">
                <a:solidFill>
                  <a:srgbClr val="002060"/>
                </a:solidFill>
              </a:rPr>
              <a:t>initiative</a:t>
            </a:r>
          </a:p>
          <a:p>
            <a:pPr marL="342900" indent="-342900">
              <a:buFont typeface="+mj-lt"/>
              <a:buAutoNum type="arabicPeriod"/>
            </a:pPr>
            <a:r>
              <a:rPr lang="en-US" sz="2400" dirty="0" smtClean="0">
                <a:solidFill>
                  <a:srgbClr val="002060"/>
                </a:solidFill>
              </a:rPr>
              <a:t>The </a:t>
            </a:r>
            <a:r>
              <a:rPr lang="en-US" sz="2400" dirty="0">
                <a:solidFill>
                  <a:srgbClr val="002060"/>
                </a:solidFill>
              </a:rPr>
              <a:t>Lexicon Master must be held accountable for the accuracy of the current state of the Lexicon's </a:t>
            </a:r>
            <a:r>
              <a:rPr lang="en-US" sz="2400" dirty="0" smtClean="0">
                <a:solidFill>
                  <a:srgbClr val="002060"/>
                </a:solidFill>
              </a:rPr>
              <a:t>definitions</a:t>
            </a:r>
            <a:endParaRPr lang="en-US" sz="2400" dirty="0">
              <a:solidFill>
                <a:srgbClr val="002060"/>
              </a:solidFill>
            </a:endParaRPr>
          </a:p>
        </p:txBody>
      </p:sp>
      <p:sp>
        <p:nvSpPr>
          <p:cNvPr id="8" name="Rectangle 7"/>
          <p:cNvSpPr/>
          <p:nvPr/>
        </p:nvSpPr>
        <p:spPr>
          <a:xfrm>
            <a:off x="4507607" y="2313965"/>
            <a:ext cx="4572000" cy="3785652"/>
          </a:xfrm>
          <a:prstGeom prst="rect">
            <a:avLst/>
          </a:prstGeom>
        </p:spPr>
        <p:txBody>
          <a:bodyPr>
            <a:spAutoFit/>
          </a:bodyPr>
          <a:lstStyle/>
          <a:p>
            <a:pPr marL="342900" indent="-342900">
              <a:buFont typeface="+mj-lt"/>
              <a:buAutoNum type="arabicPeriod" startAt="4"/>
            </a:pPr>
            <a:r>
              <a:rPr lang="en-US" sz="2400" dirty="0" smtClean="0">
                <a:solidFill>
                  <a:srgbClr val="002060"/>
                </a:solidFill>
              </a:rPr>
              <a:t>A </a:t>
            </a:r>
            <a:r>
              <a:rPr lang="en-US" sz="2400" dirty="0">
                <a:solidFill>
                  <a:srgbClr val="002060"/>
                </a:solidFill>
              </a:rPr>
              <a:t>manageable Change Management process must be </a:t>
            </a:r>
            <a:r>
              <a:rPr lang="en-US" sz="2400" dirty="0" smtClean="0">
                <a:solidFill>
                  <a:srgbClr val="002060"/>
                </a:solidFill>
              </a:rPr>
              <a:t>enforced</a:t>
            </a:r>
          </a:p>
          <a:p>
            <a:pPr marL="342900" indent="-342900">
              <a:buFont typeface="+mj-lt"/>
              <a:buAutoNum type="arabicPeriod" startAt="4"/>
            </a:pPr>
            <a:r>
              <a:rPr lang="en-US" sz="2400" dirty="0" smtClean="0">
                <a:solidFill>
                  <a:srgbClr val="002060"/>
                </a:solidFill>
              </a:rPr>
              <a:t>A </a:t>
            </a:r>
            <a:r>
              <a:rPr lang="en-US" sz="2400" dirty="0">
                <a:solidFill>
                  <a:srgbClr val="002060"/>
                </a:solidFill>
              </a:rPr>
              <a:t>Change Request approval process must be in-place to ensure changes add real value to the </a:t>
            </a:r>
            <a:r>
              <a:rPr lang="en-US" sz="2400" dirty="0" smtClean="0">
                <a:solidFill>
                  <a:srgbClr val="002060"/>
                </a:solidFill>
              </a:rPr>
              <a:t>project</a:t>
            </a:r>
          </a:p>
          <a:p>
            <a:pPr marL="342900" indent="-342900">
              <a:buFont typeface="+mj-lt"/>
              <a:buAutoNum type="arabicPeriod" startAt="4"/>
            </a:pPr>
            <a:r>
              <a:rPr lang="en-US" sz="2400" dirty="0" smtClean="0">
                <a:solidFill>
                  <a:srgbClr val="002060"/>
                </a:solidFill>
              </a:rPr>
              <a:t>The </a:t>
            </a:r>
            <a:r>
              <a:rPr lang="en-US" sz="2400" dirty="0">
                <a:solidFill>
                  <a:srgbClr val="002060"/>
                </a:solidFill>
              </a:rPr>
              <a:t>impact of the changes to the Lexicon must be completed through a due diligence process</a:t>
            </a:r>
          </a:p>
        </p:txBody>
      </p:sp>
    </p:spTree>
    <p:extLst>
      <p:ext uri="{BB962C8B-B14F-4D97-AF65-F5344CB8AC3E}">
        <p14:creationId xmlns:p14="http://schemas.microsoft.com/office/powerpoint/2010/main" val="155896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How is the Ubiquitous Language Managed?</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59081" y="1229436"/>
            <a:ext cx="8827341" cy="1569660"/>
          </a:xfrm>
          <a:prstGeom prst="rect">
            <a:avLst/>
          </a:prstGeom>
        </p:spPr>
        <p:txBody>
          <a:bodyPr wrap="square">
            <a:spAutoFit/>
          </a:bodyPr>
          <a:lstStyle/>
          <a:p>
            <a:r>
              <a:rPr lang="en-US" sz="2400" dirty="0" smtClean="0">
                <a:solidFill>
                  <a:srgbClr val="002060"/>
                </a:solidFill>
              </a:rPr>
              <a:t>The role of the Lexicon Master ensures that new terms are added to the lexicon. Any changes to established terms must go through a certification process to manage the cost of refactoring the code base to the new Domain definition.</a:t>
            </a:r>
          </a:p>
        </p:txBody>
      </p:sp>
      <p:sp>
        <p:nvSpPr>
          <p:cNvPr id="6" name="Rectangle 5"/>
          <p:cNvSpPr/>
          <p:nvPr/>
        </p:nvSpPr>
        <p:spPr>
          <a:xfrm>
            <a:off x="152400" y="740049"/>
            <a:ext cx="8884442"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a:t>
            </a:r>
            <a:r>
              <a:rPr lang="en-US" sz="3000" b="1" dirty="0" smtClean="0">
                <a:solidFill>
                  <a:srgbClr val="002060"/>
                </a:solidFill>
                <a:effectLst>
                  <a:outerShdw blurRad="38100" dist="38100" dir="2700000" algn="tl">
                    <a:srgbClr val="000000">
                      <a:alpha val="43137"/>
                    </a:srgbClr>
                  </a:outerShdw>
                </a:effectLst>
              </a:rPr>
              <a:t>Lexicon Master</a:t>
            </a:r>
            <a:endParaRPr lang="en-US" sz="3000" b="1" i="1" dirty="0">
              <a:solidFill>
                <a:srgbClr val="002060"/>
              </a:solidFill>
              <a:effectLst>
                <a:outerShdw blurRad="38100" dist="38100" dir="2700000" algn="tl">
                  <a:srgbClr val="000000">
                    <a:alpha val="43137"/>
                  </a:srgbClr>
                </a:outerShdw>
              </a:effectLst>
            </a:endParaRPr>
          </a:p>
        </p:txBody>
      </p:sp>
      <p:pic>
        <p:nvPicPr>
          <p:cNvPr id="4098" name="Picture 2" descr="C:\Users\BHuett\Dropbox\WordPress\Templates\Images\Content\Blogs\LawsOfProjectMotion\Moti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7873" y="2785964"/>
            <a:ext cx="3590915" cy="255314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5584506"/>
            <a:ext cx="8827341" cy="830997"/>
          </a:xfrm>
          <a:prstGeom prst="rect">
            <a:avLst/>
          </a:prstGeom>
        </p:spPr>
        <p:txBody>
          <a:bodyPr wrap="square">
            <a:spAutoFit/>
          </a:bodyPr>
          <a:lstStyle/>
          <a:p>
            <a:pPr algn="ctr"/>
            <a:r>
              <a:rPr lang="en-US" sz="2400" b="1" i="1" dirty="0" smtClean="0">
                <a:solidFill>
                  <a:srgbClr val="002060"/>
                </a:solidFill>
              </a:rPr>
              <a:t>Any Change to the Lexicon of Terms Triggers Refactor </a:t>
            </a:r>
            <a:br>
              <a:rPr lang="en-US" sz="2400" b="1" i="1" dirty="0" smtClean="0">
                <a:solidFill>
                  <a:srgbClr val="002060"/>
                </a:solidFill>
              </a:rPr>
            </a:br>
            <a:r>
              <a:rPr lang="en-US" sz="2400" b="1" i="1" dirty="0" smtClean="0">
                <a:solidFill>
                  <a:srgbClr val="002060"/>
                </a:solidFill>
              </a:rPr>
              <a:t>Tasks within the Domain Model’s Code Base to Reflect the Change </a:t>
            </a:r>
          </a:p>
        </p:txBody>
      </p:sp>
      <p:sp>
        <p:nvSpPr>
          <p:cNvPr id="12" name="Rectangle 11"/>
          <p:cNvSpPr/>
          <p:nvPr/>
        </p:nvSpPr>
        <p:spPr>
          <a:xfrm>
            <a:off x="67161" y="2832464"/>
            <a:ext cx="4807056" cy="2839239"/>
          </a:xfrm>
          <a:prstGeom prst="rect">
            <a:avLst/>
          </a:prstGeom>
        </p:spPr>
        <p:txBody>
          <a:bodyPr wrap="square">
            <a:spAutoFit/>
          </a:bodyPr>
          <a:lstStyle/>
          <a:p>
            <a:r>
              <a:rPr lang="en-US" sz="2400" dirty="0" smtClean="0">
                <a:solidFill>
                  <a:srgbClr val="002060"/>
                </a:solidFill>
              </a:rPr>
              <a:t>The </a:t>
            </a:r>
            <a:r>
              <a:rPr lang="en-US" sz="2400" dirty="0">
                <a:solidFill>
                  <a:srgbClr val="002060"/>
                </a:solidFill>
              </a:rPr>
              <a:t>successful management of the Ubiquitous Language's lexicon of terms must implement the following requirements on a daily basis</a:t>
            </a:r>
            <a:r>
              <a:rPr lang="en-US" sz="2400" dirty="0" smtClean="0">
                <a:solidFill>
                  <a:srgbClr val="002060"/>
                </a:solidFill>
              </a:rPr>
              <a:t>.</a:t>
            </a:r>
            <a:br>
              <a:rPr lang="en-US" sz="2400" dirty="0" smtClean="0">
                <a:solidFill>
                  <a:srgbClr val="002060"/>
                </a:solidFill>
              </a:rPr>
            </a:br>
            <a:r>
              <a:rPr lang="en-US" sz="800" dirty="0" smtClean="0">
                <a:solidFill>
                  <a:srgbClr val="002060"/>
                </a:solidFill>
              </a:rPr>
              <a:t/>
            </a:r>
            <a:br>
              <a:rPr lang="en-US" sz="800" dirty="0" smtClean="0">
                <a:solidFill>
                  <a:srgbClr val="002060"/>
                </a:solidFill>
              </a:rPr>
            </a:br>
            <a:r>
              <a:rPr lang="en-US" sz="2400" dirty="0" smtClean="0">
                <a:solidFill>
                  <a:srgbClr val="002060"/>
                </a:solidFill>
              </a:rPr>
              <a:t>Changes in the Ubiquitous Language ripple through all of the Agile Processes.</a:t>
            </a:r>
            <a:endParaRPr lang="en-US" sz="2400" dirty="0">
              <a:solidFill>
                <a:srgbClr val="002060"/>
              </a:solidFill>
            </a:endParaRPr>
          </a:p>
        </p:txBody>
      </p:sp>
    </p:spTree>
    <p:extLst>
      <p:ext uri="{BB962C8B-B14F-4D97-AF65-F5344CB8AC3E}">
        <p14:creationId xmlns:p14="http://schemas.microsoft.com/office/powerpoint/2010/main" val="18071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750"/>
                                        <p:tgtEl>
                                          <p:spTgt spid="12"/>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750"/>
                                        <p:tgtEl>
                                          <p:spTgt spid="4098"/>
                                        </p:tgtEl>
                                      </p:cBhvr>
                                    </p:animEffect>
                                  </p:childTnLst>
                                </p:cTn>
                              </p:par>
                            </p:childTnLst>
                          </p:cTn>
                        </p:par>
                        <p:par>
                          <p:cTn id="16" fill="hold">
                            <p:stCondLst>
                              <p:cond delay="225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Effect transition="in" filter="fade">
                                      <p:cBhvr>
                                        <p:cTn id="21"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How are the Ubiquitous Language Changes Detected?</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136571" y="1229436"/>
            <a:ext cx="8900271" cy="1708160"/>
          </a:xfrm>
          <a:prstGeom prst="rect">
            <a:avLst/>
          </a:prstGeom>
        </p:spPr>
        <p:txBody>
          <a:bodyPr wrap="square">
            <a:spAutoFit/>
          </a:bodyPr>
          <a:lstStyle/>
          <a:p>
            <a:r>
              <a:rPr lang="en-US" sz="2400" dirty="0">
                <a:solidFill>
                  <a:srgbClr val="002060"/>
                </a:solidFill>
              </a:rPr>
              <a:t>The Lexicon Master should monitor </a:t>
            </a:r>
            <a:r>
              <a:rPr lang="en-US" sz="2400" dirty="0" smtClean="0">
                <a:solidFill>
                  <a:srgbClr val="002060"/>
                </a:solidFill>
              </a:rPr>
              <a:t>a dedicated </a:t>
            </a:r>
            <a:r>
              <a:rPr lang="en-US" sz="2400" dirty="0">
                <a:solidFill>
                  <a:srgbClr val="002060"/>
                </a:solidFill>
              </a:rPr>
              <a:t>email address and scan </a:t>
            </a:r>
            <a:r>
              <a:rPr lang="en-US" sz="2400" dirty="0" smtClean="0">
                <a:solidFill>
                  <a:srgbClr val="002060"/>
                </a:solidFill>
              </a:rPr>
              <a:t>emails </a:t>
            </a:r>
            <a:r>
              <a:rPr lang="en-US" sz="2400" dirty="0">
                <a:solidFill>
                  <a:srgbClr val="002060"/>
                </a:solidFill>
              </a:rPr>
              <a:t>for new unknown </a:t>
            </a:r>
            <a:r>
              <a:rPr lang="en-US" sz="2400" dirty="0" smtClean="0">
                <a:solidFill>
                  <a:srgbClr val="002060"/>
                </a:solidFill>
              </a:rPr>
              <a:t>terms not already in </a:t>
            </a:r>
            <a:r>
              <a:rPr lang="en-US" sz="2400" dirty="0">
                <a:solidFill>
                  <a:srgbClr val="002060"/>
                </a:solidFill>
              </a:rPr>
              <a:t>the lexicon.</a:t>
            </a:r>
          </a:p>
          <a:p>
            <a:endParaRPr lang="en-US" sz="900" dirty="0">
              <a:solidFill>
                <a:srgbClr val="002060"/>
              </a:solidFill>
            </a:endParaRPr>
          </a:p>
          <a:p>
            <a:r>
              <a:rPr lang="en-US" sz="2400" dirty="0">
                <a:solidFill>
                  <a:srgbClr val="002060"/>
                </a:solidFill>
              </a:rPr>
              <a:t>The change management process should be initiated for any discrepancies detected.</a:t>
            </a:r>
            <a:endParaRPr lang="en-US" sz="2400" dirty="0" smtClean="0">
              <a:solidFill>
                <a:srgbClr val="002060"/>
              </a:solidFill>
            </a:endParaRPr>
          </a:p>
        </p:txBody>
      </p:sp>
      <p:sp>
        <p:nvSpPr>
          <p:cNvPr id="6" name="Rectangle 5"/>
          <p:cNvSpPr/>
          <p:nvPr/>
        </p:nvSpPr>
        <p:spPr>
          <a:xfrm>
            <a:off x="152400" y="740049"/>
            <a:ext cx="8884442"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a:t>
            </a:r>
            <a:r>
              <a:rPr lang="en-US" sz="3000" b="1" dirty="0" smtClean="0">
                <a:solidFill>
                  <a:srgbClr val="002060"/>
                </a:solidFill>
                <a:effectLst>
                  <a:outerShdw blurRad="38100" dist="38100" dir="2700000" algn="tl">
                    <a:srgbClr val="000000">
                      <a:alpha val="43137"/>
                    </a:srgbClr>
                  </a:outerShdw>
                </a:effectLst>
              </a:rPr>
              <a:t>Lexicon Master’s Dedicated Email Address</a:t>
            </a:r>
            <a:endParaRPr lang="en-US" sz="3000" b="1" i="1" dirty="0">
              <a:solidFill>
                <a:srgbClr val="002060"/>
              </a:solidFill>
              <a:effectLst>
                <a:outerShdw blurRad="38100" dist="38100" dir="2700000" algn="tl">
                  <a:srgbClr val="000000">
                    <a:alpha val="43137"/>
                  </a:srgbClr>
                </a:outerShdw>
              </a:effectLst>
            </a:endParaRPr>
          </a:p>
        </p:txBody>
      </p:sp>
      <p:sp>
        <p:nvSpPr>
          <p:cNvPr id="11" name="Rectangle 10"/>
          <p:cNvSpPr/>
          <p:nvPr/>
        </p:nvSpPr>
        <p:spPr>
          <a:xfrm>
            <a:off x="152400" y="5638749"/>
            <a:ext cx="8827341" cy="830997"/>
          </a:xfrm>
          <a:prstGeom prst="rect">
            <a:avLst/>
          </a:prstGeom>
        </p:spPr>
        <p:txBody>
          <a:bodyPr wrap="square">
            <a:spAutoFit/>
          </a:bodyPr>
          <a:lstStyle/>
          <a:p>
            <a:pPr algn="ctr"/>
            <a:r>
              <a:rPr lang="en-US" sz="2400" b="1" i="1" dirty="0" smtClean="0">
                <a:solidFill>
                  <a:srgbClr val="002060"/>
                </a:solidFill>
              </a:rPr>
              <a:t>All Team Members have the Responsibility to Inform the Lexicon Master of New Terms or Ambiguities to an Existing Term </a:t>
            </a:r>
          </a:p>
        </p:txBody>
      </p:sp>
      <p:sp>
        <p:nvSpPr>
          <p:cNvPr id="12" name="Rectangle 11"/>
          <p:cNvSpPr/>
          <p:nvPr/>
        </p:nvSpPr>
        <p:spPr>
          <a:xfrm>
            <a:off x="3476721" y="2778221"/>
            <a:ext cx="5535476" cy="2870016"/>
          </a:xfrm>
          <a:prstGeom prst="rect">
            <a:avLst/>
          </a:prstGeom>
        </p:spPr>
        <p:txBody>
          <a:bodyPr wrap="square">
            <a:spAutoFit/>
          </a:bodyPr>
          <a:lstStyle/>
          <a:p>
            <a:r>
              <a:rPr lang="en-US" b="1" dirty="0" smtClean="0">
                <a:solidFill>
                  <a:srgbClr val="002060"/>
                </a:solidFill>
              </a:rPr>
              <a:t>Thoughts about scanning numerous emails:</a:t>
            </a:r>
            <a:br>
              <a:rPr lang="en-US" b="1" dirty="0" smtClean="0">
                <a:solidFill>
                  <a:srgbClr val="002060"/>
                </a:solidFill>
              </a:rPr>
            </a:br>
            <a:endParaRPr lang="en-US" sz="800" b="1" dirty="0" smtClean="0">
              <a:solidFill>
                <a:srgbClr val="002060"/>
              </a:solidFill>
            </a:endParaRPr>
          </a:p>
          <a:p>
            <a:pPr marL="342900" indent="-342900">
              <a:buFont typeface="+mj-lt"/>
              <a:buAutoNum type="arabicPeriod"/>
            </a:pPr>
            <a:r>
              <a:rPr lang="en-US" sz="1600" dirty="0" smtClean="0">
                <a:solidFill>
                  <a:srgbClr val="002060"/>
                </a:solidFill>
              </a:rPr>
              <a:t>Absolute </a:t>
            </a:r>
            <a:r>
              <a:rPr lang="en-US" sz="1600" dirty="0">
                <a:solidFill>
                  <a:srgbClr val="002060"/>
                </a:solidFill>
              </a:rPr>
              <a:t>knowledge of the terms is not required just an awareness that a perceived missing term </a:t>
            </a:r>
            <a:r>
              <a:rPr lang="en-US" sz="1600" dirty="0" smtClean="0">
                <a:solidFill>
                  <a:srgbClr val="002060"/>
                </a:solidFill>
              </a:rPr>
              <a:t>exists.</a:t>
            </a:r>
            <a:r>
              <a:rPr lang="en-US" sz="1400" dirty="0" smtClean="0">
                <a:solidFill>
                  <a:srgbClr val="002060"/>
                </a:solidFill>
              </a:rPr>
              <a:t/>
            </a:r>
            <a:br>
              <a:rPr lang="en-US" sz="1400" dirty="0" smtClean="0">
                <a:solidFill>
                  <a:srgbClr val="002060"/>
                </a:solidFill>
              </a:rPr>
            </a:br>
            <a:endParaRPr lang="en-US" sz="800" dirty="0" smtClean="0">
              <a:solidFill>
                <a:srgbClr val="002060"/>
              </a:solidFill>
            </a:endParaRPr>
          </a:p>
          <a:p>
            <a:pPr marL="342900" indent="-342900">
              <a:buFont typeface="+mj-lt"/>
              <a:buAutoNum type="arabicPeriod"/>
            </a:pPr>
            <a:r>
              <a:rPr lang="en-US" sz="1600" dirty="0" smtClean="0">
                <a:solidFill>
                  <a:srgbClr val="002060"/>
                </a:solidFill>
              </a:rPr>
              <a:t>The </a:t>
            </a:r>
            <a:r>
              <a:rPr lang="en-US" sz="1600" dirty="0">
                <a:solidFill>
                  <a:srgbClr val="002060"/>
                </a:solidFill>
              </a:rPr>
              <a:t>Instant Messaging tool should be used for validation of the term under </a:t>
            </a:r>
            <a:r>
              <a:rPr lang="en-US" sz="1600" dirty="0" smtClean="0">
                <a:solidFill>
                  <a:srgbClr val="002060"/>
                </a:solidFill>
              </a:rPr>
              <a:t>question.</a:t>
            </a:r>
            <a:r>
              <a:rPr lang="en-US" sz="1400" dirty="0" smtClean="0">
                <a:solidFill>
                  <a:srgbClr val="002060"/>
                </a:solidFill>
              </a:rPr>
              <a:t/>
            </a:r>
            <a:br>
              <a:rPr lang="en-US" sz="1400" dirty="0" smtClean="0">
                <a:solidFill>
                  <a:srgbClr val="002060"/>
                </a:solidFill>
              </a:rPr>
            </a:br>
            <a:endParaRPr lang="en-US" sz="800" dirty="0" smtClean="0">
              <a:solidFill>
                <a:srgbClr val="002060"/>
              </a:solidFill>
            </a:endParaRPr>
          </a:p>
          <a:p>
            <a:pPr marL="342900" indent="-342900">
              <a:buFont typeface="+mj-lt"/>
              <a:buAutoNum type="arabicPeriod"/>
            </a:pPr>
            <a:r>
              <a:rPr lang="en-US" sz="1600" dirty="0" smtClean="0">
                <a:solidFill>
                  <a:srgbClr val="002060"/>
                </a:solidFill>
              </a:rPr>
              <a:t>An </a:t>
            </a:r>
            <a:r>
              <a:rPr lang="en-US" sz="1600" dirty="0">
                <a:solidFill>
                  <a:srgbClr val="002060"/>
                </a:solidFill>
              </a:rPr>
              <a:t>assigned validation owner  leads the due diligence process for assessing the project </a:t>
            </a:r>
            <a:r>
              <a:rPr lang="en-US" sz="1600" dirty="0" smtClean="0">
                <a:solidFill>
                  <a:srgbClr val="002060"/>
                </a:solidFill>
              </a:rPr>
              <a:t>impact</a:t>
            </a:r>
            <a:r>
              <a:rPr lang="en-US" sz="1400" dirty="0" smtClean="0">
                <a:solidFill>
                  <a:srgbClr val="002060"/>
                </a:solidFill>
              </a:rPr>
              <a:t/>
            </a:r>
            <a:br>
              <a:rPr lang="en-US" sz="1400" dirty="0" smtClean="0">
                <a:solidFill>
                  <a:srgbClr val="002060"/>
                </a:solidFill>
              </a:rPr>
            </a:br>
            <a:endParaRPr lang="en-US" sz="800" dirty="0" smtClean="0">
              <a:solidFill>
                <a:srgbClr val="002060"/>
              </a:solidFill>
            </a:endParaRPr>
          </a:p>
          <a:p>
            <a:pPr marL="342900" indent="-342900">
              <a:buFont typeface="+mj-lt"/>
              <a:buAutoNum type="arabicPeriod"/>
            </a:pPr>
            <a:r>
              <a:rPr lang="en-US" sz="1600" dirty="0" smtClean="0">
                <a:solidFill>
                  <a:srgbClr val="002060"/>
                </a:solidFill>
              </a:rPr>
              <a:t>The </a:t>
            </a:r>
            <a:r>
              <a:rPr lang="en-US" sz="1600" dirty="0">
                <a:solidFill>
                  <a:srgbClr val="002060"/>
                </a:solidFill>
              </a:rPr>
              <a:t>Lexicon Master then updates the term and notifies the teams from the distribution lists</a:t>
            </a:r>
          </a:p>
        </p:txBody>
      </p:sp>
      <p:pic>
        <p:nvPicPr>
          <p:cNvPr id="5122" name="Picture 2" descr="C:\Users\BHuett\Dropbox\WordPress\Templates\Images\Content\Blogs\AgileSeries\Retrospective\RawImages\Retro_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85" y="3779978"/>
            <a:ext cx="3358934" cy="1171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63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fade">
                                      <p:cBhvr>
                                        <p:cTn id="11" dur="750"/>
                                        <p:tgtEl>
                                          <p:spTgt spid="5122"/>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750"/>
                                        <p:tgtEl>
                                          <p:spTgt spid="12"/>
                                        </p:tgtEl>
                                      </p:cBhvr>
                                    </p:animEffect>
                                  </p:childTnLst>
                                </p:cTn>
                              </p:par>
                            </p:childTnLst>
                          </p:cTn>
                        </p:par>
                        <p:par>
                          <p:cTn id="16" fill="hold">
                            <p:stCondLst>
                              <p:cond delay="225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Effect transition="in" filter="fade">
                                      <p:cBhvr>
                                        <p:cTn id="21"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In Conclusion: </a:t>
            </a:r>
            <a:r>
              <a:rPr lang="en-US" b="1" i="1" dirty="0"/>
              <a:t>T</a:t>
            </a:r>
            <a:r>
              <a:rPr lang="en-US" b="1" i="1" dirty="0" smtClean="0"/>
              <a:t>he Ubiquitous Language</a:t>
            </a:r>
            <a:endParaRPr lang="en-US" sz="800" b="1" i="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2" name="Rectangle 1"/>
          <p:cNvSpPr/>
          <p:nvPr/>
        </p:nvSpPr>
        <p:spPr>
          <a:xfrm>
            <a:off x="121073" y="1227820"/>
            <a:ext cx="8900271" cy="830997"/>
          </a:xfrm>
          <a:prstGeom prst="rect">
            <a:avLst/>
          </a:prstGeom>
        </p:spPr>
        <p:txBody>
          <a:bodyPr wrap="square">
            <a:spAutoFit/>
          </a:bodyPr>
          <a:lstStyle/>
          <a:p>
            <a:r>
              <a:rPr lang="en-US" sz="2400" dirty="0">
                <a:solidFill>
                  <a:srgbClr val="002060"/>
                </a:solidFill>
              </a:rPr>
              <a:t>Most aspects of Technology solutions, using modern practices such as Object Oriented Programming, are based on the real world</a:t>
            </a:r>
            <a:r>
              <a:rPr lang="en-US" sz="2400" dirty="0" smtClean="0">
                <a:solidFill>
                  <a:srgbClr val="002060"/>
                </a:solidFill>
              </a:rPr>
              <a:t>.</a:t>
            </a:r>
            <a:endParaRPr lang="en-US" sz="2400" dirty="0">
              <a:solidFill>
                <a:srgbClr val="002060"/>
              </a:solidFill>
            </a:endParaRPr>
          </a:p>
        </p:txBody>
      </p:sp>
      <p:sp>
        <p:nvSpPr>
          <p:cNvPr id="6" name="Rectangle 5"/>
          <p:cNvSpPr/>
          <p:nvPr/>
        </p:nvSpPr>
        <p:spPr>
          <a:xfrm>
            <a:off x="152400" y="740049"/>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Why Most Software Projects are Less than Successful</a:t>
            </a:r>
            <a:endParaRPr lang="en-US" sz="3000" b="1" i="1" dirty="0">
              <a:solidFill>
                <a:srgbClr val="002060"/>
              </a:solidFill>
              <a:effectLst>
                <a:outerShdw blurRad="38100" dist="38100" dir="2700000" algn="tl">
                  <a:srgbClr val="000000">
                    <a:alpha val="43137"/>
                  </a:srgbClr>
                </a:outerShdw>
              </a:effectLst>
            </a:endParaRPr>
          </a:p>
        </p:txBody>
      </p:sp>
      <p:sp>
        <p:nvSpPr>
          <p:cNvPr id="11" name="Rectangle 10"/>
          <p:cNvSpPr/>
          <p:nvPr/>
        </p:nvSpPr>
        <p:spPr>
          <a:xfrm>
            <a:off x="152400" y="5592255"/>
            <a:ext cx="8827341" cy="830997"/>
          </a:xfrm>
          <a:prstGeom prst="rect">
            <a:avLst/>
          </a:prstGeom>
        </p:spPr>
        <p:txBody>
          <a:bodyPr wrap="square">
            <a:spAutoFit/>
          </a:bodyPr>
          <a:lstStyle/>
          <a:p>
            <a:pPr algn="ctr"/>
            <a:r>
              <a:rPr lang="en-US" sz="2400" b="1" i="1" dirty="0" smtClean="0">
                <a:solidFill>
                  <a:srgbClr val="002060"/>
                </a:solidFill>
              </a:rPr>
              <a:t>The Ubiquitous Language creates a Communication Interface </a:t>
            </a:r>
            <a:br>
              <a:rPr lang="en-US" sz="2400" b="1" i="1" dirty="0" smtClean="0">
                <a:solidFill>
                  <a:srgbClr val="002060"/>
                </a:solidFill>
              </a:rPr>
            </a:br>
            <a:r>
              <a:rPr lang="en-US" sz="2400" b="1" i="1" dirty="0" smtClean="0">
                <a:solidFill>
                  <a:srgbClr val="002060"/>
                </a:solidFill>
              </a:rPr>
              <a:t>of Understanding for Humans and for Technology </a:t>
            </a:r>
          </a:p>
        </p:txBody>
      </p:sp>
      <p:sp>
        <p:nvSpPr>
          <p:cNvPr id="10" name="Rectangle 9"/>
          <p:cNvSpPr/>
          <p:nvPr/>
        </p:nvSpPr>
        <p:spPr>
          <a:xfrm>
            <a:off x="3262393" y="2222657"/>
            <a:ext cx="5758348" cy="1692771"/>
          </a:xfrm>
          <a:prstGeom prst="rect">
            <a:avLst/>
          </a:prstGeom>
        </p:spPr>
        <p:txBody>
          <a:bodyPr wrap="square">
            <a:spAutoFit/>
          </a:bodyPr>
          <a:lstStyle/>
          <a:p>
            <a:r>
              <a:rPr lang="en-US" sz="2400" b="1" i="1" dirty="0" smtClean="0">
                <a:solidFill>
                  <a:srgbClr val="002060"/>
                </a:solidFill>
              </a:rPr>
              <a:t>We have objects that are things designated as Nouns: </a:t>
            </a:r>
            <a:r>
              <a:rPr lang="en-US" sz="2400" i="1" dirty="0" smtClean="0">
                <a:solidFill>
                  <a:srgbClr val="002060"/>
                </a:solidFill>
              </a:rPr>
              <a:t>a Person, Place or a Thing</a:t>
            </a:r>
          </a:p>
          <a:p>
            <a:endParaRPr lang="en-US" sz="800" dirty="0">
              <a:solidFill>
                <a:srgbClr val="002060"/>
              </a:solidFill>
            </a:endParaRPr>
          </a:p>
          <a:p>
            <a:r>
              <a:rPr lang="en-US" sz="2400" b="1" dirty="0">
                <a:solidFill>
                  <a:srgbClr val="002060"/>
                </a:solidFill>
              </a:rPr>
              <a:t>We have </a:t>
            </a:r>
            <a:r>
              <a:rPr lang="en-US" sz="2400" b="1" dirty="0" smtClean="0">
                <a:solidFill>
                  <a:srgbClr val="002060"/>
                </a:solidFill>
              </a:rPr>
              <a:t>Verbs that denote action behavior: </a:t>
            </a:r>
            <a:r>
              <a:rPr lang="en-US" sz="2400" i="1" dirty="0" smtClean="0">
                <a:solidFill>
                  <a:srgbClr val="002060"/>
                </a:solidFill>
              </a:rPr>
              <a:t>GetPerson(), UpdateAddress()</a:t>
            </a:r>
          </a:p>
        </p:txBody>
      </p:sp>
      <p:sp>
        <p:nvSpPr>
          <p:cNvPr id="13" name="Rectangle 12"/>
          <p:cNvSpPr/>
          <p:nvPr/>
        </p:nvSpPr>
        <p:spPr>
          <a:xfrm>
            <a:off x="172562" y="4081966"/>
            <a:ext cx="8884669" cy="1569660"/>
          </a:xfrm>
          <a:prstGeom prst="rect">
            <a:avLst/>
          </a:prstGeom>
        </p:spPr>
        <p:txBody>
          <a:bodyPr wrap="square">
            <a:spAutoFit/>
          </a:bodyPr>
          <a:lstStyle/>
          <a:p>
            <a:r>
              <a:rPr lang="en-US" sz="2400" dirty="0" smtClean="0">
                <a:solidFill>
                  <a:srgbClr val="002060"/>
                </a:solidFill>
              </a:rPr>
              <a:t>When these terms are not derived from the Business Domain then new requirements that have relationships to these terms are difficult to find and the cost of these new features become greater than they would be if a common language drove the development effort.</a:t>
            </a:r>
          </a:p>
        </p:txBody>
      </p:sp>
      <p:pic>
        <p:nvPicPr>
          <p:cNvPr id="6147" name="Picture 3" descr="C:\Users\BHuett\Dropbox\WordPress\Templates\Images\RawImages\Sliders\TheCodingProcess\CodingProcess_0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101" y="1966939"/>
            <a:ext cx="2906433" cy="2177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72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6147"/>
                                        </p:tgtEl>
                                        <p:attrNameLst>
                                          <p:attrName>style.visibility</p:attrName>
                                        </p:attrNameLst>
                                      </p:cBhvr>
                                      <p:to>
                                        <p:strVal val="visible"/>
                                      </p:to>
                                    </p:set>
                                    <p:animEffect transition="in" filter="fade">
                                      <p:cBhvr>
                                        <p:cTn id="11" dur="750"/>
                                        <p:tgtEl>
                                          <p:spTgt spid="6147"/>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750"/>
                                        <p:tgtEl>
                                          <p:spTgt spid="13"/>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750" fill="hold"/>
                                        <p:tgtEl>
                                          <p:spTgt spid="11"/>
                                        </p:tgtEl>
                                        <p:attrNameLst>
                                          <p:attrName>ppt_w</p:attrName>
                                        </p:attrNameLst>
                                      </p:cBhvr>
                                      <p:tavLst>
                                        <p:tav tm="0">
                                          <p:val>
                                            <p:fltVal val="0"/>
                                          </p:val>
                                        </p:tav>
                                        <p:tav tm="100000">
                                          <p:val>
                                            <p:strVal val="#ppt_w"/>
                                          </p:val>
                                        </p:tav>
                                      </p:tavLst>
                                    </p:anim>
                                    <p:anim calcmode="lin" valueType="num">
                                      <p:cBhvr>
                                        <p:cTn id="24" dur="750" fill="hold"/>
                                        <p:tgtEl>
                                          <p:spTgt spid="11"/>
                                        </p:tgtEl>
                                        <p:attrNameLst>
                                          <p:attrName>ppt_h</p:attrName>
                                        </p:attrNameLst>
                                      </p:cBhvr>
                                      <p:tavLst>
                                        <p:tav tm="0">
                                          <p:val>
                                            <p:fltVal val="0"/>
                                          </p:val>
                                        </p:tav>
                                        <p:tav tm="100000">
                                          <p:val>
                                            <p:strVal val="#ppt_h"/>
                                          </p:val>
                                        </p:tav>
                                      </p:tavLst>
                                    </p:anim>
                                    <p:animEffect transition="in" filter="fade">
                                      <p:cBhvr>
                                        <p:cTn id="25"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0" grpId="0"/>
      <p:bldP spid="13" grpId="0"/>
    </p:bld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460556-6AA8-48A6-9C70-088F8AC87B4F}">
  <ds:schemaRefs>
    <ds:schemaRef ds:uri="http://purl.org/dc/terms/"/>
    <ds:schemaRef ds:uri="http://schemas.microsoft.com/office/2006/metadata/properties"/>
    <ds:schemaRef ds:uri="http://www.w3.org/XML/1998/namespace"/>
    <ds:schemaRef ds:uri="http://schemas.microsoft.com/office/2006/documentManagement/types"/>
    <ds:schemaRef ds:uri="http://purl.org/dc/dcmitype/"/>
    <ds:schemaRef ds:uri="http://purl.org/dc/elements/1.1/"/>
    <ds:schemaRef ds:uri="2826709c-166b-41ae-a295-bcf73b4a1c6b"/>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33759</TotalTime>
  <Words>682</Words>
  <Application>Microsoft Office PowerPoint</Application>
  <PresentationFormat>On-screen Show (4:3)</PresentationFormat>
  <Paragraphs>68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LH Template 2010</vt:lpstr>
      <vt:lpstr>AN AGILE DEVELOPMENT METHODOLOGY</vt:lpstr>
      <vt:lpstr>What is the Ubiquitous Language?</vt:lpstr>
      <vt:lpstr>Why do we need a Ubiquitous Language?</vt:lpstr>
      <vt:lpstr>How is the Ubiquitous Language Implemented?</vt:lpstr>
      <vt:lpstr>What are Ubiquitous Language Change Requests?</vt:lpstr>
      <vt:lpstr>How is the Ubiquitous Language Managed?</vt:lpstr>
      <vt:lpstr>How are the Ubiquitous Language Changes Detected?</vt:lpstr>
      <vt:lpstr>In Conclusion: The Ubiquitous Language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Brad Huett</cp:lastModifiedBy>
  <cp:revision>478</cp:revision>
  <cp:lastPrinted>2013-12-19T18:50:26Z</cp:lastPrinted>
  <dcterms:created xsi:type="dcterms:W3CDTF">2010-02-12T13:39:48Z</dcterms:created>
  <dcterms:modified xsi:type="dcterms:W3CDTF">2014-01-18T23:11:14Z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